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5" r:id="rId4"/>
  </p:sldMasterIdLst>
  <p:notesMasterIdLst>
    <p:notesMasterId r:id="rId153"/>
  </p:notesMasterIdLst>
  <p:handoutMasterIdLst>
    <p:handoutMasterId r:id="rId154"/>
  </p:handoutMasterIdLst>
  <p:sldIdLst>
    <p:sldId id="256" r:id="rId5"/>
    <p:sldId id="694" r:id="rId6"/>
    <p:sldId id="695" r:id="rId7"/>
    <p:sldId id="744" r:id="rId8"/>
    <p:sldId id="340" r:id="rId9"/>
    <p:sldId id="528" r:id="rId10"/>
    <p:sldId id="669" r:id="rId11"/>
    <p:sldId id="552" r:id="rId12"/>
    <p:sldId id="341" r:id="rId13"/>
    <p:sldId id="469" r:id="rId14"/>
    <p:sldId id="708" r:id="rId15"/>
    <p:sldId id="720" r:id="rId16"/>
    <p:sldId id="649" r:id="rId17"/>
    <p:sldId id="648" r:id="rId18"/>
    <p:sldId id="640" r:id="rId19"/>
    <p:sldId id="652" r:id="rId20"/>
    <p:sldId id="645" r:id="rId21"/>
    <p:sldId id="493" r:id="rId22"/>
    <p:sldId id="492" r:id="rId23"/>
    <p:sldId id="623" r:id="rId24"/>
    <p:sldId id="471" r:id="rId25"/>
    <p:sldId id="617" r:id="rId26"/>
    <p:sldId id="765" r:id="rId27"/>
    <p:sldId id="701" r:id="rId28"/>
    <p:sldId id="576" r:id="rId29"/>
    <p:sldId id="343" r:id="rId30"/>
    <p:sldId id="586" r:id="rId31"/>
    <p:sldId id="613" r:id="rId32"/>
    <p:sldId id="588" r:id="rId33"/>
    <p:sldId id="589" r:id="rId34"/>
    <p:sldId id="585" r:id="rId35"/>
    <p:sldId id="766" r:id="rId36"/>
    <p:sldId id="702" r:id="rId37"/>
    <p:sldId id="616" r:id="rId38"/>
    <p:sldId id="615" r:id="rId39"/>
    <p:sldId id="592" r:id="rId40"/>
    <p:sldId id="593" r:id="rId41"/>
    <p:sldId id="595" r:id="rId42"/>
    <p:sldId id="596" r:id="rId43"/>
    <p:sldId id="598" r:id="rId44"/>
    <p:sldId id="618" r:id="rId45"/>
    <p:sldId id="599" r:id="rId46"/>
    <p:sldId id="600" r:id="rId47"/>
    <p:sldId id="601" r:id="rId48"/>
    <p:sldId id="767" r:id="rId49"/>
    <p:sldId id="705" r:id="rId50"/>
    <p:sldId id="604" r:id="rId51"/>
    <p:sldId id="602" r:id="rId52"/>
    <p:sldId id="603" r:id="rId53"/>
    <p:sldId id="606" r:id="rId54"/>
    <p:sldId id="607" r:id="rId55"/>
    <p:sldId id="608" r:id="rId56"/>
    <p:sldId id="642" r:id="rId57"/>
    <p:sldId id="496" r:id="rId58"/>
    <p:sldId id="643" r:id="rId59"/>
    <p:sldId id="661" r:id="rId60"/>
    <p:sldId id="497" r:id="rId61"/>
    <p:sldId id="498" r:id="rId62"/>
    <p:sldId id="644" r:id="rId63"/>
    <p:sldId id="785" r:id="rId64"/>
    <p:sldId id="768" r:id="rId65"/>
    <p:sldId id="700" r:id="rId66"/>
    <p:sldId id="721" r:id="rId67"/>
    <p:sldId id="722" r:id="rId68"/>
    <p:sldId id="723" r:id="rId69"/>
    <p:sldId id="724" r:id="rId70"/>
    <p:sldId id="718" r:id="rId71"/>
    <p:sldId id="609" r:id="rId72"/>
    <p:sldId id="670" r:id="rId73"/>
    <p:sldId id="726" r:id="rId74"/>
    <p:sldId id="577" r:id="rId75"/>
    <p:sldId id="567" r:id="rId76"/>
    <p:sldId id="714" r:id="rId77"/>
    <p:sldId id="569" r:id="rId78"/>
    <p:sldId id="579" r:id="rId79"/>
    <p:sldId id="748" r:id="rId80"/>
    <p:sldId id="761" r:id="rId81"/>
    <p:sldId id="759" r:id="rId82"/>
    <p:sldId id="760" r:id="rId83"/>
    <p:sldId id="757" r:id="rId84"/>
    <p:sldId id="758" r:id="rId85"/>
    <p:sldId id="769" r:id="rId86"/>
    <p:sldId id="703" r:id="rId87"/>
    <p:sldId id="725" r:id="rId88"/>
    <p:sldId id="762" r:id="rId89"/>
    <p:sldId id="776" r:id="rId90"/>
    <p:sldId id="563" r:id="rId91"/>
    <p:sldId id="353" r:id="rId92"/>
    <p:sldId id="355" r:id="rId93"/>
    <p:sldId id="356" r:id="rId94"/>
    <p:sldId id="781" r:id="rId95"/>
    <p:sldId id="358" r:id="rId96"/>
    <p:sldId id="530" r:id="rId97"/>
    <p:sldId id="359" r:id="rId98"/>
    <p:sldId id="531" r:id="rId99"/>
    <p:sldId id="360" r:id="rId100"/>
    <p:sldId id="361" r:id="rId101"/>
    <p:sldId id="362" r:id="rId102"/>
    <p:sldId id="364" r:id="rId103"/>
    <p:sldId id="365" r:id="rId104"/>
    <p:sldId id="715" r:id="rId105"/>
    <p:sldId id="672" r:id="rId106"/>
    <p:sldId id="366" r:id="rId107"/>
    <p:sldId id="532" r:id="rId108"/>
    <p:sldId id="742" r:id="rId109"/>
    <p:sldId id="770" r:id="rId110"/>
    <p:sldId id="706" r:id="rId111"/>
    <p:sldId id="741" r:id="rId112"/>
    <p:sldId id="731" r:id="rId113"/>
    <p:sldId id="732" r:id="rId114"/>
    <p:sldId id="733" r:id="rId115"/>
    <p:sldId id="734" r:id="rId116"/>
    <p:sldId id="735" r:id="rId117"/>
    <p:sldId id="787" r:id="rId118"/>
    <p:sldId id="736" r:id="rId119"/>
    <p:sldId id="737" r:id="rId120"/>
    <p:sldId id="782" r:id="rId121"/>
    <p:sldId id="739" r:id="rId122"/>
    <p:sldId id="783" r:id="rId123"/>
    <p:sldId id="784" r:id="rId124"/>
    <p:sldId id="771" r:id="rId125"/>
    <p:sldId id="738" r:id="rId126"/>
    <p:sldId id="565" r:id="rId127"/>
    <p:sldId id="687" r:id="rId128"/>
    <p:sldId id="688" r:id="rId129"/>
    <p:sldId id="689" r:id="rId130"/>
    <p:sldId id="777" r:id="rId131"/>
    <p:sldId id="379" r:id="rId132"/>
    <p:sldId id="380" r:id="rId133"/>
    <p:sldId id="381" r:id="rId134"/>
    <p:sldId id="382" r:id="rId135"/>
    <p:sldId id="385" r:id="rId136"/>
    <p:sldId id="389" r:id="rId137"/>
    <p:sldId id="553" r:id="rId138"/>
    <p:sldId id="391" r:id="rId139"/>
    <p:sldId id="392" r:id="rId140"/>
    <p:sldId id="554" r:id="rId141"/>
    <p:sldId id="394" r:id="rId142"/>
    <p:sldId id="772" r:id="rId143"/>
    <p:sldId id="729" r:id="rId144"/>
    <p:sldId id="743" r:id="rId145"/>
    <p:sldId id="686" r:id="rId146"/>
    <p:sldId id="764" r:id="rId147"/>
    <p:sldId id="397" r:id="rId148"/>
    <p:sldId id="763" r:id="rId149"/>
    <p:sldId id="683" r:id="rId150"/>
    <p:sldId id="788" r:id="rId151"/>
    <p:sldId id="780" r:id="rId152"/>
  </p:sldIdLst>
  <p:sldSz cx="9144000" cy="6858000" type="screen4x3"/>
  <p:notesSz cx="9296400" cy="7010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08" userDrawn="1">
          <p15:clr>
            <a:srgbClr val="A4A3A4"/>
          </p15:clr>
        </p15:guide>
        <p15:guide id="2" pos="292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olfgang Ettlich" initials="WE"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0000"/>
    <a:srgbClr val="1D43A3"/>
    <a:srgbClr val="996633"/>
    <a:srgbClr val="CC00CC"/>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86279" autoAdjust="0"/>
  </p:normalViewPr>
  <p:slideViewPr>
    <p:cSldViewPr>
      <p:cViewPr varScale="1">
        <p:scale>
          <a:sx n="83" d="100"/>
          <a:sy n="83" d="100"/>
        </p:scale>
        <p:origin x="102" y="402"/>
      </p:cViewPr>
      <p:guideLst>
        <p:guide orient="horz" pos="2160"/>
        <p:guide pos="2880"/>
      </p:guideLst>
    </p:cSldViewPr>
  </p:slideViewPr>
  <p:outlineViewPr>
    <p:cViewPr>
      <p:scale>
        <a:sx n="33" d="100"/>
        <a:sy n="33" d="100"/>
      </p:scale>
      <p:origin x="0" y="-52806"/>
    </p:cViewPr>
  </p:outlineViewPr>
  <p:notesTextViewPr>
    <p:cViewPr>
      <p:scale>
        <a:sx n="100" d="100"/>
        <a:sy n="100" d="100"/>
      </p:scale>
      <p:origin x="0" y="0"/>
    </p:cViewPr>
  </p:notesTextViewPr>
  <p:sorterViewPr>
    <p:cViewPr varScale="1">
      <p:scale>
        <a:sx n="100" d="100"/>
        <a:sy n="100" d="100"/>
      </p:scale>
      <p:origin x="0" y="-32712"/>
    </p:cViewPr>
  </p:sorterViewPr>
  <p:notesViewPr>
    <p:cSldViewPr>
      <p:cViewPr varScale="1">
        <p:scale>
          <a:sx n="47" d="100"/>
          <a:sy n="47" d="100"/>
        </p:scale>
        <p:origin x="-1968" y="-120"/>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handoutMaster" Target="handoutMasters/handoutMaster1.xml"/><Relationship Id="rId159"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commentAuthors" Target="commentAuthor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slide" Target="slides/slide141.xml"/><Relationship Id="rId15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34718955052493589"/>
          <c:y val="3.4375000000000239E-2"/>
          <c:w val="0.54943705312697977"/>
          <c:h val="0.70490305118110264"/>
        </c:manualLayout>
      </c:layout>
      <c:barChart>
        <c:barDir val="bar"/>
        <c:grouping val="clustered"/>
        <c:varyColors val="0"/>
        <c:ser>
          <c:idx val="0"/>
          <c:order val="0"/>
          <c:tx>
            <c:strRef>
              <c:f>Sheet1!$B$1</c:f>
              <c:strCache>
                <c:ptCount val="1"/>
                <c:pt idx="0">
                  <c:v>Series 1</c:v>
                </c:pt>
              </c:strCache>
            </c:strRef>
          </c:tx>
          <c:invertIfNegative val="0"/>
          <c:dLbls>
            <c:spPr>
              <a:noFill/>
              <a:ln>
                <a:noFill/>
              </a:ln>
              <a:effectLst/>
            </c:spPr>
            <c:txPr>
              <a:bodyPr/>
              <a:lstStyle/>
              <a:p>
                <a:pPr>
                  <a:defRPr>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Not applicable</c:v>
                </c:pt>
                <c:pt idx="1">
                  <c:v>Not sure</c:v>
                </c:pt>
                <c:pt idx="2">
                  <c:v>No</c:v>
                </c:pt>
                <c:pt idx="3">
                  <c:v>Yes</c:v>
                </c:pt>
              </c:strCache>
            </c:strRef>
          </c:cat>
          <c:val>
            <c:numRef>
              <c:f>Sheet1!$B$2:$B$5</c:f>
              <c:numCache>
                <c:formatCode>0%</c:formatCode>
                <c:ptCount val="4"/>
                <c:pt idx="0">
                  <c:v>0.23</c:v>
                </c:pt>
                <c:pt idx="1">
                  <c:v>0.34000000000000197</c:v>
                </c:pt>
                <c:pt idx="2">
                  <c:v>0.19000000000000081</c:v>
                </c:pt>
                <c:pt idx="3">
                  <c:v>0.23</c:v>
                </c:pt>
              </c:numCache>
            </c:numRef>
          </c:val>
          <c:extLst>
            <c:ext xmlns:c16="http://schemas.microsoft.com/office/drawing/2014/chart" uri="{C3380CC4-5D6E-409C-BE32-E72D297353CC}">
              <c16:uniqueId val="{00000000-4FB6-4BD3-86B7-27B6985CCA20}"/>
            </c:ext>
          </c:extLst>
        </c:ser>
        <c:dLbls>
          <c:showLegendKey val="0"/>
          <c:showVal val="1"/>
          <c:showCatName val="0"/>
          <c:showSerName val="0"/>
          <c:showPercent val="0"/>
          <c:showBubbleSize val="0"/>
        </c:dLbls>
        <c:gapWidth val="75"/>
        <c:axId val="298898616"/>
        <c:axId val="298899008"/>
      </c:barChart>
      <c:catAx>
        <c:axId val="298898616"/>
        <c:scaling>
          <c:orientation val="minMax"/>
        </c:scaling>
        <c:delete val="0"/>
        <c:axPos val="l"/>
        <c:numFmt formatCode="General" sourceLinked="0"/>
        <c:majorTickMark val="none"/>
        <c:minorTickMark val="none"/>
        <c:tickLblPos val="nextTo"/>
        <c:crossAx val="298899008"/>
        <c:crosses val="autoZero"/>
        <c:auto val="1"/>
        <c:lblAlgn val="ctr"/>
        <c:lblOffset val="100"/>
        <c:noMultiLvlLbl val="0"/>
      </c:catAx>
      <c:valAx>
        <c:axId val="298899008"/>
        <c:scaling>
          <c:orientation val="minMax"/>
        </c:scaling>
        <c:delete val="1"/>
        <c:axPos val="b"/>
        <c:numFmt formatCode="0%" sourceLinked="1"/>
        <c:majorTickMark val="none"/>
        <c:minorTickMark val="none"/>
        <c:tickLblPos val="none"/>
        <c:crossAx val="29889861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34718955052493439"/>
          <c:y val="3.437500000000001E-2"/>
          <c:w val="0.54943705312697977"/>
          <c:h val="0.70490305118110264"/>
        </c:manualLayout>
      </c:layout>
      <c:barChart>
        <c:barDir val="bar"/>
        <c:grouping val="clustered"/>
        <c:varyColors val="0"/>
        <c:ser>
          <c:idx val="0"/>
          <c:order val="0"/>
          <c:tx>
            <c:strRef>
              <c:f>Sheet1!$B$1</c:f>
              <c:strCache>
                <c:ptCount val="1"/>
                <c:pt idx="0">
                  <c:v>Small Companies</c:v>
                </c:pt>
              </c:strCache>
            </c:strRef>
          </c:tx>
          <c:spPr>
            <a:solidFill>
              <a:schemeClr val="accent1">
                <a:lumMod val="40000"/>
                <a:lumOff val="60000"/>
              </a:schemeClr>
            </a:solidFill>
          </c:spPr>
          <c:invertIfNegative val="0"/>
          <c:dLbls>
            <c:spPr>
              <a:no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Not applicable</c:v>
                </c:pt>
                <c:pt idx="1">
                  <c:v>Not sure</c:v>
                </c:pt>
                <c:pt idx="2">
                  <c:v>No</c:v>
                </c:pt>
                <c:pt idx="3">
                  <c:v>Yes</c:v>
                </c:pt>
              </c:strCache>
            </c:strRef>
          </c:cat>
          <c:val>
            <c:numRef>
              <c:f>Sheet1!$B$2:$B$5</c:f>
              <c:numCache>
                <c:formatCode>0%</c:formatCode>
                <c:ptCount val="4"/>
                <c:pt idx="0">
                  <c:v>0.24000000000000021</c:v>
                </c:pt>
                <c:pt idx="1">
                  <c:v>0.35000000000000031</c:v>
                </c:pt>
                <c:pt idx="2">
                  <c:v>0.22</c:v>
                </c:pt>
                <c:pt idx="3">
                  <c:v>0.2</c:v>
                </c:pt>
              </c:numCache>
            </c:numRef>
          </c:val>
          <c:extLst>
            <c:ext xmlns:c16="http://schemas.microsoft.com/office/drawing/2014/chart" uri="{C3380CC4-5D6E-409C-BE32-E72D297353CC}">
              <c16:uniqueId val="{00000000-4576-4EA3-9455-61BDB3656802}"/>
            </c:ext>
          </c:extLst>
        </c:ser>
        <c:dLbls>
          <c:showLegendKey val="0"/>
          <c:showVal val="1"/>
          <c:showCatName val="0"/>
          <c:showSerName val="0"/>
          <c:showPercent val="0"/>
          <c:showBubbleSize val="0"/>
        </c:dLbls>
        <c:gapWidth val="75"/>
        <c:axId val="298899792"/>
        <c:axId val="298900184"/>
      </c:barChart>
      <c:catAx>
        <c:axId val="298899792"/>
        <c:scaling>
          <c:orientation val="minMax"/>
        </c:scaling>
        <c:delete val="1"/>
        <c:axPos val="l"/>
        <c:numFmt formatCode="General" sourceLinked="0"/>
        <c:majorTickMark val="none"/>
        <c:minorTickMark val="none"/>
        <c:tickLblPos val="none"/>
        <c:crossAx val="298900184"/>
        <c:crosses val="autoZero"/>
        <c:auto val="1"/>
        <c:lblAlgn val="ctr"/>
        <c:lblOffset val="100"/>
        <c:noMultiLvlLbl val="0"/>
      </c:catAx>
      <c:valAx>
        <c:axId val="298900184"/>
        <c:scaling>
          <c:orientation val="minMax"/>
        </c:scaling>
        <c:delete val="1"/>
        <c:axPos val="b"/>
        <c:numFmt formatCode="0%" sourceLinked="1"/>
        <c:majorTickMark val="none"/>
        <c:minorTickMark val="none"/>
        <c:tickLblPos val="none"/>
        <c:crossAx val="29889979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34718955052493439"/>
          <c:y val="3.437500000000001E-2"/>
          <c:w val="0.54943705312697977"/>
          <c:h val="0.70490305118110264"/>
        </c:manualLayout>
      </c:layout>
      <c:barChart>
        <c:barDir val="bar"/>
        <c:grouping val="clustered"/>
        <c:varyColors val="0"/>
        <c:ser>
          <c:idx val="0"/>
          <c:order val="0"/>
          <c:tx>
            <c:strRef>
              <c:f>Sheet1!$B$1</c:f>
              <c:strCache>
                <c:ptCount val="1"/>
                <c:pt idx="0">
                  <c:v>Large Companies</c:v>
                </c:pt>
              </c:strCache>
            </c:strRef>
          </c:tx>
          <c:spPr>
            <a:solidFill>
              <a:schemeClr val="accent1">
                <a:lumMod val="40000"/>
                <a:lumOff val="60000"/>
              </a:schemeClr>
            </a:solidFill>
          </c:spPr>
          <c:invertIfNegative val="0"/>
          <c:dLbls>
            <c:spPr>
              <a:no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Not applicable</c:v>
                </c:pt>
                <c:pt idx="1">
                  <c:v>Not sure</c:v>
                </c:pt>
                <c:pt idx="2">
                  <c:v>No</c:v>
                </c:pt>
                <c:pt idx="3">
                  <c:v>Yes</c:v>
                </c:pt>
              </c:strCache>
            </c:strRef>
          </c:cat>
          <c:val>
            <c:numRef>
              <c:f>Sheet1!$B$2:$B$5</c:f>
              <c:numCache>
                <c:formatCode>0%</c:formatCode>
                <c:ptCount val="4"/>
                <c:pt idx="0">
                  <c:v>0.1</c:v>
                </c:pt>
                <c:pt idx="1">
                  <c:v>0.38000000000000239</c:v>
                </c:pt>
                <c:pt idx="2">
                  <c:v>0.19</c:v>
                </c:pt>
                <c:pt idx="3">
                  <c:v>0.33000000000000268</c:v>
                </c:pt>
              </c:numCache>
            </c:numRef>
          </c:val>
          <c:extLst>
            <c:ext xmlns:c16="http://schemas.microsoft.com/office/drawing/2014/chart" uri="{C3380CC4-5D6E-409C-BE32-E72D297353CC}">
              <c16:uniqueId val="{00000000-858C-4F4F-AF67-8FBE9CBBBAA1}"/>
            </c:ext>
          </c:extLst>
        </c:ser>
        <c:dLbls>
          <c:showLegendKey val="0"/>
          <c:showVal val="1"/>
          <c:showCatName val="0"/>
          <c:showSerName val="0"/>
          <c:showPercent val="0"/>
          <c:showBubbleSize val="0"/>
        </c:dLbls>
        <c:gapWidth val="75"/>
        <c:axId val="298900968"/>
        <c:axId val="298901360"/>
      </c:barChart>
      <c:catAx>
        <c:axId val="298900968"/>
        <c:scaling>
          <c:orientation val="minMax"/>
        </c:scaling>
        <c:delete val="1"/>
        <c:axPos val="l"/>
        <c:numFmt formatCode="General" sourceLinked="0"/>
        <c:majorTickMark val="none"/>
        <c:minorTickMark val="none"/>
        <c:tickLblPos val="none"/>
        <c:crossAx val="298901360"/>
        <c:crosses val="autoZero"/>
        <c:auto val="1"/>
        <c:lblAlgn val="ctr"/>
        <c:lblOffset val="100"/>
        <c:noMultiLvlLbl val="0"/>
      </c:catAx>
      <c:valAx>
        <c:axId val="298901360"/>
        <c:scaling>
          <c:orientation val="minMax"/>
        </c:scaling>
        <c:delete val="1"/>
        <c:axPos val="b"/>
        <c:numFmt formatCode="0%" sourceLinked="1"/>
        <c:majorTickMark val="none"/>
        <c:minorTickMark val="none"/>
        <c:tickLblPos val="none"/>
        <c:crossAx val="29890096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F516CD-DAC8-45AA-B608-6CD31AB2FF60}"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de-DE"/>
        </a:p>
      </dgm:t>
    </dgm:pt>
    <dgm:pt modelId="{87C8F4B4-5A47-41B3-8B96-9C3B5FDCAA02}">
      <dgm:prSet phldrT="[Text]" custT="1"/>
      <dgm:spPr>
        <a:solidFill>
          <a:schemeClr val="accent1">
            <a:lumMod val="40000"/>
            <a:lumOff val="60000"/>
          </a:schemeClr>
        </a:solidFill>
      </dgm:spPr>
      <dgm:t>
        <a:bodyPr/>
        <a:lstStyle/>
        <a:p>
          <a:r>
            <a:rPr lang="en-US" sz="1100" dirty="0"/>
            <a:t>State Council</a:t>
          </a:r>
          <a:endParaRPr lang="de-DE" sz="1100" dirty="0"/>
        </a:p>
      </dgm:t>
    </dgm:pt>
    <dgm:pt modelId="{021347C1-2C38-4975-B712-8CCEF5B57D12}" type="parTrans" cxnId="{14C51B90-1823-4F15-8D2B-BF3BD32E0B2D}">
      <dgm:prSet/>
      <dgm:spPr/>
      <dgm:t>
        <a:bodyPr/>
        <a:lstStyle/>
        <a:p>
          <a:endParaRPr lang="de-DE" sz="3600"/>
        </a:p>
      </dgm:t>
    </dgm:pt>
    <dgm:pt modelId="{2ACC0E71-7968-4AA8-BAD0-2C13B8ED79FC}" type="sibTrans" cxnId="{14C51B90-1823-4F15-8D2B-BF3BD32E0B2D}">
      <dgm:prSet/>
      <dgm:spPr/>
      <dgm:t>
        <a:bodyPr/>
        <a:lstStyle/>
        <a:p>
          <a:endParaRPr lang="de-DE" sz="3600"/>
        </a:p>
      </dgm:t>
    </dgm:pt>
    <dgm:pt modelId="{EF938939-846C-4A3C-A610-BA3C036E4287}">
      <dgm:prSet phldrT="[Text]" custT="1"/>
      <dgm:spPr>
        <a:solidFill>
          <a:schemeClr val="accent1">
            <a:lumMod val="40000"/>
            <a:lumOff val="60000"/>
          </a:schemeClr>
        </a:solidFill>
      </dgm:spPr>
      <dgm:t>
        <a:bodyPr/>
        <a:lstStyle/>
        <a:p>
          <a:r>
            <a:rPr lang="en-US" sz="1100" dirty="0"/>
            <a:t>Special institutions directly under the State Council (1) </a:t>
          </a:r>
          <a:endParaRPr lang="de-DE" sz="1100" dirty="0"/>
        </a:p>
      </dgm:t>
    </dgm:pt>
    <dgm:pt modelId="{A3C67409-A0A6-43A5-BBCC-119E48A5EB31}" type="parTrans" cxnId="{784702B4-6993-4F45-871F-BBE7011BA139}">
      <dgm:prSet/>
      <dgm:spPr/>
      <dgm:t>
        <a:bodyPr/>
        <a:lstStyle/>
        <a:p>
          <a:endParaRPr lang="de-DE" sz="3600"/>
        </a:p>
      </dgm:t>
    </dgm:pt>
    <dgm:pt modelId="{E5D48613-3D6E-4F0C-B388-011AC7D20AB2}" type="sibTrans" cxnId="{784702B4-6993-4F45-871F-BBE7011BA139}">
      <dgm:prSet/>
      <dgm:spPr/>
      <dgm:t>
        <a:bodyPr/>
        <a:lstStyle/>
        <a:p>
          <a:endParaRPr lang="de-DE" sz="3600"/>
        </a:p>
      </dgm:t>
    </dgm:pt>
    <dgm:pt modelId="{838A2EC5-7BEA-4518-A221-F5F8797683D5}">
      <dgm:prSet phldrT="[Text]" custT="1"/>
      <dgm:spPr>
        <a:solidFill>
          <a:schemeClr val="accent1">
            <a:lumMod val="40000"/>
            <a:lumOff val="60000"/>
          </a:schemeClr>
        </a:solidFill>
      </dgm:spPr>
      <dgm:t>
        <a:bodyPr/>
        <a:lstStyle/>
        <a:p>
          <a:r>
            <a:rPr lang="en-US" sz="1100" dirty="0"/>
            <a:t>Organizations directly under the State Council (19)</a:t>
          </a:r>
          <a:endParaRPr lang="de-DE" sz="1100" dirty="0"/>
        </a:p>
      </dgm:t>
    </dgm:pt>
    <dgm:pt modelId="{DCD73FC7-D4E5-4F25-86EE-A54F4C5C928A}" type="parTrans" cxnId="{8FF61ABE-8945-4070-8DD7-4BB88B24B847}">
      <dgm:prSet/>
      <dgm:spPr/>
      <dgm:t>
        <a:bodyPr/>
        <a:lstStyle/>
        <a:p>
          <a:endParaRPr lang="de-DE" sz="3600"/>
        </a:p>
      </dgm:t>
    </dgm:pt>
    <dgm:pt modelId="{17215343-DF9B-4680-9515-FC762AEF0285}" type="sibTrans" cxnId="{8FF61ABE-8945-4070-8DD7-4BB88B24B847}">
      <dgm:prSet/>
      <dgm:spPr/>
      <dgm:t>
        <a:bodyPr/>
        <a:lstStyle/>
        <a:p>
          <a:endParaRPr lang="de-DE" sz="3600"/>
        </a:p>
      </dgm:t>
    </dgm:pt>
    <dgm:pt modelId="{72A0F8EA-1DD3-4ECB-A554-E90CDB57683C}">
      <dgm:prSet phldrT="[Text]" custT="1"/>
      <dgm:spPr>
        <a:solidFill>
          <a:schemeClr val="accent1">
            <a:lumMod val="40000"/>
            <a:lumOff val="60000"/>
          </a:schemeClr>
        </a:solidFill>
      </dgm:spPr>
      <dgm:t>
        <a:bodyPr/>
        <a:lstStyle/>
        <a:p>
          <a:r>
            <a:rPr lang="en-US" sz="1100" dirty="0"/>
            <a:t>Ministries and Commissions under the State Council (28)</a:t>
          </a:r>
        </a:p>
      </dgm:t>
    </dgm:pt>
    <dgm:pt modelId="{668D6967-09D0-46F0-8D20-9FF23A9856A3}" type="parTrans" cxnId="{7A47BAC3-E779-4595-BC12-4702DB0FB750}">
      <dgm:prSet/>
      <dgm:spPr/>
      <dgm:t>
        <a:bodyPr/>
        <a:lstStyle/>
        <a:p>
          <a:endParaRPr lang="de-DE" sz="3600"/>
        </a:p>
      </dgm:t>
    </dgm:pt>
    <dgm:pt modelId="{FD73855D-70F7-439F-AEC8-3A19320DA1DC}" type="sibTrans" cxnId="{7A47BAC3-E779-4595-BC12-4702DB0FB750}">
      <dgm:prSet/>
      <dgm:spPr/>
      <dgm:t>
        <a:bodyPr/>
        <a:lstStyle/>
        <a:p>
          <a:endParaRPr lang="de-DE" sz="3600"/>
        </a:p>
      </dgm:t>
    </dgm:pt>
    <dgm:pt modelId="{4CE385A2-1FA6-43C1-AE42-351D8B4FC6ED}">
      <dgm:prSet custT="1"/>
      <dgm:spPr>
        <a:solidFill>
          <a:schemeClr val="accent1">
            <a:lumMod val="40000"/>
            <a:lumOff val="60000"/>
          </a:schemeClr>
        </a:solidFill>
      </dgm:spPr>
      <dgm:t>
        <a:bodyPr/>
        <a:lstStyle/>
        <a:p>
          <a:r>
            <a:rPr lang="en-US" sz="1100" dirty="0"/>
            <a:t>Institutions directly under the State Council (14)</a:t>
          </a:r>
          <a:endParaRPr lang="de-DE" sz="1100" dirty="0"/>
        </a:p>
      </dgm:t>
    </dgm:pt>
    <dgm:pt modelId="{7248680F-5445-45E2-9AAF-C860EB3EB959}" type="parTrans" cxnId="{E9C5D4C3-BEA9-4C97-AAC8-A251C3495A93}">
      <dgm:prSet/>
      <dgm:spPr/>
      <dgm:t>
        <a:bodyPr/>
        <a:lstStyle/>
        <a:p>
          <a:endParaRPr lang="de-DE" sz="3600"/>
        </a:p>
      </dgm:t>
    </dgm:pt>
    <dgm:pt modelId="{09C39819-DAB7-40ED-B913-E9E583B3E617}" type="sibTrans" cxnId="{E9C5D4C3-BEA9-4C97-AAC8-A251C3495A93}">
      <dgm:prSet/>
      <dgm:spPr/>
      <dgm:t>
        <a:bodyPr/>
        <a:lstStyle/>
        <a:p>
          <a:endParaRPr lang="de-DE" sz="3600"/>
        </a:p>
      </dgm:t>
    </dgm:pt>
    <dgm:pt modelId="{A730E8FD-3D92-4616-B72E-3AE43C454536}">
      <dgm:prSet custT="1"/>
      <dgm:spPr>
        <a:solidFill>
          <a:schemeClr val="accent1">
            <a:lumMod val="20000"/>
            <a:lumOff val="80000"/>
          </a:schemeClr>
        </a:solidFill>
        <a:ln>
          <a:solidFill>
            <a:srgbClr val="FF0000"/>
          </a:solidFill>
        </a:ln>
      </dgm:spPr>
      <dgm:t>
        <a:bodyPr/>
        <a:lstStyle/>
        <a:p>
          <a:r>
            <a:rPr lang="en-US" sz="1100" dirty="0"/>
            <a:t>China Banking Regulatory Commission (CBRC)</a:t>
          </a:r>
          <a:endParaRPr lang="de-DE" sz="1100" dirty="0"/>
        </a:p>
      </dgm:t>
    </dgm:pt>
    <dgm:pt modelId="{73BCB8D1-C2D4-4464-B519-E3FB75647ACF}" type="parTrans" cxnId="{7188DC0C-CD6A-4214-992D-7BE142EDD9D8}">
      <dgm:prSet/>
      <dgm:spPr/>
      <dgm:t>
        <a:bodyPr/>
        <a:lstStyle/>
        <a:p>
          <a:endParaRPr lang="de-DE" sz="3600"/>
        </a:p>
      </dgm:t>
    </dgm:pt>
    <dgm:pt modelId="{FD46CA32-E3AB-4BC2-814A-F2A864B4BBFD}" type="sibTrans" cxnId="{7188DC0C-CD6A-4214-992D-7BE142EDD9D8}">
      <dgm:prSet/>
      <dgm:spPr/>
      <dgm:t>
        <a:bodyPr/>
        <a:lstStyle/>
        <a:p>
          <a:endParaRPr lang="de-DE" sz="3600"/>
        </a:p>
      </dgm:t>
    </dgm:pt>
    <dgm:pt modelId="{8E7FB48F-E94B-414B-A9FD-9A3508949F8A}">
      <dgm:prSet custT="1"/>
      <dgm:spPr>
        <a:solidFill>
          <a:schemeClr val="accent1">
            <a:lumMod val="20000"/>
            <a:lumOff val="80000"/>
          </a:schemeClr>
        </a:solidFill>
        <a:ln>
          <a:solidFill>
            <a:srgbClr val="FF0000"/>
          </a:solidFill>
        </a:ln>
      </dgm:spPr>
      <dgm:t>
        <a:bodyPr/>
        <a:lstStyle/>
        <a:p>
          <a:r>
            <a:rPr lang="en-US" sz="1100" dirty="0"/>
            <a:t>China Securities Regulatory Commission (CSRC)</a:t>
          </a:r>
          <a:endParaRPr lang="de-DE" sz="1100" dirty="0"/>
        </a:p>
      </dgm:t>
    </dgm:pt>
    <dgm:pt modelId="{5DEE374B-FE5A-4059-9AA4-60F83ACD3A4A}" type="parTrans" cxnId="{57B535D6-B7EB-43BE-A1F9-77F816A71248}">
      <dgm:prSet/>
      <dgm:spPr/>
      <dgm:t>
        <a:bodyPr/>
        <a:lstStyle/>
        <a:p>
          <a:endParaRPr lang="de-DE" sz="3600"/>
        </a:p>
      </dgm:t>
    </dgm:pt>
    <dgm:pt modelId="{EF9DCC40-1B37-43D7-98A9-CE3C57AF5D62}" type="sibTrans" cxnId="{57B535D6-B7EB-43BE-A1F9-77F816A71248}">
      <dgm:prSet/>
      <dgm:spPr/>
      <dgm:t>
        <a:bodyPr/>
        <a:lstStyle/>
        <a:p>
          <a:endParaRPr lang="de-DE" sz="3600"/>
        </a:p>
      </dgm:t>
    </dgm:pt>
    <dgm:pt modelId="{51BCBA65-A1FF-4D50-8C90-74786E050AB0}">
      <dgm:prSet custT="1"/>
      <dgm:spPr>
        <a:solidFill>
          <a:schemeClr val="accent1">
            <a:lumMod val="20000"/>
            <a:lumOff val="80000"/>
          </a:schemeClr>
        </a:solidFill>
        <a:ln>
          <a:solidFill>
            <a:srgbClr val="FF0000"/>
          </a:solidFill>
        </a:ln>
      </dgm:spPr>
      <dgm:t>
        <a:bodyPr/>
        <a:lstStyle/>
        <a:p>
          <a:r>
            <a:rPr lang="en-US" sz="1100" dirty="0"/>
            <a:t>China Insurance Regulatory Commission (CIRC)</a:t>
          </a:r>
          <a:endParaRPr lang="de-DE" sz="1100" dirty="0"/>
        </a:p>
      </dgm:t>
    </dgm:pt>
    <dgm:pt modelId="{97F6D89C-7D26-44F4-BD2C-B8461412A75E}" type="parTrans" cxnId="{A087D4E1-497D-4FD2-8FCB-439B944ECE7C}">
      <dgm:prSet/>
      <dgm:spPr/>
      <dgm:t>
        <a:bodyPr/>
        <a:lstStyle/>
        <a:p>
          <a:endParaRPr lang="de-DE" sz="3600"/>
        </a:p>
      </dgm:t>
    </dgm:pt>
    <dgm:pt modelId="{585436EE-D6E3-490F-9780-E6E86B29406D}" type="sibTrans" cxnId="{A087D4E1-497D-4FD2-8FCB-439B944ECE7C}">
      <dgm:prSet/>
      <dgm:spPr/>
      <dgm:t>
        <a:bodyPr/>
        <a:lstStyle/>
        <a:p>
          <a:endParaRPr lang="de-DE" sz="3600"/>
        </a:p>
      </dgm:t>
    </dgm:pt>
    <dgm:pt modelId="{246D6665-7CE3-48E2-9FE8-F3669E2C72FD}">
      <dgm:prSet custT="1"/>
      <dgm:spPr>
        <a:solidFill>
          <a:schemeClr val="accent1">
            <a:lumMod val="20000"/>
            <a:lumOff val="80000"/>
          </a:schemeClr>
        </a:solidFill>
        <a:ln>
          <a:noFill/>
        </a:ln>
      </dgm:spPr>
      <dgm:t>
        <a:bodyPr/>
        <a:lstStyle/>
        <a:p>
          <a:r>
            <a:rPr lang="en-US" sz="1100" dirty="0"/>
            <a:t>National Council for Social Security Fund</a:t>
          </a:r>
          <a:endParaRPr lang="de-DE" sz="1100" dirty="0"/>
        </a:p>
      </dgm:t>
    </dgm:pt>
    <dgm:pt modelId="{4A53E214-5793-46E5-937C-1ACB096CE643}" type="parTrans" cxnId="{97CFA2A2-A1EF-46C8-A13C-2B4163AE2376}">
      <dgm:prSet/>
      <dgm:spPr/>
      <dgm:t>
        <a:bodyPr/>
        <a:lstStyle/>
        <a:p>
          <a:endParaRPr lang="de-DE" sz="3600"/>
        </a:p>
      </dgm:t>
    </dgm:pt>
    <dgm:pt modelId="{E5384103-A215-49B6-ACCC-42B29FB0C8D6}" type="sibTrans" cxnId="{97CFA2A2-A1EF-46C8-A13C-2B4163AE2376}">
      <dgm:prSet/>
      <dgm:spPr/>
      <dgm:t>
        <a:bodyPr/>
        <a:lstStyle/>
        <a:p>
          <a:endParaRPr lang="de-DE" sz="3600"/>
        </a:p>
      </dgm:t>
    </dgm:pt>
    <dgm:pt modelId="{8372FD70-799D-4CCF-A033-9131C15CCACC}">
      <dgm:prSet custT="1"/>
      <dgm:spPr>
        <a:solidFill>
          <a:schemeClr val="accent1">
            <a:lumMod val="20000"/>
            <a:lumOff val="80000"/>
          </a:schemeClr>
        </a:solidFill>
        <a:ln>
          <a:noFill/>
        </a:ln>
      </dgm:spPr>
      <dgm:t>
        <a:bodyPr/>
        <a:lstStyle/>
        <a:p>
          <a:r>
            <a:rPr lang="en-US" sz="1100" dirty="0"/>
            <a:t>Ministry of Foreign Affairs</a:t>
          </a:r>
          <a:endParaRPr lang="de-DE" sz="1100" dirty="0"/>
        </a:p>
      </dgm:t>
    </dgm:pt>
    <dgm:pt modelId="{C073E957-D521-4EAE-9A26-85B63CB149BE}" type="parTrans" cxnId="{58A98A60-FD91-4A0D-9E1D-5EF9CA809D67}">
      <dgm:prSet/>
      <dgm:spPr/>
      <dgm:t>
        <a:bodyPr/>
        <a:lstStyle/>
        <a:p>
          <a:endParaRPr lang="de-DE" sz="3600"/>
        </a:p>
      </dgm:t>
    </dgm:pt>
    <dgm:pt modelId="{5F09716E-C332-482E-BB52-826271C2807A}" type="sibTrans" cxnId="{58A98A60-FD91-4A0D-9E1D-5EF9CA809D67}">
      <dgm:prSet/>
      <dgm:spPr/>
      <dgm:t>
        <a:bodyPr/>
        <a:lstStyle/>
        <a:p>
          <a:endParaRPr lang="de-DE" sz="3600"/>
        </a:p>
      </dgm:t>
    </dgm:pt>
    <dgm:pt modelId="{B4720831-92B9-44A5-BB39-3D5A9B1D2D0F}">
      <dgm:prSet custT="1"/>
      <dgm:spPr>
        <a:solidFill>
          <a:schemeClr val="accent1">
            <a:lumMod val="20000"/>
            <a:lumOff val="80000"/>
          </a:schemeClr>
        </a:solidFill>
        <a:ln>
          <a:noFill/>
        </a:ln>
      </dgm:spPr>
      <dgm:t>
        <a:bodyPr/>
        <a:lstStyle/>
        <a:p>
          <a:r>
            <a:rPr lang="en-US" sz="1100" dirty="0"/>
            <a:t>National Development and Reform Commission</a:t>
          </a:r>
          <a:endParaRPr lang="de-DE" sz="1100" dirty="0"/>
        </a:p>
      </dgm:t>
    </dgm:pt>
    <dgm:pt modelId="{224AAD7D-1927-4CB6-ABE1-82019EF2BD4E}" type="parTrans" cxnId="{35DF1C58-4A22-4CFB-9363-25EE3C22AE62}">
      <dgm:prSet/>
      <dgm:spPr/>
      <dgm:t>
        <a:bodyPr/>
        <a:lstStyle/>
        <a:p>
          <a:endParaRPr lang="de-DE" sz="3600"/>
        </a:p>
      </dgm:t>
    </dgm:pt>
    <dgm:pt modelId="{4919D3F7-88D7-40D7-93D3-C57B4089F854}" type="sibTrans" cxnId="{35DF1C58-4A22-4CFB-9363-25EE3C22AE62}">
      <dgm:prSet/>
      <dgm:spPr/>
      <dgm:t>
        <a:bodyPr/>
        <a:lstStyle/>
        <a:p>
          <a:endParaRPr lang="de-DE" sz="3600"/>
        </a:p>
      </dgm:t>
    </dgm:pt>
    <dgm:pt modelId="{50DD8D57-327E-42A0-8F3C-94FBB83DD08E}">
      <dgm:prSet custT="1"/>
      <dgm:spPr>
        <a:solidFill>
          <a:schemeClr val="accent1">
            <a:lumMod val="20000"/>
            <a:lumOff val="80000"/>
          </a:schemeClr>
        </a:solidFill>
        <a:ln>
          <a:noFill/>
        </a:ln>
      </dgm:spPr>
      <dgm:t>
        <a:bodyPr/>
        <a:lstStyle/>
        <a:p>
          <a:r>
            <a:rPr lang="en-US" sz="1100" dirty="0"/>
            <a:t>Ministry of Finance</a:t>
          </a:r>
          <a:endParaRPr lang="de-DE" sz="1100" dirty="0"/>
        </a:p>
      </dgm:t>
    </dgm:pt>
    <dgm:pt modelId="{7CDC9A8B-AB0D-4A1F-9375-95CC9E71341B}" type="parTrans" cxnId="{4C05B263-87C4-4186-9668-7394EA74F553}">
      <dgm:prSet/>
      <dgm:spPr/>
      <dgm:t>
        <a:bodyPr/>
        <a:lstStyle/>
        <a:p>
          <a:endParaRPr lang="de-DE" sz="3600"/>
        </a:p>
      </dgm:t>
    </dgm:pt>
    <dgm:pt modelId="{31EDAB7A-55CF-4B77-B9B3-7984A5FA8F76}" type="sibTrans" cxnId="{4C05B263-87C4-4186-9668-7394EA74F553}">
      <dgm:prSet/>
      <dgm:spPr/>
      <dgm:t>
        <a:bodyPr/>
        <a:lstStyle/>
        <a:p>
          <a:endParaRPr lang="de-DE" sz="3600"/>
        </a:p>
      </dgm:t>
    </dgm:pt>
    <dgm:pt modelId="{9441FEDA-935F-4FC0-BB54-A3C63F2803C0}">
      <dgm:prSet custT="1"/>
      <dgm:spPr>
        <a:solidFill>
          <a:schemeClr val="accent1">
            <a:lumMod val="20000"/>
            <a:lumOff val="80000"/>
          </a:schemeClr>
        </a:solidFill>
        <a:ln>
          <a:noFill/>
        </a:ln>
      </dgm:spPr>
      <dgm:t>
        <a:bodyPr/>
        <a:lstStyle/>
        <a:p>
          <a:r>
            <a:rPr lang="en-US" sz="1100" dirty="0"/>
            <a:t>Ministry of Labor and Social Security</a:t>
          </a:r>
          <a:endParaRPr lang="de-DE" sz="1100" dirty="0"/>
        </a:p>
      </dgm:t>
    </dgm:pt>
    <dgm:pt modelId="{1E65141D-1BD7-4A21-A437-DC5CE863BF99}" type="parTrans" cxnId="{4E254CBF-4331-4A10-8223-46BE075A01E1}">
      <dgm:prSet/>
      <dgm:spPr/>
      <dgm:t>
        <a:bodyPr/>
        <a:lstStyle/>
        <a:p>
          <a:endParaRPr lang="de-DE" sz="3600"/>
        </a:p>
      </dgm:t>
    </dgm:pt>
    <dgm:pt modelId="{AB8B6B22-4632-47F0-A8BC-64FF34B193EE}" type="sibTrans" cxnId="{4E254CBF-4331-4A10-8223-46BE075A01E1}">
      <dgm:prSet/>
      <dgm:spPr/>
      <dgm:t>
        <a:bodyPr/>
        <a:lstStyle/>
        <a:p>
          <a:endParaRPr lang="de-DE" sz="3600"/>
        </a:p>
      </dgm:t>
    </dgm:pt>
    <dgm:pt modelId="{1D5FCCD8-6F50-4380-B027-499D3487084F}">
      <dgm:prSet custT="1"/>
      <dgm:spPr>
        <a:solidFill>
          <a:schemeClr val="accent1">
            <a:lumMod val="20000"/>
            <a:lumOff val="80000"/>
          </a:schemeClr>
        </a:solidFill>
        <a:ln>
          <a:noFill/>
        </a:ln>
      </dgm:spPr>
      <dgm:t>
        <a:bodyPr/>
        <a:lstStyle/>
        <a:p>
          <a:r>
            <a:rPr lang="en-US" sz="1100" dirty="0"/>
            <a:t>Ministry of Commerce</a:t>
          </a:r>
          <a:endParaRPr lang="de-DE" sz="1100" dirty="0"/>
        </a:p>
      </dgm:t>
    </dgm:pt>
    <dgm:pt modelId="{C25D88C6-570F-44E5-8917-02902F2126D4}" type="parTrans" cxnId="{CCA2A843-3BA1-4BA1-9F76-15B814240752}">
      <dgm:prSet/>
      <dgm:spPr/>
      <dgm:t>
        <a:bodyPr/>
        <a:lstStyle/>
        <a:p>
          <a:endParaRPr lang="de-DE" sz="3600"/>
        </a:p>
      </dgm:t>
    </dgm:pt>
    <dgm:pt modelId="{5E9D7BC5-52B5-4C73-9A0E-A8FF7381E972}" type="sibTrans" cxnId="{CCA2A843-3BA1-4BA1-9F76-15B814240752}">
      <dgm:prSet/>
      <dgm:spPr/>
      <dgm:t>
        <a:bodyPr/>
        <a:lstStyle/>
        <a:p>
          <a:endParaRPr lang="de-DE" sz="3600"/>
        </a:p>
      </dgm:t>
    </dgm:pt>
    <dgm:pt modelId="{ED929B8B-87F6-4667-A2A9-85EFA1FE197E}">
      <dgm:prSet custT="1"/>
      <dgm:spPr>
        <a:solidFill>
          <a:schemeClr val="accent1">
            <a:lumMod val="20000"/>
            <a:lumOff val="80000"/>
          </a:schemeClr>
        </a:solidFill>
        <a:ln>
          <a:solidFill>
            <a:srgbClr val="FF0000"/>
          </a:solidFill>
        </a:ln>
      </dgm:spPr>
      <dgm:t>
        <a:bodyPr/>
        <a:lstStyle/>
        <a:p>
          <a:r>
            <a:rPr lang="en-US" sz="1100" dirty="0"/>
            <a:t>People’s Bank of China</a:t>
          </a:r>
          <a:endParaRPr lang="de-DE" sz="1100" dirty="0"/>
        </a:p>
      </dgm:t>
    </dgm:pt>
    <dgm:pt modelId="{CB93B01E-A53A-4E9A-8757-78F5914A12A2}" type="parTrans" cxnId="{4A253504-A1C8-4BBC-9C15-A7B79F056215}">
      <dgm:prSet/>
      <dgm:spPr/>
      <dgm:t>
        <a:bodyPr/>
        <a:lstStyle/>
        <a:p>
          <a:endParaRPr lang="de-DE" sz="3600"/>
        </a:p>
      </dgm:t>
    </dgm:pt>
    <dgm:pt modelId="{36E303B3-7359-4221-A8FE-32F69B8AF053}" type="sibTrans" cxnId="{4A253504-A1C8-4BBC-9C15-A7B79F056215}">
      <dgm:prSet/>
      <dgm:spPr/>
      <dgm:t>
        <a:bodyPr/>
        <a:lstStyle/>
        <a:p>
          <a:endParaRPr lang="de-DE" sz="3600"/>
        </a:p>
      </dgm:t>
    </dgm:pt>
    <dgm:pt modelId="{69E96E9A-2407-448D-932F-67E0353DBD1F}">
      <dgm:prSet custT="1"/>
      <dgm:spPr>
        <a:solidFill>
          <a:schemeClr val="accent1">
            <a:lumMod val="20000"/>
            <a:lumOff val="80000"/>
          </a:schemeClr>
        </a:solidFill>
        <a:ln>
          <a:noFill/>
        </a:ln>
      </dgm:spPr>
      <dgm:t>
        <a:bodyPr/>
        <a:lstStyle/>
        <a:p>
          <a:r>
            <a:rPr lang="en-US" sz="1100" dirty="0"/>
            <a:t>General Administration of Customs</a:t>
          </a:r>
          <a:endParaRPr lang="de-DE" sz="1100" dirty="0"/>
        </a:p>
      </dgm:t>
    </dgm:pt>
    <dgm:pt modelId="{7FE19D89-6EDB-4524-8CDB-5746F1FC4A40}" type="parTrans" cxnId="{623583EE-D598-40DC-BE88-5C691A9C5F46}">
      <dgm:prSet/>
      <dgm:spPr/>
      <dgm:t>
        <a:bodyPr/>
        <a:lstStyle/>
        <a:p>
          <a:endParaRPr lang="de-DE" sz="3600"/>
        </a:p>
      </dgm:t>
    </dgm:pt>
    <dgm:pt modelId="{996CAC3C-560E-4108-869D-9B00F0096E79}" type="sibTrans" cxnId="{623583EE-D598-40DC-BE88-5C691A9C5F46}">
      <dgm:prSet/>
      <dgm:spPr/>
      <dgm:t>
        <a:bodyPr/>
        <a:lstStyle/>
        <a:p>
          <a:endParaRPr lang="de-DE" sz="3600"/>
        </a:p>
      </dgm:t>
    </dgm:pt>
    <dgm:pt modelId="{A61D217E-56C5-4603-AB57-383664221B89}">
      <dgm:prSet custT="1"/>
      <dgm:spPr>
        <a:solidFill>
          <a:schemeClr val="accent1">
            <a:lumMod val="20000"/>
            <a:lumOff val="80000"/>
          </a:schemeClr>
        </a:solidFill>
        <a:ln>
          <a:noFill/>
        </a:ln>
      </dgm:spPr>
      <dgm:t>
        <a:bodyPr/>
        <a:lstStyle/>
        <a:p>
          <a:r>
            <a:rPr lang="en-US" sz="1100" dirty="0"/>
            <a:t>State Administration of Taxation</a:t>
          </a:r>
          <a:endParaRPr lang="de-DE" sz="1100" dirty="0"/>
        </a:p>
      </dgm:t>
    </dgm:pt>
    <dgm:pt modelId="{82A11E05-29E2-473F-B607-66EC83E22BBD}" type="parTrans" cxnId="{DB4D8832-A1FF-4048-AE4E-69F9F939195F}">
      <dgm:prSet/>
      <dgm:spPr/>
      <dgm:t>
        <a:bodyPr/>
        <a:lstStyle/>
        <a:p>
          <a:endParaRPr lang="de-DE" sz="3600"/>
        </a:p>
      </dgm:t>
    </dgm:pt>
    <dgm:pt modelId="{2F4BC5D9-351C-4F4A-ABE1-61AB004973C2}" type="sibTrans" cxnId="{DB4D8832-A1FF-4048-AE4E-69F9F939195F}">
      <dgm:prSet/>
      <dgm:spPr/>
      <dgm:t>
        <a:bodyPr/>
        <a:lstStyle/>
        <a:p>
          <a:endParaRPr lang="de-DE" sz="3600"/>
        </a:p>
      </dgm:t>
    </dgm:pt>
    <dgm:pt modelId="{E777ACFF-1768-4234-B21F-47BE6239DB5D}">
      <dgm:prSet custT="1"/>
      <dgm:spPr>
        <a:solidFill>
          <a:schemeClr val="accent1">
            <a:lumMod val="20000"/>
            <a:lumOff val="80000"/>
          </a:schemeClr>
        </a:solidFill>
        <a:ln>
          <a:noFill/>
        </a:ln>
      </dgm:spPr>
      <dgm:t>
        <a:bodyPr/>
        <a:lstStyle/>
        <a:p>
          <a:r>
            <a:rPr lang="en-US" sz="1100" dirty="0"/>
            <a:t>State Administration for Industry and Commerce</a:t>
          </a:r>
          <a:endParaRPr lang="de-DE" sz="1100" dirty="0"/>
        </a:p>
      </dgm:t>
    </dgm:pt>
    <dgm:pt modelId="{AA28BD88-8E52-42D3-A640-0A82BDFF2B38}" type="parTrans" cxnId="{A95BA8C1-B6E7-46D4-908A-0A1D7313998C}">
      <dgm:prSet/>
      <dgm:spPr/>
      <dgm:t>
        <a:bodyPr/>
        <a:lstStyle/>
        <a:p>
          <a:endParaRPr lang="de-DE" sz="3600"/>
        </a:p>
      </dgm:t>
    </dgm:pt>
    <dgm:pt modelId="{B5107079-9144-4A91-AEBA-58E549969D41}" type="sibTrans" cxnId="{A95BA8C1-B6E7-46D4-908A-0A1D7313998C}">
      <dgm:prSet/>
      <dgm:spPr/>
      <dgm:t>
        <a:bodyPr/>
        <a:lstStyle/>
        <a:p>
          <a:endParaRPr lang="de-DE" sz="3600"/>
        </a:p>
      </dgm:t>
    </dgm:pt>
    <dgm:pt modelId="{2AA92494-8891-4D48-A929-C7942D2CA7CF}">
      <dgm:prSet custT="1"/>
      <dgm:spPr>
        <a:solidFill>
          <a:schemeClr val="accent1">
            <a:lumMod val="20000"/>
            <a:lumOff val="80000"/>
          </a:schemeClr>
        </a:solidFill>
        <a:ln>
          <a:solidFill>
            <a:srgbClr val="FF0000"/>
          </a:solidFill>
        </a:ln>
      </dgm:spPr>
      <dgm:t>
        <a:bodyPr/>
        <a:lstStyle/>
        <a:p>
          <a:r>
            <a:rPr lang="en-US" sz="1100" dirty="0"/>
            <a:t>SAFE</a:t>
          </a:r>
          <a:endParaRPr lang="de-DE" sz="1100" dirty="0"/>
        </a:p>
      </dgm:t>
    </dgm:pt>
    <dgm:pt modelId="{5421C231-45FE-42AB-AAF6-8EE5BC124D32}" type="parTrans" cxnId="{473585DC-47A1-4137-A635-FB9D11A70917}">
      <dgm:prSet/>
      <dgm:spPr/>
      <dgm:t>
        <a:bodyPr/>
        <a:lstStyle/>
        <a:p>
          <a:endParaRPr lang="de-DE" sz="3600"/>
        </a:p>
      </dgm:t>
    </dgm:pt>
    <dgm:pt modelId="{1D0F0654-7D91-4B05-ACEB-CAE78D021DBC}" type="sibTrans" cxnId="{473585DC-47A1-4137-A635-FB9D11A70917}">
      <dgm:prSet/>
      <dgm:spPr/>
      <dgm:t>
        <a:bodyPr/>
        <a:lstStyle/>
        <a:p>
          <a:endParaRPr lang="de-DE" sz="3600"/>
        </a:p>
      </dgm:t>
    </dgm:pt>
    <dgm:pt modelId="{EEC6D54B-8DBB-4F23-BDA8-83E1EB37400B}">
      <dgm:prSet custT="1"/>
      <dgm:spPr>
        <a:solidFill>
          <a:schemeClr val="accent1">
            <a:lumMod val="20000"/>
            <a:lumOff val="80000"/>
          </a:schemeClr>
        </a:solidFill>
        <a:ln>
          <a:noFill/>
        </a:ln>
      </dgm:spPr>
      <dgm:t>
        <a:bodyPr/>
        <a:lstStyle/>
        <a:p>
          <a:r>
            <a:rPr lang="en-US" sz="1100" dirty="0"/>
            <a:t>State-owned Assets Supervision and Administration Commission</a:t>
          </a:r>
          <a:endParaRPr lang="de-DE" sz="1100" dirty="0"/>
        </a:p>
      </dgm:t>
    </dgm:pt>
    <dgm:pt modelId="{B6B3239C-99EA-4939-9FDC-DC91BF8A3CDF}" type="parTrans" cxnId="{810EE1C7-6ADE-41A7-9B5A-607BC6270752}">
      <dgm:prSet/>
      <dgm:spPr/>
      <dgm:t>
        <a:bodyPr/>
        <a:lstStyle/>
        <a:p>
          <a:endParaRPr lang="de-DE" sz="3600"/>
        </a:p>
      </dgm:t>
    </dgm:pt>
    <dgm:pt modelId="{AF33186C-FC10-47F6-B2F3-B7031436C9A6}" type="sibTrans" cxnId="{810EE1C7-6ADE-41A7-9B5A-607BC6270752}">
      <dgm:prSet/>
      <dgm:spPr/>
      <dgm:t>
        <a:bodyPr/>
        <a:lstStyle/>
        <a:p>
          <a:endParaRPr lang="de-DE" sz="3600"/>
        </a:p>
      </dgm:t>
    </dgm:pt>
    <dgm:pt modelId="{82F7774E-827D-48AB-BFB7-150B3C21142C}">
      <dgm:prSet custT="1"/>
      <dgm:spPr>
        <a:solidFill>
          <a:schemeClr val="accent1">
            <a:lumMod val="40000"/>
            <a:lumOff val="60000"/>
          </a:schemeClr>
        </a:solidFill>
      </dgm:spPr>
      <dgm:t>
        <a:bodyPr/>
        <a:lstStyle/>
        <a:p>
          <a:r>
            <a:rPr lang="en-US" sz="1100" dirty="0"/>
            <a:t>Working Orangs of the State Council (4)</a:t>
          </a:r>
          <a:endParaRPr lang="de-DE" sz="1100" dirty="0"/>
        </a:p>
      </dgm:t>
    </dgm:pt>
    <dgm:pt modelId="{3B9DDEC5-32D3-4238-8809-26BBCE6C1308}" type="parTrans" cxnId="{CE839FC4-F894-47D0-988E-86F11B933898}">
      <dgm:prSet/>
      <dgm:spPr/>
      <dgm:t>
        <a:bodyPr/>
        <a:lstStyle/>
        <a:p>
          <a:endParaRPr lang="de-DE" sz="3600"/>
        </a:p>
      </dgm:t>
    </dgm:pt>
    <dgm:pt modelId="{3A440831-706C-4DD1-BE07-1695799B325B}" type="sibTrans" cxnId="{CE839FC4-F894-47D0-988E-86F11B933898}">
      <dgm:prSet/>
      <dgm:spPr/>
      <dgm:t>
        <a:bodyPr/>
        <a:lstStyle/>
        <a:p>
          <a:endParaRPr lang="de-DE" sz="3600"/>
        </a:p>
      </dgm:t>
    </dgm:pt>
    <dgm:pt modelId="{1A0565BA-A6FB-47FC-AFBF-2DC722222439}">
      <dgm:prSet custT="1"/>
      <dgm:spPr>
        <a:solidFill>
          <a:schemeClr val="accent1">
            <a:lumMod val="20000"/>
            <a:lumOff val="80000"/>
          </a:schemeClr>
        </a:solidFill>
        <a:ln>
          <a:noFill/>
        </a:ln>
      </dgm:spPr>
      <dgm:t>
        <a:bodyPr/>
        <a:lstStyle/>
        <a:p>
          <a:r>
            <a:rPr lang="en-US" sz="1100" dirty="0"/>
            <a:t>Overseas Chinese Affairs Office of the State Council</a:t>
          </a:r>
          <a:endParaRPr lang="de-DE" sz="1100" dirty="0"/>
        </a:p>
      </dgm:t>
    </dgm:pt>
    <dgm:pt modelId="{55EA4ECF-D289-4CCC-A586-13DDD9EFBF44}" type="parTrans" cxnId="{2FEDB2C4-38B1-44D2-8427-DE624EB6E8D8}">
      <dgm:prSet/>
      <dgm:spPr/>
      <dgm:t>
        <a:bodyPr/>
        <a:lstStyle/>
        <a:p>
          <a:endParaRPr lang="de-DE" sz="3600"/>
        </a:p>
      </dgm:t>
    </dgm:pt>
    <dgm:pt modelId="{B13C25BA-6B62-4415-B94F-8411C17F2DBA}" type="sibTrans" cxnId="{2FEDB2C4-38B1-44D2-8427-DE624EB6E8D8}">
      <dgm:prSet/>
      <dgm:spPr/>
      <dgm:t>
        <a:bodyPr/>
        <a:lstStyle/>
        <a:p>
          <a:endParaRPr lang="de-DE" sz="3600"/>
        </a:p>
      </dgm:t>
    </dgm:pt>
    <dgm:pt modelId="{9DA09885-2F03-4502-B703-CFD6B549FE27}">
      <dgm:prSet custT="1"/>
      <dgm:spPr>
        <a:solidFill>
          <a:schemeClr val="accent1">
            <a:lumMod val="20000"/>
            <a:lumOff val="80000"/>
          </a:schemeClr>
        </a:solidFill>
        <a:ln>
          <a:noFill/>
        </a:ln>
      </dgm:spPr>
      <dgm:t>
        <a:bodyPr/>
        <a:lstStyle/>
        <a:p>
          <a:r>
            <a:rPr lang="en-US" sz="1100" dirty="0"/>
            <a:t>Hong Kong and Macao Office of the State Council</a:t>
          </a:r>
          <a:endParaRPr lang="de-DE" sz="1100" dirty="0"/>
        </a:p>
      </dgm:t>
    </dgm:pt>
    <dgm:pt modelId="{1130CF64-7169-4BBE-8AA9-84AD0EC427A0}" type="parTrans" cxnId="{B57C0F1A-9F38-4250-A4AC-78840EC46FE3}">
      <dgm:prSet/>
      <dgm:spPr/>
      <dgm:t>
        <a:bodyPr/>
        <a:lstStyle/>
        <a:p>
          <a:endParaRPr lang="de-DE" sz="3600"/>
        </a:p>
      </dgm:t>
    </dgm:pt>
    <dgm:pt modelId="{E60A821D-E2D2-48A5-827F-AD97B4CDD2D2}" type="sibTrans" cxnId="{B57C0F1A-9F38-4250-A4AC-78840EC46FE3}">
      <dgm:prSet/>
      <dgm:spPr/>
      <dgm:t>
        <a:bodyPr/>
        <a:lstStyle/>
        <a:p>
          <a:endParaRPr lang="de-DE" sz="3600"/>
        </a:p>
      </dgm:t>
    </dgm:pt>
    <dgm:pt modelId="{D306E891-DD97-4BE5-A4C3-647BED704A45}">
      <dgm:prSet custT="1"/>
      <dgm:spPr>
        <a:solidFill>
          <a:schemeClr val="accent1">
            <a:lumMod val="20000"/>
            <a:lumOff val="80000"/>
          </a:schemeClr>
        </a:solidFill>
        <a:ln>
          <a:noFill/>
        </a:ln>
      </dgm:spPr>
      <dgm:t>
        <a:bodyPr/>
        <a:lstStyle/>
        <a:p>
          <a:r>
            <a:rPr lang="en-US" sz="1100" dirty="0"/>
            <a:t>Legislative Affairs Office of the State Council</a:t>
          </a:r>
          <a:endParaRPr lang="de-DE" sz="1100" dirty="0"/>
        </a:p>
      </dgm:t>
    </dgm:pt>
    <dgm:pt modelId="{4249D4B6-ADFD-4AFC-AA8B-84CB824E129E}" type="parTrans" cxnId="{A2E9A5C1-9159-42AA-AB74-F1B0C1F793EA}">
      <dgm:prSet/>
      <dgm:spPr/>
      <dgm:t>
        <a:bodyPr/>
        <a:lstStyle/>
        <a:p>
          <a:endParaRPr lang="de-DE" sz="3600"/>
        </a:p>
      </dgm:t>
    </dgm:pt>
    <dgm:pt modelId="{42C4A6C4-B03D-4CC3-8B00-9B2B468B4079}" type="sibTrans" cxnId="{A2E9A5C1-9159-42AA-AB74-F1B0C1F793EA}">
      <dgm:prSet/>
      <dgm:spPr/>
      <dgm:t>
        <a:bodyPr/>
        <a:lstStyle/>
        <a:p>
          <a:endParaRPr lang="de-DE" sz="3600"/>
        </a:p>
      </dgm:t>
    </dgm:pt>
    <dgm:pt modelId="{D2900AE4-BBD1-4848-9FEB-E9D5494E8953}">
      <dgm:prSet custT="1"/>
      <dgm:spPr>
        <a:solidFill>
          <a:schemeClr val="accent1">
            <a:lumMod val="20000"/>
            <a:lumOff val="80000"/>
          </a:schemeClr>
        </a:solidFill>
        <a:ln>
          <a:noFill/>
        </a:ln>
      </dgm:spPr>
      <dgm:t>
        <a:bodyPr/>
        <a:lstStyle/>
        <a:p>
          <a:r>
            <a:rPr lang="en-US" sz="1100" dirty="0"/>
            <a:t>Research Office of the State Council</a:t>
          </a:r>
          <a:endParaRPr lang="de-DE" sz="1100" dirty="0"/>
        </a:p>
      </dgm:t>
    </dgm:pt>
    <dgm:pt modelId="{1DEECF78-4BC0-49BB-8E79-1BED088E9199}" type="parTrans" cxnId="{5E7CE30A-12F3-42BD-A835-5F3182A67FD9}">
      <dgm:prSet/>
      <dgm:spPr/>
      <dgm:t>
        <a:bodyPr/>
        <a:lstStyle/>
        <a:p>
          <a:endParaRPr lang="de-DE" sz="3600"/>
        </a:p>
      </dgm:t>
    </dgm:pt>
    <dgm:pt modelId="{88EB2A71-A08F-4113-90FA-E69C40D0432A}" type="sibTrans" cxnId="{5E7CE30A-12F3-42BD-A835-5F3182A67FD9}">
      <dgm:prSet/>
      <dgm:spPr/>
      <dgm:t>
        <a:bodyPr/>
        <a:lstStyle/>
        <a:p>
          <a:endParaRPr lang="de-DE" sz="3600"/>
        </a:p>
      </dgm:t>
    </dgm:pt>
    <dgm:pt modelId="{94BEA106-8726-4F16-A4D6-5BFBD2BFBD21}" type="pres">
      <dgm:prSet presAssocID="{75F516CD-DAC8-45AA-B608-6CD31AB2FF60}" presName="hierChild1" presStyleCnt="0">
        <dgm:presLayoutVars>
          <dgm:orgChart val="1"/>
          <dgm:chPref val="1"/>
          <dgm:dir/>
          <dgm:animOne val="branch"/>
          <dgm:animLvl val="lvl"/>
          <dgm:resizeHandles/>
        </dgm:presLayoutVars>
      </dgm:prSet>
      <dgm:spPr/>
      <dgm:t>
        <a:bodyPr/>
        <a:lstStyle/>
        <a:p>
          <a:endParaRPr lang="en-US"/>
        </a:p>
      </dgm:t>
    </dgm:pt>
    <dgm:pt modelId="{5C65D497-F9AD-4069-97E8-66751646BB1B}" type="pres">
      <dgm:prSet presAssocID="{87C8F4B4-5A47-41B3-8B96-9C3B5FDCAA02}" presName="hierRoot1" presStyleCnt="0">
        <dgm:presLayoutVars>
          <dgm:hierBranch val="init"/>
        </dgm:presLayoutVars>
      </dgm:prSet>
      <dgm:spPr/>
    </dgm:pt>
    <dgm:pt modelId="{569A6A47-697D-4C23-BF36-FD37E5A74A6A}" type="pres">
      <dgm:prSet presAssocID="{87C8F4B4-5A47-41B3-8B96-9C3B5FDCAA02}" presName="rootComposite1" presStyleCnt="0"/>
      <dgm:spPr/>
    </dgm:pt>
    <dgm:pt modelId="{5BCBAA55-CF5A-4BDE-889A-623FEFF84CA8}" type="pres">
      <dgm:prSet presAssocID="{87C8F4B4-5A47-41B3-8B96-9C3B5FDCAA02}" presName="rootText1" presStyleLbl="node0" presStyleIdx="0" presStyleCnt="1" custScaleX="149416">
        <dgm:presLayoutVars>
          <dgm:chPref val="3"/>
        </dgm:presLayoutVars>
      </dgm:prSet>
      <dgm:spPr/>
      <dgm:t>
        <a:bodyPr/>
        <a:lstStyle/>
        <a:p>
          <a:endParaRPr lang="en-US"/>
        </a:p>
      </dgm:t>
    </dgm:pt>
    <dgm:pt modelId="{5B388A8E-6C41-4281-ADE2-B616217174A8}" type="pres">
      <dgm:prSet presAssocID="{87C8F4B4-5A47-41B3-8B96-9C3B5FDCAA02}" presName="rootConnector1" presStyleLbl="node1" presStyleIdx="0" presStyleCnt="0"/>
      <dgm:spPr/>
      <dgm:t>
        <a:bodyPr/>
        <a:lstStyle/>
        <a:p>
          <a:endParaRPr lang="en-US"/>
        </a:p>
      </dgm:t>
    </dgm:pt>
    <dgm:pt modelId="{0223F230-018F-43CC-842F-5E0FDC4F6019}" type="pres">
      <dgm:prSet presAssocID="{87C8F4B4-5A47-41B3-8B96-9C3B5FDCAA02}" presName="hierChild2" presStyleCnt="0"/>
      <dgm:spPr/>
    </dgm:pt>
    <dgm:pt modelId="{6F8411A9-520B-434E-BEEE-71924C676BD2}" type="pres">
      <dgm:prSet presAssocID="{A3C67409-A0A6-43A5-BBCC-119E48A5EB31}" presName="Name37" presStyleLbl="parChTrans1D2" presStyleIdx="0" presStyleCnt="5"/>
      <dgm:spPr/>
      <dgm:t>
        <a:bodyPr/>
        <a:lstStyle/>
        <a:p>
          <a:endParaRPr lang="en-US"/>
        </a:p>
      </dgm:t>
    </dgm:pt>
    <dgm:pt modelId="{39254B88-285E-4191-858F-86F6FEF63249}" type="pres">
      <dgm:prSet presAssocID="{EF938939-846C-4A3C-A610-BA3C036E4287}" presName="hierRoot2" presStyleCnt="0">
        <dgm:presLayoutVars>
          <dgm:hierBranch val="init"/>
        </dgm:presLayoutVars>
      </dgm:prSet>
      <dgm:spPr/>
    </dgm:pt>
    <dgm:pt modelId="{2CCBD678-89AC-4F0B-929F-6F7BE2FD6C4C}" type="pres">
      <dgm:prSet presAssocID="{EF938939-846C-4A3C-A610-BA3C036E4287}" presName="rootComposite" presStyleCnt="0"/>
      <dgm:spPr/>
    </dgm:pt>
    <dgm:pt modelId="{1A4F8E42-218D-4485-BC01-D4CB49C79EF6}" type="pres">
      <dgm:prSet presAssocID="{EF938939-846C-4A3C-A610-BA3C036E4287}" presName="rootText" presStyleLbl="node2" presStyleIdx="0" presStyleCnt="5" custScaleX="149416" custScaleY="156369">
        <dgm:presLayoutVars>
          <dgm:chPref val="3"/>
        </dgm:presLayoutVars>
      </dgm:prSet>
      <dgm:spPr/>
      <dgm:t>
        <a:bodyPr/>
        <a:lstStyle/>
        <a:p>
          <a:endParaRPr lang="en-US"/>
        </a:p>
      </dgm:t>
    </dgm:pt>
    <dgm:pt modelId="{48F201CA-6216-4B49-B13A-178A7092C930}" type="pres">
      <dgm:prSet presAssocID="{EF938939-846C-4A3C-A610-BA3C036E4287}" presName="rootConnector" presStyleLbl="node2" presStyleIdx="0" presStyleCnt="5"/>
      <dgm:spPr/>
      <dgm:t>
        <a:bodyPr/>
        <a:lstStyle/>
        <a:p>
          <a:endParaRPr lang="en-US"/>
        </a:p>
      </dgm:t>
    </dgm:pt>
    <dgm:pt modelId="{340CD3F8-0D33-4DBC-A98E-FF3F8A6ED44A}" type="pres">
      <dgm:prSet presAssocID="{EF938939-846C-4A3C-A610-BA3C036E4287}" presName="hierChild4" presStyleCnt="0"/>
      <dgm:spPr/>
    </dgm:pt>
    <dgm:pt modelId="{F2AB1490-2114-4BFE-9A66-1480D929D0FE}" type="pres">
      <dgm:prSet presAssocID="{B6B3239C-99EA-4939-9FDC-DC91BF8A3CDF}" presName="Name37" presStyleLbl="parChTrans1D3" presStyleIdx="0" presStyleCnt="19"/>
      <dgm:spPr/>
      <dgm:t>
        <a:bodyPr/>
        <a:lstStyle/>
        <a:p>
          <a:endParaRPr lang="en-US"/>
        </a:p>
      </dgm:t>
    </dgm:pt>
    <dgm:pt modelId="{C9DF95E8-BBEA-40D8-BC30-46829F2D5C53}" type="pres">
      <dgm:prSet presAssocID="{EEC6D54B-8DBB-4F23-BDA8-83E1EB37400B}" presName="hierRoot2" presStyleCnt="0">
        <dgm:presLayoutVars>
          <dgm:hierBranch val="init"/>
        </dgm:presLayoutVars>
      </dgm:prSet>
      <dgm:spPr/>
    </dgm:pt>
    <dgm:pt modelId="{E8126B85-C3E6-484A-843F-F4549F958EAB}" type="pres">
      <dgm:prSet presAssocID="{EEC6D54B-8DBB-4F23-BDA8-83E1EB37400B}" presName="rootComposite" presStyleCnt="0"/>
      <dgm:spPr/>
    </dgm:pt>
    <dgm:pt modelId="{9CF3DA7A-E1AE-4DF5-9B6B-FAEE7EB3C4B9}" type="pres">
      <dgm:prSet presAssocID="{EEC6D54B-8DBB-4F23-BDA8-83E1EB37400B}" presName="rootText" presStyleLbl="node3" presStyleIdx="0" presStyleCnt="19" custScaleX="149416" custScaleY="162095">
        <dgm:presLayoutVars>
          <dgm:chPref val="3"/>
        </dgm:presLayoutVars>
      </dgm:prSet>
      <dgm:spPr/>
      <dgm:t>
        <a:bodyPr/>
        <a:lstStyle/>
        <a:p>
          <a:endParaRPr lang="en-US"/>
        </a:p>
      </dgm:t>
    </dgm:pt>
    <dgm:pt modelId="{89BD9C72-9C63-4180-9FF3-7104B60D697B}" type="pres">
      <dgm:prSet presAssocID="{EEC6D54B-8DBB-4F23-BDA8-83E1EB37400B}" presName="rootConnector" presStyleLbl="node3" presStyleIdx="0" presStyleCnt="19"/>
      <dgm:spPr/>
      <dgm:t>
        <a:bodyPr/>
        <a:lstStyle/>
        <a:p>
          <a:endParaRPr lang="en-US"/>
        </a:p>
      </dgm:t>
    </dgm:pt>
    <dgm:pt modelId="{019BF435-53FB-4327-A3FE-C0130A66AD81}" type="pres">
      <dgm:prSet presAssocID="{EEC6D54B-8DBB-4F23-BDA8-83E1EB37400B}" presName="hierChild4" presStyleCnt="0"/>
      <dgm:spPr/>
    </dgm:pt>
    <dgm:pt modelId="{640306E1-EEBC-4FD6-A6E6-169900D8F5DE}" type="pres">
      <dgm:prSet presAssocID="{EEC6D54B-8DBB-4F23-BDA8-83E1EB37400B}" presName="hierChild5" presStyleCnt="0"/>
      <dgm:spPr/>
    </dgm:pt>
    <dgm:pt modelId="{04B4F35A-1596-4DA6-A1BB-50835169DBA6}" type="pres">
      <dgm:prSet presAssocID="{EF938939-846C-4A3C-A610-BA3C036E4287}" presName="hierChild5" presStyleCnt="0"/>
      <dgm:spPr/>
    </dgm:pt>
    <dgm:pt modelId="{78B52757-DEF2-41B0-9995-825689D1414E}" type="pres">
      <dgm:prSet presAssocID="{DCD73FC7-D4E5-4F25-86EE-A54F4C5C928A}" presName="Name37" presStyleLbl="parChTrans1D2" presStyleIdx="1" presStyleCnt="5"/>
      <dgm:spPr/>
      <dgm:t>
        <a:bodyPr/>
        <a:lstStyle/>
        <a:p>
          <a:endParaRPr lang="en-US"/>
        </a:p>
      </dgm:t>
    </dgm:pt>
    <dgm:pt modelId="{D1198784-DE02-4515-BE9A-78FCC053CD11}" type="pres">
      <dgm:prSet presAssocID="{838A2EC5-7BEA-4518-A221-F5F8797683D5}" presName="hierRoot2" presStyleCnt="0">
        <dgm:presLayoutVars>
          <dgm:hierBranch val="init"/>
        </dgm:presLayoutVars>
      </dgm:prSet>
      <dgm:spPr/>
    </dgm:pt>
    <dgm:pt modelId="{4EA85F32-FDC0-44AA-A22D-19F00776CE20}" type="pres">
      <dgm:prSet presAssocID="{838A2EC5-7BEA-4518-A221-F5F8797683D5}" presName="rootComposite" presStyleCnt="0"/>
      <dgm:spPr/>
    </dgm:pt>
    <dgm:pt modelId="{49CE6444-FB98-4BD1-A79F-2840DE4CF47A}" type="pres">
      <dgm:prSet presAssocID="{838A2EC5-7BEA-4518-A221-F5F8797683D5}" presName="rootText" presStyleLbl="node2" presStyleIdx="1" presStyleCnt="5" custScaleX="149416" custScaleY="156369">
        <dgm:presLayoutVars>
          <dgm:chPref val="3"/>
        </dgm:presLayoutVars>
      </dgm:prSet>
      <dgm:spPr/>
      <dgm:t>
        <a:bodyPr/>
        <a:lstStyle/>
        <a:p>
          <a:endParaRPr lang="en-US"/>
        </a:p>
      </dgm:t>
    </dgm:pt>
    <dgm:pt modelId="{B7C89BF5-078D-4DC5-9B70-7D895B620EA5}" type="pres">
      <dgm:prSet presAssocID="{838A2EC5-7BEA-4518-A221-F5F8797683D5}" presName="rootConnector" presStyleLbl="node2" presStyleIdx="1" presStyleCnt="5"/>
      <dgm:spPr/>
      <dgm:t>
        <a:bodyPr/>
        <a:lstStyle/>
        <a:p>
          <a:endParaRPr lang="en-US"/>
        </a:p>
      </dgm:t>
    </dgm:pt>
    <dgm:pt modelId="{08C42694-0B6D-4A7A-8A28-94A412CBDD2D}" type="pres">
      <dgm:prSet presAssocID="{838A2EC5-7BEA-4518-A221-F5F8797683D5}" presName="hierChild4" presStyleCnt="0"/>
      <dgm:spPr/>
    </dgm:pt>
    <dgm:pt modelId="{315C8827-25CF-440D-BA4A-435E4DA29658}" type="pres">
      <dgm:prSet presAssocID="{7FE19D89-6EDB-4524-8CDB-5746F1FC4A40}" presName="Name37" presStyleLbl="parChTrans1D3" presStyleIdx="1" presStyleCnt="19"/>
      <dgm:spPr/>
      <dgm:t>
        <a:bodyPr/>
        <a:lstStyle/>
        <a:p>
          <a:endParaRPr lang="en-US"/>
        </a:p>
      </dgm:t>
    </dgm:pt>
    <dgm:pt modelId="{B2D167D7-AB24-49C2-AF51-A80E5FC2C493}" type="pres">
      <dgm:prSet presAssocID="{69E96E9A-2407-448D-932F-67E0353DBD1F}" presName="hierRoot2" presStyleCnt="0">
        <dgm:presLayoutVars>
          <dgm:hierBranch val="init"/>
        </dgm:presLayoutVars>
      </dgm:prSet>
      <dgm:spPr/>
    </dgm:pt>
    <dgm:pt modelId="{08A4172B-BEF3-418B-9A95-B46803521E61}" type="pres">
      <dgm:prSet presAssocID="{69E96E9A-2407-448D-932F-67E0353DBD1F}" presName="rootComposite" presStyleCnt="0"/>
      <dgm:spPr/>
    </dgm:pt>
    <dgm:pt modelId="{27DBE71B-85C9-4F64-A65E-75BB69D5A9B8}" type="pres">
      <dgm:prSet presAssocID="{69E96E9A-2407-448D-932F-67E0353DBD1F}" presName="rootText" presStyleLbl="node3" presStyleIdx="1" presStyleCnt="19" custScaleX="149416" custScaleY="134676">
        <dgm:presLayoutVars>
          <dgm:chPref val="3"/>
        </dgm:presLayoutVars>
      </dgm:prSet>
      <dgm:spPr/>
      <dgm:t>
        <a:bodyPr/>
        <a:lstStyle/>
        <a:p>
          <a:endParaRPr lang="en-US"/>
        </a:p>
      </dgm:t>
    </dgm:pt>
    <dgm:pt modelId="{03C2345F-6AE4-41F7-90A3-A46A4E6CE48B}" type="pres">
      <dgm:prSet presAssocID="{69E96E9A-2407-448D-932F-67E0353DBD1F}" presName="rootConnector" presStyleLbl="node3" presStyleIdx="1" presStyleCnt="19"/>
      <dgm:spPr/>
      <dgm:t>
        <a:bodyPr/>
        <a:lstStyle/>
        <a:p>
          <a:endParaRPr lang="en-US"/>
        </a:p>
      </dgm:t>
    </dgm:pt>
    <dgm:pt modelId="{1AD4F692-75BD-4F79-83EE-96B4B6D9B6CB}" type="pres">
      <dgm:prSet presAssocID="{69E96E9A-2407-448D-932F-67E0353DBD1F}" presName="hierChild4" presStyleCnt="0"/>
      <dgm:spPr/>
    </dgm:pt>
    <dgm:pt modelId="{3D139B55-EDDB-4DDE-A4B8-A4A433DFDCCF}" type="pres">
      <dgm:prSet presAssocID="{69E96E9A-2407-448D-932F-67E0353DBD1F}" presName="hierChild5" presStyleCnt="0"/>
      <dgm:spPr/>
    </dgm:pt>
    <dgm:pt modelId="{375E9065-C4F0-4736-800B-B764AD9B1ACA}" type="pres">
      <dgm:prSet presAssocID="{82A11E05-29E2-473F-B607-66EC83E22BBD}" presName="Name37" presStyleLbl="parChTrans1D3" presStyleIdx="2" presStyleCnt="19"/>
      <dgm:spPr/>
      <dgm:t>
        <a:bodyPr/>
        <a:lstStyle/>
        <a:p>
          <a:endParaRPr lang="en-US"/>
        </a:p>
      </dgm:t>
    </dgm:pt>
    <dgm:pt modelId="{7F156263-2F6A-4B8D-998B-56AC6C3B1520}" type="pres">
      <dgm:prSet presAssocID="{A61D217E-56C5-4603-AB57-383664221B89}" presName="hierRoot2" presStyleCnt="0">
        <dgm:presLayoutVars>
          <dgm:hierBranch val="init"/>
        </dgm:presLayoutVars>
      </dgm:prSet>
      <dgm:spPr/>
    </dgm:pt>
    <dgm:pt modelId="{10BD87A7-9A28-41E6-9226-8EBBB0A8967B}" type="pres">
      <dgm:prSet presAssocID="{A61D217E-56C5-4603-AB57-383664221B89}" presName="rootComposite" presStyleCnt="0"/>
      <dgm:spPr/>
    </dgm:pt>
    <dgm:pt modelId="{402B0957-F138-4880-8169-CF9D5D6230DA}" type="pres">
      <dgm:prSet presAssocID="{A61D217E-56C5-4603-AB57-383664221B89}" presName="rootText" presStyleLbl="node3" presStyleIdx="2" presStyleCnt="19" custScaleX="149416">
        <dgm:presLayoutVars>
          <dgm:chPref val="3"/>
        </dgm:presLayoutVars>
      </dgm:prSet>
      <dgm:spPr/>
      <dgm:t>
        <a:bodyPr/>
        <a:lstStyle/>
        <a:p>
          <a:endParaRPr lang="en-US"/>
        </a:p>
      </dgm:t>
    </dgm:pt>
    <dgm:pt modelId="{801F4E65-9FBE-4D49-AB5D-BBCBA781D1A0}" type="pres">
      <dgm:prSet presAssocID="{A61D217E-56C5-4603-AB57-383664221B89}" presName="rootConnector" presStyleLbl="node3" presStyleIdx="2" presStyleCnt="19"/>
      <dgm:spPr/>
      <dgm:t>
        <a:bodyPr/>
        <a:lstStyle/>
        <a:p>
          <a:endParaRPr lang="en-US"/>
        </a:p>
      </dgm:t>
    </dgm:pt>
    <dgm:pt modelId="{08C838FF-D0B8-4888-8769-AB62E0BE4C74}" type="pres">
      <dgm:prSet presAssocID="{A61D217E-56C5-4603-AB57-383664221B89}" presName="hierChild4" presStyleCnt="0"/>
      <dgm:spPr/>
    </dgm:pt>
    <dgm:pt modelId="{E0A6F5AD-4308-4C12-83D0-84351195525C}" type="pres">
      <dgm:prSet presAssocID="{A61D217E-56C5-4603-AB57-383664221B89}" presName="hierChild5" presStyleCnt="0"/>
      <dgm:spPr/>
    </dgm:pt>
    <dgm:pt modelId="{7EA7300A-4507-4D95-A1F6-B31EFE43FF6A}" type="pres">
      <dgm:prSet presAssocID="{AA28BD88-8E52-42D3-A640-0A82BDFF2B38}" presName="Name37" presStyleLbl="parChTrans1D3" presStyleIdx="3" presStyleCnt="19"/>
      <dgm:spPr/>
      <dgm:t>
        <a:bodyPr/>
        <a:lstStyle/>
        <a:p>
          <a:endParaRPr lang="en-US"/>
        </a:p>
      </dgm:t>
    </dgm:pt>
    <dgm:pt modelId="{55A0D292-C65D-478D-8D68-855E28CDD758}" type="pres">
      <dgm:prSet presAssocID="{E777ACFF-1768-4234-B21F-47BE6239DB5D}" presName="hierRoot2" presStyleCnt="0">
        <dgm:presLayoutVars>
          <dgm:hierBranch val="init"/>
        </dgm:presLayoutVars>
      </dgm:prSet>
      <dgm:spPr/>
    </dgm:pt>
    <dgm:pt modelId="{462820C3-9F86-465A-93C3-F33D2673B94B}" type="pres">
      <dgm:prSet presAssocID="{E777ACFF-1768-4234-B21F-47BE6239DB5D}" presName="rootComposite" presStyleCnt="0"/>
      <dgm:spPr/>
    </dgm:pt>
    <dgm:pt modelId="{F86D15E1-08A4-4CA4-B6B7-561981359946}" type="pres">
      <dgm:prSet presAssocID="{E777ACFF-1768-4234-B21F-47BE6239DB5D}" presName="rootText" presStyleLbl="node3" presStyleIdx="3" presStyleCnt="19" custScaleX="149416" custScaleY="134675">
        <dgm:presLayoutVars>
          <dgm:chPref val="3"/>
        </dgm:presLayoutVars>
      </dgm:prSet>
      <dgm:spPr/>
      <dgm:t>
        <a:bodyPr/>
        <a:lstStyle/>
        <a:p>
          <a:endParaRPr lang="en-US"/>
        </a:p>
      </dgm:t>
    </dgm:pt>
    <dgm:pt modelId="{D662D45F-24B2-4073-B9FF-1771510393DB}" type="pres">
      <dgm:prSet presAssocID="{E777ACFF-1768-4234-B21F-47BE6239DB5D}" presName="rootConnector" presStyleLbl="node3" presStyleIdx="3" presStyleCnt="19"/>
      <dgm:spPr/>
      <dgm:t>
        <a:bodyPr/>
        <a:lstStyle/>
        <a:p>
          <a:endParaRPr lang="en-US"/>
        </a:p>
      </dgm:t>
    </dgm:pt>
    <dgm:pt modelId="{B405C7C7-D712-4A1B-AE9D-E21B0E5BF20A}" type="pres">
      <dgm:prSet presAssocID="{E777ACFF-1768-4234-B21F-47BE6239DB5D}" presName="hierChild4" presStyleCnt="0"/>
      <dgm:spPr/>
    </dgm:pt>
    <dgm:pt modelId="{0BBB27FC-DB6E-401F-A499-D7E68F4072B1}" type="pres">
      <dgm:prSet presAssocID="{E777ACFF-1768-4234-B21F-47BE6239DB5D}" presName="hierChild5" presStyleCnt="0"/>
      <dgm:spPr/>
    </dgm:pt>
    <dgm:pt modelId="{8C2729EA-5132-4853-A000-1206FE24FF9A}" type="pres">
      <dgm:prSet presAssocID="{5421C231-45FE-42AB-AAF6-8EE5BC124D32}" presName="Name37" presStyleLbl="parChTrans1D3" presStyleIdx="4" presStyleCnt="19"/>
      <dgm:spPr/>
      <dgm:t>
        <a:bodyPr/>
        <a:lstStyle/>
        <a:p>
          <a:endParaRPr lang="en-US"/>
        </a:p>
      </dgm:t>
    </dgm:pt>
    <dgm:pt modelId="{F73076C8-B553-4247-BCCB-EC5DE732E6E0}" type="pres">
      <dgm:prSet presAssocID="{2AA92494-8891-4D48-A929-C7942D2CA7CF}" presName="hierRoot2" presStyleCnt="0">
        <dgm:presLayoutVars>
          <dgm:hierBranch val="init"/>
        </dgm:presLayoutVars>
      </dgm:prSet>
      <dgm:spPr/>
    </dgm:pt>
    <dgm:pt modelId="{6BD6BBDB-C59C-4AA2-85AE-8A5ABE0CA83E}" type="pres">
      <dgm:prSet presAssocID="{2AA92494-8891-4D48-A929-C7942D2CA7CF}" presName="rootComposite" presStyleCnt="0"/>
      <dgm:spPr/>
    </dgm:pt>
    <dgm:pt modelId="{A13ACBFC-C9F1-427D-86B9-0D031E338D6B}" type="pres">
      <dgm:prSet presAssocID="{2AA92494-8891-4D48-A929-C7942D2CA7CF}" presName="rootText" presStyleLbl="node3" presStyleIdx="4" presStyleCnt="19" custScaleX="149416">
        <dgm:presLayoutVars>
          <dgm:chPref val="3"/>
        </dgm:presLayoutVars>
      </dgm:prSet>
      <dgm:spPr/>
      <dgm:t>
        <a:bodyPr/>
        <a:lstStyle/>
        <a:p>
          <a:endParaRPr lang="en-US"/>
        </a:p>
      </dgm:t>
    </dgm:pt>
    <dgm:pt modelId="{2D66AC6E-8A67-4D14-BC1C-B1C871842118}" type="pres">
      <dgm:prSet presAssocID="{2AA92494-8891-4D48-A929-C7942D2CA7CF}" presName="rootConnector" presStyleLbl="node3" presStyleIdx="4" presStyleCnt="19"/>
      <dgm:spPr/>
      <dgm:t>
        <a:bodyPr/>
        <a:lstStyle/>
        <a:p>
          <a:endParaRPr lang="en-US"/>
        </a:p>
      </dgm:t>
    </dgm:pt>
    <dgm:pt modelId="{8C51A1D6-B5E5-455C-BA4E-26C18D6C33B2}" type="pres">
      <dgm:prSet presAssocID="{2AA92494-8891-4D48-A929-C7942D2CA7CF}" presName="hierChild4" presStyleCnt="0"/>
      <dgm:spPr/>
    </dgm:pt>
    <dgm:pt modelId="{21FBF452-536F-4B96-9832-AA21E63652B1}" type="pres">
      <dgm:prSet presAssocID="{2AA92494-8891-4D48-A929-C7942D2CA7CF}" presName="hierChild5" presStyleCnt="0"/>
      <dgm:spPr/>
    </dgm:pt>
    <dgm:pt modelId="{40B3976E-AF1D-4809-8881-9B827F1381E2}" type="pres">
      <dgm:prSet presAssocID="{838A2EC5-7BEA-4518-A221-F5F8797683D5}" presName="hierChild5" presStyleCnt="0"/>
      <dgm:spPr/>
    </dgm:pt>
    <dgm:pt modelId="{8825695D-9D8E-4FF4-A704-294829E9F234}" type="pres">
      <dgm:prSet presAssocID="{668D6967-09D0-46F0-8D20-9FF23A9856A3}" presName="Name37" presStyleLbl="parChTrans1D2" presStyleIdx="2" presStyleCnt="5"/>
      <dgm:spPr/>
      <dgm:t>
        <a:bodyPr/>
        <a:lstStyle/>
        <a:p>
          <a:endParaRPr lang="en-US"/>
        </a:p>
      </dgm:t>
    </dgm:pt>
    <dgm:pt modelId="{54053F18-85BC-43D2-B589-829A26C670B1}" type="pres">
      <dgm:prSet presAssocID="{72A0F8EA-1DD3-4ECB-A554-E90CDB57683C}" presName="hierRoot2" presStyleCnt="0">
        <dgm:presLayoutVars>
          <dgm:hierBranch val="init"/>
        </dgm:presLayoutVars>
      </dgm:prSet>
      <dgm:spPr/>
    </dgm:pt>
    <dgm:pt modelId="{E2F46B9A-F3D3-4862-87BB-73E84E24F03F}" type="pres">
      <dgm:prSet presAssocID="{72A0F8EA-1DD3-4ECB-A554-E90CDB57683C}" presName="rootComposite" presStyleCnt="0"/>
      <dgm:spPr/>
    </dgm:pt>
    <dgm:pt modelId="{AF9EB768-3DBF-4174-BA44-70AF7650AA55}" type="pres">
      <dgm:prSet presAssocID="{72A0F8EA-1DD3-4ECB-A554-E90CDB57683C}" presName="rootText" presStyleLbl="node2" presStyleIdx="2" presStyleCnt="5" custScaleX="149416" custScaleY="156369">
        <dgm:presLayoutVars>
          <dgm:chPref val="3"/>
        </dgm:presLayoutVars>
      </dgm:prSet>
      <dgm:spPr/>
      <dgm:t>
        <a:bodyPr/>
        <a:lstStyle/>
        <a:p>
          <a:endParaRPr lang="en-US"/>
        </a:p>
      </dgm:t>
    </dgm:pt>
    <dgm:pt modelId="{81EE6551-D057-4E9B-BFE5-AEF7B745127F}" type="pres">
      <dgm:prSet presAssocID="{72A0F8EA-1DD3-4ECB-A554-E90CDB57683C}" presName="rootConnector" presStyleLbl="node2" presStyleIdx="2" presStyleCnt="5"/>
      <dgm:spPr/>
      <dgm:t>
        <a:bodyPr/>
        <a:lstStyle/>
        <a:p>
          <a:endParaRPr lang="en-US"/>
        </a:p>
      </dgm:t>
    </dgm:pt>
    <dgm:pt modelId="{BB66B8F2-21E2-4283-BE0E-8D4792538C33}" type="pres">
      <dgm:prSet presAssocID="{72A0F8EA-1DD3-4ECB-A554-E90CDB57683C}" presName="hierChild4" presStyleCnt="0"/>
      <dgm:spPr/>
    </dgm:pt>
    <dgm:pt modelId="{1EF8600B-09E0-4506-A0E1-F006C395E564}" type="pres">
      <dgm:prSet presAssocID="{C073E957-D521-4EAE-9A26-85B63CB149BE}" presName="Name37" presStyleLbl="parChTrans1D3" presStyleIdx="5" presStyleCnt="19"/>
      <dgm:spPr/>
      <dgm:t>
        <a:bodyPr/>
        <a:lstStyle/>
        <a:p>
          <a:endParaRPr lang="en-US"/>
        </a:p>
      </dgm:t>
    </dgm:pt>
    <dgm:pt modelId="{E1FA6CCE-04D8-42CC-AF34-E393523F0204}" type="pres">
      <dgm:prSet presAssocID="{8372FD70-799D-4CCF-A033-9131C15CCACC}" presName="hierRoot2" presStyleCnt="0">
        <dgm:presLayoutVars>
          <dgm:hierBranch val="init"/>
        </dgm:presLayoutVars>
      </dgm:prSet>
      <dgm:spPr/>
    </dgm:pt>
    <dgm:pt modelId="{42B871D7-3CC2-45B0-9FC4-5892C3188347}" type="pres">
      <dgm:prSet presAssocID="{8372FD70-799D-4CCF-A033-9131C15CCACC}" presName="rootComposite" presStyleCnt="0"/>
      <dgm:spPr/>
    </dgm:pt>
    <dgm:pt modelId="{D5206384-59CB-4CCC-A2E4-2FBDC560678B}" type="pres">
      <dgm:prSet presAssocID="{8372FD70-799D-4CCF-A033-9131C15CCACC}" presName="rootText" presStyleLbl="node3" presStyleIdx="5" presStyleCnt="19" custScaleX="149416">
        <dgm:presLayoutVars>
          <dgm:chPref val="3"/>
        </dgm:presLayoutVars>
      </dgm:prSet>
      <dgm:spPr/>
      <dgm:t>
        <a:bodyPr/>
        <a:lstStyle/>
        <a:p>
          <a:endParaRPr lang="en-US"/>
        </a:p>
      </dgm:t>
    </dgm:pt>
    <dgm:pt modelId="{7656B64A-CF4B-4BE9-8319-D9D288D56D1F}" type="pres">
      <dgm:prSet presAssocID="{8372FD70-799D-4CCF-A033-9131C15CCACC}" presName="rootConnector" presStyleLbl="node3" presStyleIdx="5" presStyleCnt="19"/>
      <dgm:spPr/>
      <dgm:t>
        <a:bodyPr/>
        <a:lstStyle/>
        <a:p>
          <a:endParaRPr lang="en-US"/>
        </a:p>
      </dgm:t>
    </dgm:pt>
    <dgm:pt modelId="{7D3160B2-9984-4252-BCE7-E3273F11EE0B}" type="pres">
      <dgm:prSet presAssocID="{8372FD70-799D-4CCF-A033-9131C15CCACC}" presName="hierChild4" presStyleCnt="0"/>
      <dgm:spPr/>
    </dgm:pt>
    <dgm:pt modelId="{C25AB757-FCF9-466F-B398-3F540124EA22}" type="pres">
      <dgm:prSet presAssocID="{8372FD70-799D-4CCF-A033-9131C15CCACC}" presName="hierChild5" presStyleCnt="0"/>
      <dgm:spPr/>
    </dgm:pt>
    <dgm:pt modelId="{C6ABF95C-95DF-4A04-9C6A-7F94902E4AFD}" type="pres">
      <dgm:prSet presAssocID="{224AAD7D-1927-4CB6-ABE1-82019EF2BD4E}" presName="Name37" presStyleLbl="parChTrans1D3" presStyleIdx="6" presStyleCnt="19"/>
      <dgm:spPr/>
      <dgm:t>
        <a:bodyPr/>
        <a:lstStyle/>
        <a:p>
          <a:endParaRPr lang="en-US"/>
        </a:p>
      </dgm:t>
    </dgm:pt>
    <dgm:pt modelId="{919D16AA-6156-416B-8525-FC8CE570883F}" type="pres">
      <dgm:prSet presAssocID="{B4720831-92B9-44A5-BB39-3D5A9B1D2D0F}" presName="hierRoot2" presStyleCnt="0">
        <dgm:presLayoutVars>
          <dgm:hierBranch val="init"/>
        </dgm:presLayoutVars>
      </dgm:prSet>
      <dgm:spPr/>
    </dgm:pt>
    <dgm:pt modelId="{AD738CAC-3944-43C5-9BBB-4DEB52A28D0F}" type="pres">
      <dgm:prSet presAssocID="{B4720831-92B9-44A5-BB39-3D5A9B1D2D0F}" presName="rootComposite" presStyleCnt="0"/>
      <dgm:spPr/>
    </dgm:pt>
    <dgm:pt modelId="{37E55013-487B-498F-974A-3A816A34D456}" type="pres">
      <dgm:prSet presAssocID="{B4720831-92B9-44A5-BB39-3D5A9B1D2D0F}" presName="rootText" presStyleLbl="node3" presStyleIdx="6" presStyleCnt="19" custScaleX="149416" custScaleY="134785">
        <dgm:presLayoutVars>
          <dgm:chPref val="3"/>
        </dgm:presLayoutVars>
      </dgm:prSet>
      <dgm:spPr/>
      <dgm:t>
        <a:bodyPr/>
        <a:lstStyle/>
        <a:p>
          <a:endParaRPr lang="en-US"/>
        </a:p>
      </dgm:t>
    </dgm:pt>
    <dgm:pt modelId="{B5B98507-3D0B-489F-9B82-247350148FF2}" type="pres">
      <dgm:prSet presAssocID="{B4720831-92B9-44A5-BB39-3D5A9B1D2D0F}" presName="rootConnector" presStyleLbl="node3" presStyleIdx="6" presStyleCnt="19"/>
      <dgm:spPr/>
      <dgm:t>
        <a:bodyPr/>
        <a:lstStyle/>
        <a:p>
          <a:endParaRPr lang="en-US"/>
        </a:p>
      </dgm:t>
    </dgm:pt>
    <dgm:pt modelId="{8F1EFA17-769D-4116-8681-66A618EF3D3C}" type="pres">
      <dgm:prSet presAssocID="{B4720831-92B9-44A5-BB39-3D5A9B1D2D0F}" presName="hierChild4" presStyleCnt="0"/>
      <dgm:spPr/>
    </dgm:pt>
    <dgm:pt modelId="{82D5EF45-E140-4964-B018-4119FE52B1A8}" type="pres">
      <dgm:prSet presAssocID="{B4720831-92B9-44A5-BB39-3D5A9B1D2D0F}" presName="hierChild5" presStyleCnt="0"/>
      <dgm:spPr/>
    </dgm:pt>
    <dgm:pt modelId="{64F35BC4-CD0C-4A46-A023-B350FE2436CA}" type="pres">
      <dgm:prSet presAssocID="{7CDC9A8B-AB0D-4A1F-9375-95CC9E71341B}" presName="Name37" presStyleLbl="parChTrans1D3" presStyleIdx="7" presStyleCnt="19"/>
      <dgm:spPr/>
      <dgm:t>
        <a:bodyPr/>
        <a:lstStyle/>
        <a:p>
          <a:endParaRPr lang="en-US"/>
        </a:p>
      </dgm:t>
    </dgm:pt>
    <dgm:pt modelId="{A4C5CCDA-7EAA-4F9C-839F-153664CAA50C}" type="pres">
      <dgm:prSet presAssocID="{50DD8D57-327E-42A0-8F3C-94FBB83DD08E}" presName="hierRoot2" presStyleCnt="0">
        <dgm:presLayoutVars>
          <dgm:hierBranch val="init"/>
        </dgm:presLayoutVars>
      </dgm:prSet>
      <dgm:spPr/>
    </dgm:pt>
    <dgm:pt modelId="{1029B911-72A3-4CF4-840D-3078A2D3DE9E}" type="pres">
      <dgm:prSet presAssocID="{50DD8D57-327E-42A0-8F3C-94FBB83DD08E}" presName="rootComposite" presStyleCnt="0"/>
      <dgm:spPr/>
    </dgm:pt>
    <dgm:pt modelId="{DB0A92FD-A851-4C2A-A170-432C39871907}" type="pres">
      <dgm:prSet presAssocID="{50DD8D57-327E-42A0-8F3C-94FBB83DD08E}" presName="rootText" presStyleLbl="node3" presStyleIdx="7" presStyleCnt="19" custScaleX="149416">
        <dgm:presLayoutVars>
          <dgm:chPref val="3"/>
        </dgm:presLayoutVars>
      </dgm:prSet>
      <dgm:spPr/>
      <dgm:t>
        <a:bodyPr/>
        <a:lstStyle/>
        <a:p>
          <a:endParaRPr lang="en-US"/>
        </a:p>
      </dgm:t>
    </dgm:pt>
    <dgm:pt modelId="{13380A53-A726-40E7-AA4C-631B8534B921}" type="pres">
      <dgm:prSet presAssocID="{50DD8D57-327E-42A0-8F3C-94FBB83DD08E}" presName="rootConnector" presStyleLbl="node3" presStyleIdx="7" presStyleCnt="19"/>
      <dgm:spPr/>
      <dgm:t>
        <a:bodyPr/>
        <a:lstStyle/>
        <a:p>
          <a:endParaRPr lang="en-US"/>
        </a:p>
      </dgm:t>
    </dgm:pt>
    <dgm:pt modelId="{4CF0897B-7B97-4BE7-95D8-E51CCBEA8619}" type="pres">
      <dgm:prSet presAssocID="{50DD8D57-327E-42A0-8F3C-94FBB83DD08E}" presName="hierChild4" presStyleCnt="0"/>
      <dgm:spPr/>
    </dgm:pt>
    <dgm:pt modelId="{6FD214A6-C07F-4082-8A64-EDFB98B753EB}" type="pres">
      <dgm:prSet presAssocID="{50DD8D57-327E-42A0-8F3C-94FBB83DD08E}" presName="hierChild5" presStyleCnt="0"/>
      <dgm:spPr/>
    </dgm:pt>
    <dgm:pt modelId="{5C08BE7E-36D4-457A-A015-E301F9D11174}" type="pres">
      <dgm:prSet presAssocID="{1E65141D-1BD7-4A21-A437-DC5CE863BF99}" presName="Name37" presStyleLbl="parChTrans1D3" presStyleIdx="8" presStyleCnt="19"/>
      <dgm:spPr/>
      <dgm:t>
        <a:bodyPr/>
        <a:lstStyle/>
        <a:p>
          <a:endParaRPr lang="en-US"/>
        </a:p>
      </dgm:t>
    </dgm:pt>
    <dgm:pt modelId="{1BEB460A-5B6F-4805-838A-7F1C909812C0}" type="pres">
      <dgm:prSet presAssocID="{9441FEDA-935F-4FC0-BB54-A3C63F2803C0}" presName="hierRoot2" presStyleCnt="0">
        <dgm:presLayoutVars>
          <dgm:hierBranch val="init"/>
        </dgm:presLayoutVars>
      </dgm:prSet>
      <dgm:spPr/>
    </dgm:pt>
    <dgm:pt modelId="{9F13E9E0-5FEA-482A-84E0-BD5E867AF1DB}" type="pres">
      <dgm:prSet presAssocID="{9441FEDA-935F-4FC0-BB54-A3C63F2803C0}" presName="rootComposite" presStyleCnt="0"/>
      <dgm:spPr/>
    </dgm:pt>
    <dgm:pt modelId="{BD6987D4-ED61-4308-BCEB-9CF33EEB8BCB}" type="pres">
      <dgm:prSet presAssocID="{9441FEDA-935F-4FC0-BB54-A3C63F2803C0}" presName="rootText" presStyleLbl="node3" presStyleIdx="8" presStyleCnt="19" custScaleX="149416">
        <dgm:presLayoutVars>
          <dgm:chPref val="3"/>
        </dgm:presLayoutVars>
      </dgm:prSet>
      <dgm:spPr/>
      <dgm:t>
        <a:bodyPr/>
        <a:lstStyle/>
        <a:p>
          <a:endParaRPr lang="en-US"/>
        </a:p>
      </dgm:t>
    </dgm:pt>
    <dgm:pt modelId="{28234ABA-0D8F-4119-9C81-E9271BF90D84}" type="pres">
      <dgm:prSet presAssocID="{9441FEDA-935F-4FC0-BB54-A3C63F2803C0}" presName="rootConnector" presStyleLbl="node3" presStyleIdx="8" presStyleCnt="19"/>
      <dgm:spPr/>
      <dgm:t>
        <a:bodyPr/>
        <a:lstStyle/>
        <a:p>
          <a:endParaRPr lang="en-US"/>
        </a:p>
      </dgm:t>
    </dgm:pt>
    <dgm:pt modelId="{633FFF2F-96E4-42B8-A169-C18BB2EC29AC}" type="pres">
      <dgm:prSet presAssocID="{9441FEDA-935F-4FC0-BB54-A3C63F2803C0}" presName="hierChild4" presStyleCnt="0"/>
      <dgm:spPr/>
    </dgm:pt>
    <dgm:pt modelId="{19A4BDFE-16E2-4DF4-B9C7-FD618A63FBEB}" type="pres">
      <dgm:prSet presAssocID="{9441FEDA-935F-4FC0-BB54-A3C63F2803C0}" presName="hierChild5" presStyleCnt="0"/>
      <dgm:spPr/>
    </dgm:pt>
    <dgm:pt modelId="{F347769E-18B5-4276-917B-CA0B33717141}" type="pres">
      <dgm:prSet presAssocID="{C25D88C6-570F-44E5-8917-02902F2126D4}" presName="Name37" presStyleLbl="parChTrans1D3" presStyleIdx="9" presStyleCnt="19"/>
      <dgm:spPr/>
      <dgm:t>
        <a:bodyPr/>
        <a:lstStyle/>
        <a:p>
          <a:endParaRPr lang="en-US"/>
        </a:p>
      </dgm:t>
    </dgm:pt>
    <dgm:pt modelId="{18BDB59F-C701-4339-ACB9-C4E4369BFB08}" type="pres">
      <dgm:prSet presAssocID="{1D5FCCD8-6F50-4380-B027-499D3487084F}" presName="hierRoot2" presStyleCnt="0">
        <dgm:presLayoutVars>
          <dgm:hierBranch val="init"/>
        </dgm:presLayoutVars>
      </dgm:prSet>
      <dgm:spPr/>
    </dgm:pt>
    <dgm:pt modelId="{B36983E7-658C-4F55-8A73-02088B72211D}" type="pres">
      <dgm:prSet presAssocID="{1D5FCCD8-6F50-4380-B027-499D3487084F}" presName="rootComposite" presStyleCnt="0"/>
      <dgm:spPr/>
    </dgm:pt>
    <dgm:pt modelId="{82C57180-68E3-4D0A-B9C5-12A348E87C56}" type="pres">
      <dgm:prSet presAssocID="{1D5FCCD8-6F50-4380-B027-499D3487084F}" presName="rootText" presStyleLbl="node3" presStyleIdx="9" presStyleCnt="19" custScaleX="149416">
        <dgm:presLayoutVars>
          <dgm:chPref val="3"/>
        </dgm:presLayoutVars>
      </dgm:prSet>
      <dgm:spPr/>
      <dgm:t>
        <a:bodyPr/>
        <a:lstStyle/>
        <a:p>
          <a:endParaRPr lang="en-US"/>
        </a:p>
      </dgm:t>
    </dgm:pt>
    <dgm:pt modelId="{489D2E3F-AB20-4D38-947C-996FD604B236}" type="pres">
      <dgm:prSet presAssocID="{1D5FCCD8-6F50-4380-B027-499D3487084F}" presName="rootConnector" presStyleLbl="node3" presStyleIdx="9" presStyleCnt="19"/>
      <dgm:spPr/>
      <dgm:t>
        <a:bodyPr/>
        <a:lstStyle/>
        <a:p>
          <a:endParaRPr lang="en-US"/>
        </a:p>
      </dgm:t>
    </dgm:pt>
    <dgm:pt modelId="{A2046284-E8AB-44CF-BE2B-99A6BE580DCD}" type="pres">
      <dgm:prSet presAssocID="{1D5FCCD8-6F50-4380-B027-499D3487084F}" presName="hierChild4" presStyleCnt="0"/>
      <dgm:spPr/>
    </dgm:pt>
    <dgm:pt modelId="{5B334463-4CED-47BB-BCD3-EB23160BF7C6}" type="pres">
      <dgm:prSet presAssocID="{1D5FCCD8-6F50-4380-B027-499D3487084F}" presName="hierChild5" presStyleCnt="0"/>
      <dgm:spPr/>
    </dgm:pt>
    <dgm:pt modelId="{14620AE0-F78E-47F1-84E3-DDBA97497A9D}" type="pres">
      <dgm:prSet presAssocID="{CB93B01E-A53A-4E9A-8757-78F5914A12A2}" presName="Name37" presStyleLbl="parChTrans1D3" presStyleIdx="10" presStyleCnt="19"/>
      <dgm:spPr/>
      <dgm:t>
        <a:bodyPr/>
        <a:lstStyle/>
        <a:p>
          <a:endParaRPr lang="en-US"/>
        </a:p>
      </dgm:t>
    </dgm:pt>
    <dgm:pt modelId="{54261A41-3143-4637-A715-6485E3E57543}" type="pres">
      <dgm:prSet presAssocID="{ED929B8B-87F6-4667-A2A9-85EFA1FE197E}" presName="hierRoot2" presStyleCnt="0">
        <dgm:presLayoutVars>
          <dgm:hierBranch val="init"/>
        </dgm:presLayoutVars>
      </dgm:prSet>
      <dgm:spPr/>
    </dgm:pt>
    <dgm:pt modelId="{1B1858D9-FF92-4735-97AF-42FD385F6961}" type="pres">
      <dgm:prSet presAssocID="{ED929B8B-87F6-4667-A2A9-85EFA1FE197E}" presName="rootComposite" presStyleCnt="0"/>
      <dgm:spPr/>
    </dgm:pt>
    <dgm:pt modelId="{CC3B1DFE-B930-4596-A451-B6035C701253}" type="pres">
      <dgm:prSet presAssocID="{ED929B8B-87F6-4667-A2A9-85EFA1FE197E}" presName="rootText" presStyleLbl="node3" presStyleIdx="10" presStyleCnt="19" custScaleX="149416">
        <dgm:presLayoutVars>
          <dgm:chPref val="3"/>
        </dgm:presLayoutVars>
      </dgm:prSet>
      <dgm:spPr/>
      <dgm:t>
        <a:bodyPr/>
        <a:lstStyle/>
        <a:p>
          <a:endParaRPr lang="en-US"/>
        </a:p>
      </dgm:t>
    </dgm:pt>
    <dgm:pt modelId="{24E85DED-DFCE-40A0-9467-39573B1B3FF3}" type="pres">
      <dgm:prSet presAssocID="{ED929B8B-87F6-4667-A2A9-85EFA1FE197E}" presName="rootConnector" presStyleLbl="node3" presStyleIdx="10" presStyleCnt="19"/>
      <dgm:spPr/>
      <dgm:t>
        <a:bodyPr/>
        <a:lstStyle/>
        <a:p>
          <a:endParaRPr lang="en-US"/>
        </a:p>
      </dgm:t>
    </dgm:pt>
    <dgm:pt modelId="{DA8F61F9-267A-4C2D-B3BD-532E5AC8FFBF}" type="pres">
      <dgm:prSet presAssocID="{ED929B8B-87F6-4667-A2A9-85EFA1FE197E}" presName="hierChild4" presStyleCnt="0"/>
      <dgm:spPr/>
    </dgm:pt>
    <dgm:pt modelId="{6A6D0C54-668C-4E15-81B3-39884152152D}" type="pres">
      <dgm:prSet presAssocID="{ED929B8B-87F6-4667-A2A9-85EFA1FE197E}" presName="hierChild5" presStyleCnt="0"/>
      <dgm:spPr/>
    </dgm:pt>
    <dgm:pt modelId="{15CCA764-FE75-4812-A88F-A81B60C705B6}" type="pres">
      <dgm:prSet presAssocID="{72A0F8EA-1DD3-4ECB-A554-E90CDB57683C}" presName="hierChild5" presStyleCnt="0"/>
      <dgm:spPr/>
    </dgm:pt>
    <dgm:pt modelId="{9A59512A-2584-49C8-82BF-1E42635DAF36}" type="pres">
      <dgm:prSet presAssocID="{7248680F-5445-45E2-9AAF-C860EB3EB959}" presName="Name37" presStyleLbl="parChTrans1D2" presStyleIdx="3" presStyleCnt="5"/>
      <dgm:spPr/>
      <dgm:t>
        <a:bodyPr/>
        <a:lstStyle/>
        <a:p>
          <a:endParaRPr lang="en-US"/>
        </a:p>
      </dgm:t>
    </dgm:pt>
    <dgm:pt modelId="{AF1A645A-A112-4309-BFD8-27F7F5F3C39B}" type="pres">
      <dgm:prSet presAssocID="{4CE385A2-1FA6-43C1-AE42-351D8B4FC6ED}" presName="hierRoot2" presStyleCnt="0">
        <dgm:presLayoutVars>
          <dgm:hierBranch val="init"/>
        </dgm:presLayoutVars>
      </dgm:prSet>
      <dgm:spPr/>
    </dgm:pt>
    <dgm:pt modelId="{81C3A41E-D3F3-4BE8-A5F5-98411E1E69EF}" type="pres">
      <dgm:prSet presAssocID="{4CE385A2-1FA6-43C1-AE42-351D8B4FC6ED}" presName="rootComposite" presStyleCnt="0"/>
      <dgm:spPr/>
    </dgm:pt>
    <dgm:pt modelId="{2AA33CF4-4415-4756-B59A-1FC069FE2227}" type="pres">
      <dgm:prSet presAssocID="{4CE385A2-1FA6-43C1-AE42-351D8B4FC6ED}" presName="rootText" presStyleLbl="node2" presStyleIdx="3" presStyleCnt="5" custScaleX="149416" custScaleY="156369">
        <dgm:presLayoutVars>
          <dgm:chPref val="3"/>
        </dgm:presLayoutVars>
      </dgm:prSet>
      <dgm:spPr/>
      <dgm:t>
        <a:bodyPr/>
        <a:lstStyle/>
        <a:p>
          <a:endParaRPr lang="en-US"/>
        </a:p>
      </dgm:t>
    </dgm:pt>
    <dgm:pt modelId="{458443C9-00B7-43A2-B863-7E89745EB8BF}" type="pres">
      <dgm:prSet presAssocID="{4CE385A2-1FA6-43C1-AE42-351D8B4FC6ED}" presName="rootConnector" presStyleLbl="node2" presStyleIdx="3" presStyleCnt="5"/>
      <dgm:spPr/>
      <dgm:t>
        <a:bodyPr/>
        <a:lstStyle/>
        <a:p>
          <a:endParaRPr lang="en-US"/>
        </a:p>
      </dgm:t>
    </dgm:pt>
    <dgm:pt modelId="{9A59AFBC-64FD-497E-97B0-D73559CB81EB}" type="pres">
      <dgm:prSet presAssocID="{4CE385A2-1FA6-43C1-AE42-351D8B4FC6ED}" presName="hierChild4" presStyleCnt="0"/>
      <dgm:spPr/>
    </dgm:pt>
    <dgm:pt modelId="{47DF60B4-B559-4590-A060-151A89762AFC}" type="pres">
      <dgm:prSet presAssocID="{73BCB8D1-C2D4-4464-B519-E3FB75647ACF}" presName="Name37" presStyleLbl="parChTrans1D3" presStyleIdx="11" presStyleCnt="19"/>
      <dgm:spPr/>
      <dgm:t>
        <a:bodyPr/>
        <a:lstStyle/>
        <a:p>
          <a:endParaRPr lang="en-US"/>
        </a:p>
      </dgm:t>
    </dgm:pt>
    <dgm:pt modelId="{57C1DFE3-48D8-4561-AF06-01094D6C71D8}" type="pres">
      <dgm:prSet presAssocID="{A730E8FD-3D92-4616-B72E-3AE43C454536}" presName="hierRoot2" presStyleCnt="0">
        <dgm:presLayoutVars>
          <dgm:hierBranch val="init"/>
        </dgm:presLayoutVars>
      </dgm:prSet>
      <dgm:spPr/>
    </dgm:pt>
    <dgm:pt modelId="{1536D5AB-E176-4A79-8E4C-99C22384AF4C}" type="pres">
      <dgm:prSet presAssocID="{A730E8FD-3D92-4616-B72E-3AE43C454536}" presName="rootComposite" presStyleCnt="0"/>
      <dgm:spPr/>
    </dgm:pt>
    <dgm:pt modelId="{B54EE01D-549F-4996-98C5-A8A3E5B3D179}" type="pres">
      <dgm:prSet presAssocID="{A730E8FD-3D92-4616-B72E-3AE43C454536}" presName="rootText" presStyleLbl="node3" presStyleIdx="11" presStyleCnt="19" custScaleX="149416" custScaleY="154827">
        <dgm:presLayoutVars>
          <dgm:chPref val="3"/>
        </dgm:presLayoutVars>
      </dgm:prSet>
      <dgm:spPr/>
      <dgm:t>
        <a:bodyPr/>
        <a:lstStyle/>
        <a:p>
          <a:endParaRPr lang="en-US"/>
        </a:p>
      </dgm:t>
    </dgm:pt>
    <dgm:pt modelId="{C34898FB-4678-4FA5-B872-A4AED38403F4}" type="pres">
      <dgm:prSet presAssocID="{A730E8FD-3D92-4616-B72E-3AE43C454536}" presName="rootConnector" presStyleLbl="node3" presStyleIdx="11" presStyleCnt="19"/>
      <dgm:spPr/>
      <dgm:t>
        <a:bodyPr/>
        <a:lstStyle/>
        <a:p>
          <a:endParaRPr lang="en-US"/>
        </a:p>
      </dgm:t>
    </dgm:pt>
    <dgm:pt modelId="{36B10B06-0595-4EBB-B2C2-AF018F826A18}" type="pres">
      <dgm:prSet presAssocID="{A730E8FD-3D92-4616-B72E-3AE43C454536}" presName="hierChild4" presStyleCnt="0"/>
      <dgm:spPr/>
    </dgm:pt>
    <dgm:pt modelId="{9D5EBB80-6B3C-4A23-8A9F-6915D9F2FB73}" type="pres">
      <dgm:prSet presAssocID="{A730E8FD-3D92-4616-B72E-3AE43C454536}" presName="hierChild5" presStyleCnt="0"/>
      <dgm:spPr/>
    </dgm:pt>
    <dgm:pt modelId="{5560AB71-AE58-415C-91F9-7C8D95AFD3FC}" type="pres">
      <dgm:prSet presAssocID="{5DEE374B-FE5A-4059-9AA4-60F83ACD3A4A}" presName="Name37" presStyleLbl="parChTrans1D3" presStyleIdx="12" presStyleCnt="19"/>
      <dgm:spPr/>
      <dgm:t>
        <a:bodyPr/>
        <a:lstStyle/>
        <a:p>
          <a:endParaRPr lang="en-US"/>
        </a:p>
      </dgm:t>
    </dgm:pt>
    <dgm:pt modelId="{E23C2FEC-B20E-47BE-8EFE-D5BE861E75A9}" type="pres">
      <dgm:prSet presAssocID="{8E7FB48F-E94B-414B-A9FD-9A3508949F8A}" presName="hierRoot2" presStyleCnt="0">
        <dgm:presLayoutVars>
          <dgm:hierBranch val="init"/>
        </dgm:presLayoutVars>
      </dgm:prSet>
      <dgm:spPr/>
    </dgm:pt>
    <dgm:pt modelId="{04B27D50-7C18-43B4-B206-3071B27823F1}" type="pres">
      <dgm:prSet presAssocID="{8E7FB48F-E94B-414B-A9FD-9A3508949F8A}" presName="rootComposite" presStyleCnt="0"/>
      <dgm:spPr/>
    </dgm:pt>
    <dgm:pt modelId="{3D74AC44-0C5B-4ECD-9B43-D77546284FD3}" type="pres">
      <dgm:prSet presAssocID="{8E7FB48F-E94B-414B-A9FD-9A3508949F8A}" presName="rootText" presStyleLbl="node3" presStyleIdx="12" presStyleCnt="19" custScaleX="149416" custScaleY="134675">
        <dgm:presLayoutVars>
          <dgm:chPref val="3"/>
        </dgm:presLayoutVars>
      </dgm:prSet>
      <dgm:spPr/>
      <dgm:t>
        <a:bodyPr/>
        <a:lstStyle/>
        <a:p>
          <a:endParaRPr lang="en-US"/>
        </a:p>
      </dgm:t>
    </dgm:pt>
    <dgm:pt modelId="{B8FE2037-301E-40C0-AB87-F2403214F4AA}" type="pres">
      <dgm:prSet presAssocID="{8E7FB48F-E94B-414B-A9FD-9A3508949F8A}" presName="rootConnector" presStyleLbl="node3" presStyleIdx="12" presStyleCnt="19"/>
      <dgm:spPr/>
      <dgm:t>
        <a:bodyPr/>
        <a:lstStyle/>
        <a:p>
          <a:endParaRPr lang="en-US"/>
        </a:p>
      </dgm:t>
    </dgm:pt>
    <dgm:pt modelId="{C625A695-74DA-4827-87AC-1D8446DA1B56}" type="pres">
      <dgm:prSet presAssocID="{8E7FB48F-E94B-414B-A9FD-9A3508949F8A}" presName="hierChild4" presStyleCnt="0"/>
      <dgm:spPr/>
    </dgm:pt>
    <dgm:pt modelId="{AF528292-82E3-4ABA-86AF-F5E4BB9785BE}" type="pres">
      <dgm:prSet presAssocID="{8E7FB48F-E94B-414B-A9FD-9A3508949F8A}" presName="hierChild5" presStyleCnt="0"/>
      <dgm:spPr/>
    </dgm:pt>
    <dgm:pt modelId="{7A407C9C-4408-42A6-9215-C5905BEE107F}" type="pres">
      <dgm:prSet presAssocID="{97F6D89C-7D26-44F4-BD2C-B8461412A75E}" presName="Name37" presStyleLbl="parChTrans1D3" presStyleIdx="13" presStyleCnt="19"/>
      <dgm:spPr/>
      <dgm:t>
        <a:bodyPr/>
        <a:lstStyle/>
        <a:p>
          <a:endParaRPr lang="en-US"/>
        </a:p>
      </dgm:t>
    </dgm:pt>
    <dgm:pt modelId="{81B1DE48-1234-4AEF-9FC5-16053F682F2B}" type="pres">
      <dgm:prSet presAssocID="{51BCBA65-A1FF-4D50-8C90-74786E050AB0}" presName="hierRoot2" presStyleCnt="0">
        <dgm:presLayoutVars>
          <dgm:hierBranch val="init"/>
        </dgm:presLayoutVars>
      </dgm:prSet>
      <dgm:spPr/>
    </dgm:pt>
    <dgm:pt modelId="{07599117-1693-4FDA-B598-A5798B9E1231}" type="pres">
      <dgm:prSet presAssocID="{51BCBA65-A1FF-4D50-8C90-74786E050AB0}" presName="rootComposite" presStyleCnt="0"/>
      <dgm:spPr/>
    </dgm:pt>
    <dgm:pt modelId="{2DE059A1-6CF6-4547-BF6D-0F4F298B216C}" type="pres">
      <dgm:prSet presAssocID="{51BCBA65-A1FF-4D50-8C90-74786E050AB0}" presName="rootText" presStyleLbl="node3" presStyleIdx="13" presStyleCnt="19" custScaleX="149416" custScaleY="141630">
        <dgm:presLayoutVars>
          <dgm:chPref val="3"/>
        </dgm:presLayoutVars>
      </dgm:prSet>
      <dgm:spPr/>
      <dgm:t>
        <a:bodyPr/>
        <a:lstStyle/>
        <a:p>
          <a:endParaRPr lang="en-US"/>
        </a:p>
      </dgm:t>
    </dgm:pt>
    <dgm:pt modelId="{99DDF5ED-6410-4198-AFE9-2D5E4EDF65A6}" type="pres">
      <dgm:prSet presAssocID="{51BCBA65-A1FF-4D50-8C90-74786E050AB0}" presName="rootConnector" presStyleLbl="node3" presStyleIdx="13" presStyleCnt="19"/>
      <dgm:spPr/>
      <dgm:t>
        <a:bodyPr/>
        <a:lstStyle/>
        <a:p>
          <a:endParaRPr lang="en-US"/>
        </a:p>
      </dgm:t>
    </dgm:pt>
    <dgm:pt modelId="{FB71AA7F-6ABF-4CA3-8822-6E1D43D11F00}" type="pres">
      <dgm:prSet presAssocID="{51BCBA65-A1FF-4D50-8C90-74786E050AB0}" presName="hierChild4" presStyleCnt="0"/>
      <dgm:spPr/>
    </dgm:pt>
    <dgm:pt modelId="{1A8632B1-C06B-477A-96B5-23059EC7C2E9}" type="pres">
      <dgm:prSet presAssocID="{51BCBA65-A1FF-4D50-8C90-74786E050AB0}" presName="hierChild5" presStyleCnt="0"/>
      <dgm:spPr/>
    </dgm:pt>
    <dgm:pt modelId="{F4BED523-EFC5-4BEB-B0ED-13F5DA2C4F37}" type="pres">
      <dgm:prSet presAssocID="{4A53E214-5793-46E5-937C-1ACB096CE643}" presName="Name37" presStyleLbl="parChTrans1D3" presStyleIdx="14" presStyleCnt="19"/>
      <dgm:spPr/>
      <dgm:t>
        <a:bodyPr/>
        <a:lstStyle/>
        <a:p>
          <a:endParaRPr lang="en-US"/>
        </a:p>
      </dgm:t>
    </dgm:pt>
    <dgm:pt modelId="{EBD976AE-5971-41AD-A0F3-7C00D76C8936}" type="pres">
      <dgm:prSet presAssocID="{246D6665-7CE3-48E2-9FE8-F3669E2C72FD}" presName="hierRoot2" presStyleCnt="0">
        <dgm:presLayoutVars>
          <dgm:hierBranch val="init"/>
        </dgm:presLayoutVars>
      </dgm:prSet>
      <dgm:spPr/>
    </dgm:pt>
    <dgm:pt modelId="{F129BDAD-E2F9-41EF-8D2F-A3998988F0F4}" type="pres">
      <dgm:prSet presAssocID="{246D6665-7CE3-48E2-9FE8-F3669E2C72FD}" presName="rootComposite" presStyleCnt="0"/>
      <dgm:spPr/>
    </dgm:pt>
    <dgm:pt modelId="{4A59F7FD-0E8D-4D62-A526-6239600AD147}" type="pres">
      <dgm:prSet presAssocID="{246D6665-7CE3-48E2-9FE8-F3669E2C72FD}" presName="rootText" presStyleLbl="node3" presStyleIdx="14" presStyleCnt="19" custScaleX="149416">
        <dgm:presLayoutVars>
          <dgm:chPref val="3"/>
        </dgm:presLayoutVars>
      </dgm:prSet>
      <dgm:spPr/>
      <dgm:t>
        <a:bodyPr/>
        <a:lstStyle/>
        <a:p>
          <a:endParaRPr lang="en-US"/>
        </a:p>
      </dgm:t>
    </dgm:pt>
    <dgm:pt modelId="{24041687-FC34-4F6E-81C6-492237775420}" type="pres">
      <dgm:prSet presAssocID="{246D6665-7CE3-48E2-9FE8-F3669E2C72FD}" presName="rootConnector" presStyleLbl="node3" presStyleIdx="14" presStyleCnt="19"/>
      <dgm:spPr/>
      <dgm:t>
        <a:bodyPr/>
        <a:lstStyle/>
        <a:p>
          <a:endParaRPr lang="en-US"/>
        </a:p>
      </dgm:t>
    </dgm:pt>
    <dgm:pt modelId="{E33BC910-8A06-4261-A998-B98E762A0F9A}" type="pres">
      <dgm:prSet presAssocID="{246D6665-7CE3-48E2-9FE8-F3669E2C72FD}" presName="hierChild4" presStyleCnt="0"/>
      <dgm:spPr/>
    </dgm:pt>
    <dgm:pt modelId="{1116FBBA-7EFA-4A85-8701-325077EC8E2B}" type="pres">
      <dgm:prSet presAssocID="{246D6665-7CE3-48E2-9FE8-F3669E2C72FD}" presName="hierChild5" presStyleCnt="0"/>
      <dgm:spPr/>
    </dgm:pt>
    <dgm:pt modelId="{84DA5EDA-FADD-4560-A27C-CA818DC7594D}" type="pres">
      <dgm:prSet presAssocID="{4CE385A2-1FA6-43C1-AE42-351D8B4FC6ED}" presName="hierChild5" presStyleCnt="0"/>
      <dgm:spPr/>
    </dgm:pt>
    <dgm:pt modelId="{4C335445-6D45-4788-9208-5DFA8AF04CE0}" type="pres">
      <dgm:prSet presAssocID="{3B9DDEC5-32D3-4238-8809-26BBCE6C1308}" presName="Name37" presStyleLbl="parChTrans1D2" presStyleIdx="4" presStyleCnt="5"/>
      <dgm:spPr/>
      <dgm:t>
        <a:bodyPr/>
        <a:lstStyle/>
        <a:p>
          <a:endParaRPr lang="en-US"/>
        </a:p>
      </dgm:t>
    </dgm:pt>
    <dgm:pt modelId="{F17C5C42-CE1A-4873-8A3F-EA79C5169B15}" type="pres">
      <dgm:prSet presAssocID="{82F7774E-827D-48AB-BFB7-150B3C21142C}" presName="hierRoot2" presStyleCnt="0">
        <dgm:presLayoutVars>
          <dgm:hierBranch val="init"/>
        </dgm:presLayoutVars>
      </dgm:prSet>
      <dgm:spPr/>
    </dgm:pt>
    <dgm:pt modelId="{12DF0193-19AB-4152-B46B-ADD0BAEC4FB8}" type="pres">
      <dgm:prSet presAssocID="{82F7774E-827D-48AB-BFB7-150B3C21142C}" presName="rootComposite" presStyleCnt="0"/>
      <dgm:spPr/>
    </dgm:pt>
    <dgm:pt modelId="{B3AFF20F-6BFC-4612-8DBE-49FCF0E00B04}" type="pres">
      <dgm:prSet presAssocID="{82F7774E-827D-48AB-BFB7-150B3C21142C}" presName="rootText" presStyleLbl="node2" presStyleIdx="4" presStyleCnt="5" custScaleX="149416" custScaleY="156369">
        <dgm:presLayoutVars>
          <dgm:chPref val="3"/>
        </dgm:presLayoutVars>
      </dgm:prSet>
      <dgm:spPr/>
      <dgm:t>
        <a:bodyPr/>
        <a:lstStyle/>
        <a:p>
          <a:endParaRPr lang="en-US"/>
        </a:p>
      </dgm:t>
    </dgm:pt>
    <dgm:pt modelId="{F256614F-40D1-4B56-A68B-FF81FCDDE6F7}" type="pres">
      <dgm:prSet presAssocID="{82F7774E-827D-48AB-BFB7-150B3C21142C}" presName="rootConnector" presStyleLbl="node2" presStyleIdx="4" presStyleCnt="5"/>
      <dgm:spPr/>
      <dgm:t>
        <a:bodyPr/>
        <a:lstStyle/>
        <a:p>
          <a:endParaRPr lang="en-US"/>
        </a:p>
      </dgm:t>
    </dgm:pt>
    <dgm:pt modelId="{5A8F2CC0-7FEE-49F8-8B3F-8A91DE9B2F6B}" type="pres">
      <dgm:prSet presAssocID="{82F7774E-827D-48AB-BFB7-150B3C21142C}" presName="hierChild4" presStyleCnt="0"/>
      <dgm:spPr/>
    </dgm:pt>
    <dgm:pt modelId="{9BF6DCBD-7564-4DFB-9D71-C1C5EA1C48EF}" type="pres">
      <dgm:prSet presAssocID="{55EA4ECF-D289-4CCC-A586-13DDD9EFBF44}" presName="Name37" presStyleLbl="parChTrans1D3" presStyleIdx="15" presStyleCnt="19"/>
      <dgm:spPr/>
      <dgm:t>
        <a:bodyPr/>
        <a:lstStyle/>
        <a:p>
          <a:endParaRPr lang="en-US"/>
        </a:p>
      </dgm:t>
    </dgm:pt>
    <dgm:pt modelId="{EE8F2A7B-26FB-4163-9A81-C0E7CE2C6380}" type="pres">
      <dgm:prSet presAssocID="{1A0565BA-A6FB-47FC-AFBF-2DC722222439}" presName="hierRoot2" presStyleCnt="0">
        <dgm:presLayoutVars>
          <dgm:hierBranch val="init"/>
        </dgm:presLayoutVars>
      </dgm:prSet>
      <dgm:spPr/>
    </dgm:pt>
    <dgm:pt modelId="{649FFD3A-894E-47BE-9872-37AAF46C71A4}" type="pres">
      <dgm:prSet presAssocID="{1A0565BA-A6FB-47FC-AFBF-2DC722222439}" presName="rootComposite" presStyleCnt="0"/>
      <dgm:spPr/>
    </dgm:pt>
    <dgm:pt modelId="{F1880009-C2EE-4D35-9845-C53E019EB72F}" type="pres">
      <dgm:prSet presAssocID="{1A0565BA-A6FB-47FC-AFBF-2DC722222439}" presName="rootText" presStyleLbl="node3" presStyleIdx="15" presStyleCnt="19" custScaleX="149416" custScaleY="154827">
        <dgm:presLayoutVars>
          <dgm:chPref val="3"/>
        </dgm:presLayoutVars>
      </dgm:prSet>
      <dgm:spPr/>
      <dgm:t>
        <a:bodyPr/>
        <a:lstStyle/>
        <a:p>
          <a:endParaRPr lang="en-US"/>
        </a:p>
      </dgm:t>
    </dgm:pt>
    <dgm:pt modelId="{E951231F-F660-41B2-88A0-7300DE76C765}" type="pres">
      <dgm:prSet presAssocID="{1A0565BA-A6FB-47FC-AFBF-2DC722222439}" presName="rootConnector" presStyleLbl="node3" presStyleIdx="15" presStyleCnt="19"/>
      <dgm:spPr/>
      <dgm:t>
        <a:bodyPr/>
        <a:lstStyle/>
        <a:p>
          <a:endParaRPr lang="en-US"/>
        </a:p>
      </dgm:t>
    </dgm:pt>
    <dgm:pt modelId="{91EDC81B-839F-49B3-804E-C48267CCDAD5}" type="pres">
      <dgm:prSet presAssocID="{1A0565BA-A6FB-47FC-AFBF-2DC722222439}" presName="hierChild4" presStyleCnt="0"/>
      <dgm:spPr/>
    </dgm:pt>
    <dgm:pt modelId="{AC1B6147-C3BD-4E91-ABEB-6B30B8FEC294}" type="pres">
      <dgm:prSet presAssocID="{1A0565BA-A6FB-47FC-AFBF-2DC722222439}" presName="hierChild5" presStyleCnt="0"/>
      <dgm:spPr/>
    </dgm:pt>
    <dgm:pt modelId="{20561D8C-7D2C-4EDA-8692-B7B2FBDA2A7F}" type="pres">
      <dgm:prSet presAssocID="{1130CF64-7169-4BBE-8AA9-84AD0EC427A0}" presName="Name37" presStyleLbl="parChTrans1D3" presStyleIdx="16" presStyleCnt="19"/>
      <dgm:spPr/>
      <dgm:t>
        <a:bodyPr/>
        <a:lstStyle/>
        <a:p>
          <a:endParaRPr lang="en-US"/>
        </a:p>
      </dgm:t>
    </dgm:pt>
    <dgm:pt modelId="{18E8B942-4703-4178-8564-F57014315D07}" type="pres">
      <dgm:prSet presAssocID="{9DA09885-2F03-4502-B703-CFD6B549FE27}" presName="hierRoot2" presStyleCnt="0">
        <dgm:presLayoutVars>
          <dgm:hierBranch val="init"/>
        </dgm:presLayoutVars>
      </dgm:prSet>
      <dgm:spPr/>
    </dgm:pt>
    <dgm:pt modelId="{C23EFA61-A3C2-4666-BAE5-EFC7B48BE288}" type="pres">
      <dgm:prSet presAssocID="{9DA09885-2F03-4502-B703-CFD6B549FE27}" presName="rootComposite" presStyleCnt="0"/>
      <dgm:spPr/>
    </dgm:pt>
    <dgm:pt modelId="{3517DB58-C610-49DE-860D-39CA8DBAFBDA}" type="pres">
      <dgm:prSet presAssocID="{9DA09885-2F03-4502-B703-CFD6B549FE27}" presName="rootText" presStyleLbl="node3" presStyleIdx="16" presStyleCnt="19" custScaleX="149416" custScaleY="142600">
        <dgm:presLayoutVars>
          <dgm:chPref val="3"/>
        </dgm:presLayoutVars>
      </dgm:prSet>
      <dgm:spPr/>
      <dgm:t>
        <a:bodyPr/>
        <a:lstStyle/>
        <a:p>
          <a:endParaRPr lang="en-US"/>
        </a:p>
      </dgm:t>
    </dgm:pt>
    <dgm:pt modelId="{93E2D776-C2E5-459C-8369-648AF86225E1}" type="pres">
      <dgm:prSet presAssocID="{9DA09885-2F03-4502-B703-CFD6B549FE27}" presName="rootConnector" presStyleLbl="node3" presStyleIdx="16" presStyleCnt="19"/>
      <dgm:spPr/>
      <dgm:t>
        <a:bodyPr/>
        <a:lstStyle/>
        <a:p>
          <a:endParaRPr lang="en-US"/>
        </a:p>
      </dgm:t>
    </dgm:pt>
    <dgm:pt modelId="{79AFB8AA-DBB7-4AFC-A816-CAE079662EEB}" type="pres">
      <dgm:prSet presAssocID="{9DA09885-2F03-4502-B703-CFD6B549FE27}" presName="hierChild4" presStyleCnt="0"/>
      <dgm:spPr/>
    </dgm:pt>
    <dgm:pt modelId="{13CC3703-DE8A-44B5-ADC5-EEAD346B4BC6}" type="pres">
      <dgm:prSet presAssocID="{9DA09885-2F03-4502-B703-CFD6B549FE27}" presName="hierChild5" presStyleCnt="0"/>
      <dgm:spPr/>
    </dgm:pt>
    <dgm:pt modelId="{ADF72576-ED21-4366-8BDC-75A937E31F12}" type="pres">
      <dgm:prSet presAssocID="{4249D4B6-ADFD-4AFC-AA8B-84CB824E129E}" presName="Name37" presStyleLbl="parChTrans1D3" presStyleIdx="17" presStyleCnt="19"/>
      <dgm:spPr/>
      <dgm:t>
        <a:bodyPr/>
        <a:lstStyle/>
        <a:p>
          <a:endParaRPr lang="en-US"/>
        </a:p>
      </dgm:t>
    </dgm:pt>
    <dgm:pt modelId="{9A104623-2E9D-4362-8995-1F5DFD7CB1F3}" type="pres">
      <dgm:prSet presAssocID="{D306E891-DD97-4BE5-A4C3-647BED704A45}" presName="hierRoot2" presStyleCnt="0">
        <dgm:presLayoutVars>
          <dgm:hierBranch val="init"/>
        </dgm:presLayoutVars>
      </dgm:prSet>
      <dgm:spPr/>
    </dgm:pt>
    <dgm:pt modelId="{7806ED77-8AB7-4D75-8455-CBCBA2389350}" type="pres">
      <dgm:prSet presAssocID="{D306E891-DD97-4BE5-A4C3-647BED704A45}" presName="rootComposite" presStyleCnt="0"/>
      <dgm:spPr/>
    </dgm:pt>
    <dgm:pt modelId="{9B3D4294-DD53-4B06-8AA5-C8509044E337}" type="pres">
      <dgm:prSet presAssocID="{D306E891-DD97-4BE5-A4C3-647BED704A45}" presName="rootText" presStyleLbl="node3" presStyleIdx="17" presStyleCnt="19" custScaleX="149416" custScaleY="134676">
        <dgm:presLayoutVars>
          <dgm:chPref val="3"/>
        </dgm:presLayoutVars>
      </dgm:prSet>
      <dgm:spPr/>
      <dgm:t>
        <a:bodyPr/>
        <a:lstStyle/>
        <a:p>
          <a:endParaRPr lang="en-US"/>
        </a:p>
      </dgm:t>
    </dgm:pt>
    <dgm:pt modelId="{549EF63D-3CAB-4F18-9E8A-FD39E2C4184C}" type="pres">
      <dgm:prSet presAssocID="{D306E891-DD97-4BE5-A4C3-647BED704A45}" presName="rootConnector" presStyleLbl="node3" presStyleIdx="17" presStyleCnt="19"/>
      <dgm:spPr/>
      <dgm:t>
        <a:bodyPr/>
        <a:lstStyle/>
        <a:p>
          <a:endParaRPr lang="en-US"/>
        </a:p>
      </dgm:t>
    </dgm:pt>
    <dgm:pt modelId="{57BDE5C9-5F15-4700-BB62-02E83FF9A9D9}" type="pres">
      <dgm:prSet presAssocID="{D306E891-DD97-4BE5-A4C3-647BED704A45}" presName="hierChild4" presStyleCnt="0"/>
      <dgm:spPr/>
    </dgm:pt>
    <dgm:pt modelId="{20CB2F2A-FD5A-4B11-966D-A9DB4F227AF1}" type="pres">
      <dgm:prSet presAssocID="{D306E891-DD97-4BE5-A4C3-647BED704A45}" presName="hierChild5" presStyleCnt="0"/>
      <dgm:spPr/>
    </dgm:pt>
    <dgm:pt modelId="{5A33CAE4-2728-42C7-983A-9733359983E2}" type="pres">
      <dgm:prSet presAssocID="{1DEECF78-4BC0-49BB-8E79-1BED088E9199}" presName="Name37" presStyleLbl="parChTrans1D3" presStyleIdx="18" presStyleCnt="19"/>
      <dgm:spPr/>
      <dgm:t>
        <a:bodyPr/>
        <a:lstStyle/>
        <a:p>
          <a:endParaRPr lang="en-US"/>
        </a:p>
      </dgm:t>
    </dgm:pt>
    <dgm:pt modelId="{7EC7BFD7-9698-4C78-9F38-A6D1E11ABBB9}" type="pres">
      <dgm:prSet presAssocID="{D2900AE4-BBD1-4848-9FEB-E9D5494E8953}" presName="hierRoot2" presStyleCnt="0">
        <dgm:presLayoutVars>
          <dgm:hierBranch val="init"/>
        </dgm:presLayoutVars>
      </dgm:prSet>
      <dgm:spPr/>
    </dgm:pt>
    <dgm:pt modelId="{E59548F9-A65E-4EDF-A1B4-21DDF70A4F59}" type="pres">
      <dgm:prSet presAssocID="{D2900AE4-BBD1-4848-9FEB-E9D5494E8953}" presName="rootComposite" presStyleCnt="0"/>
      <dgm:spPr/>
    </dgm:pt>
    <dgm:pt modelId="{78E4098B-2BF4-4EAA-BC15-06503894E6C7}" type="pres">
      <dgm:prSet presAssocID="{D2900AE4-BBD1-4848-9FEB-E9D5494E8953}" presName="rootText" presStyleLbl="node3" presStyleIdx="18" presStyleCnt="19" custScaleX="149416">
        <dgm:presLayoutVars>
          <dgm:chPref val="3"/>
        </dgm:presLayoutVars>
      </dgm:prSet>
      <dgm:spPr/>
      <dgm:t>
        <a:bodyPr/>
        <a:lstStyle/>
        <a:p>
          <a:endParaRPr lang="en-US"/>
        </a:p>
      </dgm:t>
    </dgm:pt>
    <dgm:pt modelId="{8F55282D-5BE1-404D-83A9-FD75BF6F31A9}" type="pres">
      <dgm:prSet presAssocID="{D2900AE4-BBD1-4848-9FEB-E9D5494E8953}" presName="rootConnector" presStyleLbl="node3" presStyleIdx="18" presStyleCnt="19"/>
      <dgm:spPr/>
      <dgm:t>
        <a:bodyPr/>
        <a:lstStyle/>
        <a:p>
          <a:endParaRPr lang="en-US"/>
        </a:p>
      </dgm:t>
    </dgm:pt>
    <dgm:pt modelId="{B44CD2CC-38AC-426A-924A-5AA1D2038E77}" type="pres">
      <dgm:prSet presAssocID="{D2900AE4-BBD1-4848-9FEB-E9D5494E8953}" presName="hierChild4" presStyleCnt="0"/>
      <dgm:spPr/>
    </dgm:pt>
    <dgm:pt modelId="{EED22988-0BFA-4AD8-9B0B-8A0D29106D64}" type="pres">
      <dgm:prSet presAssocID="{D2900AE4-BBD1-4848-9FEB-E9D5494E8953}" presName="hierChild5" presStyleCnt="0"/>
      <dgm:spPr/>
    </dgm:pt>
    <dgm:pt modelId="{0D8EA498-252E-4DD9-96E8-6F978EA0586B}" type="pres">
      <dgm:prSet presAssocID="{82F7774E-827D-48AB-BFB7-150B3C21142C}" presName="hierChild5" presStyleCnt="0"/>
      <dgm:spPr/>
    </dgm:pt>
    <dgm:pt modelId="{FFD85708-B0E4-4DE7-A25A-F4C64E0AE49E}" type="pres">
      <dgm:prSet presAssocID="{87C8F4B4-5A47-41B3-8B96-9C3B5FDCAA02}" presName="hierChild3" presStyleCnt="0"/>
      <dgm:spPr/>
    </dgm:pt>
  </dgm:ptLst>
  <dgm:cxnLst>
    <dgm:cxn modelId="{58A98A60-FD91-4A0D-9E1D-5EF9CA809D67}" srcId="{72A0F8EA-1DD3-4ECB-A554-E90CDB57683C}" destId="{8372FD70-799D-4CCF-A033-9131C15CCACC}" srcOrd="0" destOrd="0" parTransId="{C073E957-D521-4EAE-9A26-85B63CB149BE}" sibTransId="{5F09716E-C332-482E-BB52-826271C2807A}"/>
    <dgm:cxn modelId="{810EE1C7-6ADE-41A7-9B5A-607BC6270752}" srcId="{EF938939-846C-4A3C-A610-BA3C036E4287}" destId="{EEC6D54B-8DBB-4F23-BDA8-83E1EB37400B}" srcOrd="0" destOrd="0" parTransId="{B6B3239C-99EA-4939-9FDC-DC91BF8A3CDF}" sibTransId="{AF33186C-FC10-47F6-B2F3-B7031436C9A6}"/>
    <dgm:cxn modelId="{E19CBEFF-DD3B-45AA-B102-091DF87F3318}" type="presOf" srcId="{224AAD7D-1927-4CB6-ABE1-82019EF2BD4E}" destId="{C6ABF95C-95DF-4A04-9C6A-7F94902E4AFD}" srcOrd="0" destOrd="0" presId="urn:microsoft.com/office/officeart/2005/8/layout/orgChart1"/>
    <dgm:cxn modelId="{489D9251-D378-4B20-B809-0CE32D83C77D}" type="presOf" srcId="{72A0F8EA-1DD3-4ECB-A554-E90CDB57683C}" destId="{81EE6551-D057-4E9B-BFE5-AEF7B745127F}" srcOrd="1" destOrd="0" presId="urn:microsoft.com/office/officeart/2005/8/layout/orgChart1"/>
    <dgm:cxn modelId="{A087D4E1-497D-4FD2-8FCB-439B944ECE7C}" srcId="{4CE385A2-1FA6-43C1-AE42-351D8B4FC6ED}" destId="{51BCBA65-A1FF-4D50-8C90-74786E050AB0}" srcOrd="2" destOrd="0" parTransId="{97F6D89C-7D26-44F4-BD2C-B8461412A75E}" sibTransId="{585436EE-D6E3-490F-9780-E6E86B29406D}"/>
    <dgm:cxn modelId="{4A253504-A1C8-4BBC-9C15-A7B79F056215}" srcId="{72A0F8EA-1DD3-4ECB-A554-E90CDB57683C}" destId="{ED929B8B-87F6-4667-A2A9-85EFA1FE197E}" srcOrd="5" destOrd="0" parTransId="{CB93B01E-A53A-4E9A-8757-78F5914A12A2}" sibTransId="{36E303B3-7359-4221-A8FE-32F69B8AF053}"/>
    <dgm:cxn modelId="{BFCBD5BD-CA02-4521-8920-832D450D75D4}" type="presOf" srcId="{4CE385A2-1FA6-43C1-AE42-351D8B4FC6ED}" destId="{458443C9-00B7-43A2-B863-7E89745EB8BF}" srcOrd="1" destOrd="0" presId="urn:microsoft.com/office/officeart/2005/8/layout/orgChart1"/>
    <dgm:cxn modelId="{1F851EA4-6FAD-401F-ABDE-5944F2F2B0FA}" type="presOf" srcId="{87C8F4B4-5A47-41B3-8B96-9C3B5FDCAA02}" destId="{5B388A8E-6C41-4281-ADE2-B616217174A8}" srcOrd="1" destOrd="0" presId="urn:microsoft.com/office/officeart/2005/8/layout/orgChart1"/>
    <dgm:cxn modelId="{4FEA438D-119C-4EE7-A579-F43487879532}" type="presOf" srcId="{ED929B8B-87F6-4667-A2A9-85EFA1FE197E}" destId="{24E85DED-DFCE-40A0-9467-39573B1B3FF3}" srcOrd="1" destOrd="0" presId="urn:microsoft.com/office/officeart/2005/8/layout/orgChart1"/>
    <dgm:cxn modelId="{CC2B632F-758E-4F4D-86C4-9D585ACF2F01}" type="presOf" srcId="{C073E957-D521-4EAE-9A26-85B63CB149BE}" destId="{1EF8600B-09E0-4506-A0E1-F006C395E564}" srcOrd="0" destOrd="0" presId="urn:microsoft.com/office/officeart/2005/8/layout/orgChart1"/>
    <dgm:cxn modelId="{D93D8246-7481-4C51-B113-248131B54C95}" type="presOf" srcId="{8E7FB48F-E94B-414B-A9FD-9A3508949F8A}" destId="{B8FE2037-301E-40C0-AB87-F2403214F4AA}" srcOrd="1" destOrd="0" presId="urn:microsoft.com/office/officeart/2005/8/layout/orgChart1"/>
    <dgm:cxn modelId="{4E254CBF-4331-4A10-8223-46BE075A01E1}" srcId="{72A0F8EA-1DD3-4ECB-A554-E90CDB57683C}" destId="{9441FEDA-935F-4FC0-BB54-A3C63F2803C0}" srcOrd="3" destOrd="0" parTransId="{1E65141D-1BD7-4A21-A437-DC5CE863BF99}" sibTransId="{AB8B6B22-4632-47F0-A8BC-64FF34B193EE}"/>
    <dgm:cxn modelId="{F5D063AF-C362-4E1F-AF4E-F265CB7A4BE1}" type="presOf" srcId="{5421C231-45FE-42AB-AAF6-8EE5BC124D32}" destId="{8C2729EA-5132-4853-A000-1206FE24FF9A}" srcOrd="0" destOrd="0" presId="urn:microsoft.com/office/officeart/2005/8/layout/orgChart1"/>
    <dgm:cxn modelId="{14C51B90-1823-4F15-8D2B-BF3BD32E0B2D}" srcId="{75F516CD-DAC8-45AA-B608-6CD31AB2FF60}" destId="{87C8F4B4-5A47-41B3-8B96-9C3B5FDCAA02}" srcOrd="0" destOrd="0" parTransId="{021347C1-2C38-4975-B712-8CCEF5B57D12}" sibTransId="{2ACC0E71-7968-4AA8-BAD0-2C13B8ED79FC}"/>
    <dgm:cxn modelId="{431FFB8B-0408-4E2F-ABEC-5F48C5141292}" type="presOf" srcId="{838A2EC5-7BEA-4518-A221-F5F8797683D5}" destId="{49CE6444-FB98-4BD1-A79F-2840DE4CF47A}" srcOrd="0" destOrd="0" presId="urn:microsoft.com/office/officeart/2005/8/layout/orgChart1"/>
    <dgm:cxn modelId="{8FF61ABE-8945-4070-8DD7-4BB88B24B847}" srcId="{87C8F4B4-5A47-41B3-8B96-9C3B5FDCAA02}" destId="{838A2EC5-7BEA-4518-A221-F5F8797683D5}" srcOrd="1" destOrd="0" parTransId="{DCD73FC7-D4E5-4F25-86EE-A54F4C5C928A}" sibTransId="{17215343-DF9B-4680-9515-FC762AEF0285}"/>
    <dgm:cxn modelId="{BB090EA0-99C2-4A5B-B442-311E9FEBE5B0}" type="presOf" srcId="{82F7774E-827D-48AB-BFB7-150B3C21142C}" destId="{B3AFF20F-6BFC-4612-8DBE-49FCF0E00B04}" srcOrd="0" destOrd="0" presId="urn:microsoft.com/office/officeart/2005/8/layout/orgChart1"/>
    <dgm:cxn modelId="{69EF8CD5-EA2A-4131-A5F0-943278BF0C9D}" type="presOf" srcId="{1DEECF78-4BC0-49BB-8E79-1BED088E9199}" destId="{5A33CAE4-2728-42C7-983A-9733359983E2}" srcOrd="0" destOrd="0" presId="urn:microsoft.com/office/officeart/2005/8/layout/orgChart1"/>
    <dgm:cxn modelId="{A98EDC9C-CA7D-4F28-BAB1-599CE24453B2}" type="presOf" srcId="{DCD73FC7-D4E5-4F25-86EE-A54F4C5C928A}" destId="{78B52757-DEF2-41B0-9995-825689D1414E}" srcOrd="0" destOrd="0" presId="urn:microsoft.com/office/officeart/2005/8/layout/orgChart1"/>
    <dgm:cxn modelId="{784702B4-6993-4F45-871F-BBE7011BA139}" srcId="{87C8F4B4-5A47-41B3-8B96-9C3B5FDCAA02}" destId="{EF938939-846C-4A3C-A610-BA3C036E4287}" srcOrd="0" destOrd="0" parTransId="{A3C67409-A0A6-43A5-BBCC-119E48A5EB31}" sibTransId="{E5D48613-3D6E-4F0C-B388-011AC7D20AB2}"/>
    <dgm:cxn modelId="{5DF311EA-3607-442A-B197-37E4DAA74876}" type="presOf" srcId="{D2900AE4-BBD1-4848-9FEB-E9D5494E8953}" destId="{78E4098B-2BF4-4EAA-BC15-06503894E6C7}" srcOrd="0" destOrd="0" presId="urn:microsoft.com/office/officeart/2005/8/layout/orgChart1"/>
    <dgm:cxn modelId="{473585DC-47A1-4137-A635-FB9D11A70917}" srcId="{838A2EC5-7BEA-4518-A221-F5F8797683D5}" destId="{2AA92494-8891-4D48-A929-C7942D2CA7CF}" srcOrd="3" destOrd="0" parTransId="{5421C231-45FE-42AB-AAF6-8EE5BC124D32}" sibTransId="{1D0F0654-7D91-4B05-ACEB-CAE78D021DBC}"/>
    <dgm:cxn modelId="{6D87FFE5-CEDA-4F81-9550-8B332C9D4F97}" type="presOf" srcId="{2AA92494-8891-4D48-A929-C7942D2CA7CF}" destId="{2D66AC6E-8A67-4D14-BC1C-B1C871842118}" srcOrd="1" destOrd="0" presId="urn:microsoft.com/office/officeart/2005/8/layout/orgChart1"/>
    <dgm:cxn modelId="{5E7CE30A-12F3-42BD-A835-5F3182A67FD9}" srcId="{82F7774E-827D-48AB-BFB7-150B3C21142C}" destId="{D2900AE4-BBD1-4848-9FEB-E9D5494E8953}" srcOrd="3" destOrd="0" parTransId="{1DEECF78-4BC0-49BB-8E79-1BED088E9199}" sibTransId="{88EB2A71-A08F-4113-90FA-E69C40D0432A}"/>
    <dgm:cxn modelId="{67CA3DF5-7584-416A-8FFC-D421A2D22873}" type="presOf" srcId="{A730E8FD-3D92-4616-B72E-3AE43C454536}" destId="{B54EE01D-549F-4996-98C5-A8A3E5B3D179}" srcOrd="0" destOrd="0" presId="urn:microsoft.com/office/officeart/2005/8/layout/orgChart1"/>
    <dgm:cxn modelId="{450B530D-C93D-4950-BD71-5F52D2112FEE}" type="presOf" srcId="{D2900AE4-BBD1-4848-9FEB-E9D5494E8953}" destId="{8F55282D-5BE1-404D-83A9-FD75BF6F31A9}" srcOrd="1" destOrd="0" presId="urn:microsoft.com/office/officeart/2005/8/layout/orgChart1"/>
    <dgm:cxn modelId="{4AFDE0D8-7F9F-483B-87EB-4C151BE0477B}" type="presOf" srcId="{A61D217E-56C5-4603-AB57-383664221B89}" destId="{402B0957-F138-4880-8169-CF9D5D6230DA}" srcOrd="0" destOrd="0" presId="urn:microsoft.com/office/officeart/2005/8/layout/orgChart1"/>
    <dgm:cxn modelId="{6C5559DC-A1DD-4252-B33A-5402FE659FFD}" type="presOf" srcId="{B4720831-92B9-44A5-BB39-3D5A9B1D2D0F}" destId="{B5B98507-3D0B-489F-9B82-247350148FF2}" srcOrd="1" destOrd="0" presId="urn:microsoft.com/office/officeart/2005/8/layout/orgChart1"/>
    <dgm:cxn modelId="{A2E9A5C1-9159-42AA-AB74-F1B0C1F793EA}" srcId="{82F7774E-827D-48AB-BFB7-150B3C21142C}" destId="{D306E891-DD97-4BE5-A4C3-647BED704A45}" srcOrd="2" destOrd="0" parTransId="{4249D4B6-ADFD-4AFC-AA8B-84CB824E129E}" sibTransId="{42C4A6C4-B03D-4CC3-8B00-9B2B468B4079}"/>
    <dgm:cxn modelId="{B71BB56E-21D6-4741-A89D-8C994AF845B0}" type="presOf" srcId="{55EA4ECF-D289-4CCC-A586-13DDD9EFBF44}" destId="{9BF6DCBD-7564-4DFB-9D71-C1C5EA1C48EF}" srcOrd="0" destOrd="0" presId="urn:microsoft.com/office/officeart/2005/8/layout/orgChart1"/>
    <dgm:cxn modelId="{2CC103C7-6942-4B4B-9BFF-88839C0469C3}" type="presOf" srcId="{A61D217E-56C5-4603-AB57-383664221B89}" destId="{801F4E65-9FBE-4D49-AB5D-BBCBA781D1A0}" srcOrd="1" destOrd="0" presId="urn:microsoft.com/office/officeart/2005/8/layout/orgChart1"/>
    <dgm:cxn modelId="{8060C9E6-87A1-484A-9A89-81D272D7C663}" type="presOf" srcId="{87C8F4B4-5A47-41B3-8B96-9C3B5FDCAA02}" destId="{5BCBAA55-CF5A-4BDE-889A-623FEFF84CA8}" srcOrd="0" destOrd="0" presId="urn:microsoft.com/office/officeart/2005/8/layout/orgChart1"/>
    <dgm:cxn modelId="{9A39197C-0342-4C67-A2D4-8575F2C01E1E}" type="presOf" srcId="{8372FD70-799D-4CCF-A033-9131C15CCACC}" destId="{D5206384-59CB-4CCC-A2E4-2FBDC560678B}" srcOrd="0" destOrd="0" presId="urn:microsoft.com/office/officeart/2005/8/layout/orgChart1"/>
    <dgm:cxn modelId="{0E3E95C1-CD61-4F7C-8A76-1AAD12608D21}" type="presOf" srcId="{8E7FB48F-E94B-414B-A9FD-9A3508949F8A}" destId="{3D74AC44-0C5B-4ECD-9B43-D77546284FD3}" srcOrd="0" destOrd="0" presId="urn:microsoft.com/office/officeart/2005/8/layout/orgChart1"/>
    <dgm:cxn modelId="{3D671DBD-3542-47D4-9120-B38E1A81E505}" type="presOf" srcId="{E777ACFF-1768-4234-B21F-47BE6239DB5D}" destId="{F86D15E1-08A4-4CA4-B6B7-561981359946}" srcOrd="0" destOrd="0" presId="urn:microsoft.com/office/officeart/2005/8/layout/orgChart1"/>
    <dgm:cxn modelId="{E8BAA576-A95A-4A72-BC9A-71EC23CA24C6}" type="presOf" srcId="{4A53E214-5793-46E5-937C-1ACB096CE643}" destId="{F4BED523-EFC5-4BEB-B0ED-13F5DA2C4F37}" srcOrd="0" destOrd="0" presId="urn:microsoft.com/office/officeart/2005/8/layout/orgChart1"/>
    <dgm:cxn modelId="{68916E88-56CB-4723-8F1E-7FCD5F122D2E}" type="presOf" srcId="{D306E891-DD97-4BE5-A4C3-647BED704A45}" destId="{9B3D4294-DD53-4B06-8AA5-C8509044E337}" srcOrd="0" destOrd="0" presId="urn:microsoft.com/office/officeart/2005/8/layout/orgChart1"/>
    <dgm:cxn modelId="{A9C493F2-BFA0-478D-AA71-DD3E0621A175}" type="presOf" srcId="{4249D4B6-ADFD-4AFC-AA8B-84CB824E129E}" destId="{ADF72576-ED21-4366-8BDC-75A937E31F12}" srcOrd="0" destOrd="0" presId="urn:microsoft.com/office/officeart/2005/8/layout/orgChart1"/>
    <dgm:cxn modelId="{62A5B675-7C79-4F0A-B437-86B09F241468}" type="presOf" srcId="{246D6665-7CE3-48E2-9FE8-F3669E2C72FD}" destId="{24041687-FC34-4F6E-81C6-492237775420}" srcOrd="1" destOrd="0" presId="urn:microsoft.com/office/officeart/2005/8/layout/orgChart1"/>
    <dgm:cxn modelId="{A3C11AA8-2A07-40C6-A86E-796F143043E2}" type="presOf" srcId="{1E65141D-1BD7-4A21-A437-DC5CE863BF99}" destId="{5C08BE7E-36D4-457A-A015-E301F9D11174}" srcOrd="0" destOrd="0" presId="urn:microsoft.com/office/officeart/2005/8/layout/orgChart1"/>
    <dgm:cxn modelId="{35C85206-F182-4507-A89E-50FB243A3CDC}" type="presOf" srcId="{7CDC9A8B-AB0D-4A1F-9375-95CC9E71341B}" destId="{64F35BC4-CD0C-4A46-A023-B350FE2436CA}" srcOrd="0" destOrd="0" presId="urn:microsoft.com/office/officeart/2005/8/layout/orgChart1"/>
    <dgm:cxn modelId="{31AC4518-323C-4F20-8EA0-01130254F2A1}" type="presOf" srcId="{D306E891-DD97-4BE5-A4C3-647BED704A45}" destId="{549EF63D-3CAB-4F18-9E8A-FD39E2C4184C}" srcOrd="1" destOrd="0" presId="urn:microsoft.com/office/officeart/2005/8/layout/orgChart1"/>
    <dgm:cxn modelId="{11141C98-F943-4736-8B7C-FB71C4D54CA2}" type="presOf" srcId="{51BCBA65-A1FF-4D50-8C90-74786E050AB0}" destId="{99DDF5ED-6410-4198-AFE9-2D5E4EDF65A6}" srcOrd="1" destOrd="0" presId="urn:microsoft.com/office/officeart/2005/8/layout/orgChart1"/>
    <dgm:cxn modelId="{BFBB7A4D-8CBD-41F7-8DBA-9ACBE3683DF2}" type="presOf" srcId="{8372FD70-799D-4CCF-A033-9131C15CCACC}" destId="{7656B64A-CF4B-4BE9-8319-D9D288D56D1F}" srcOrd="1" destOrd="0" presId="urn:microsoft.com/office/officeart/2005/8/layout/orgChart1"/>
    <dgm:cxn modelId="{11BBEEC7-4126-42D9-8072-C5863D33380C}" type="presOf" srcId="{CB93B01E-A53A-4E9A-8757-78F5914A12A2}" destId="{14620AE0-F78E-47F1-84E3-DDBA97497A9D}" srcOrd="0" destOrd="0" presId="urn:microsoft.com/office/officeart/2005/8/layout/orgChart1"/>
    <dgm:cxn modelId="{105684F2-0BB8-478D-B85E-FBBC1C25CA0F}" type="presOf" srcId="{1D5FCCD8-6F50-4380-B027-499D3487084F}" destId="{489D2E3F-AB20-4D38-947C-996FD604B236}" srcOrd="1" destOrd="0" presId="urn:microsoft.com/office/officeart/2005/8/layout/orgChart1"/>
    <dgm:cxn modelId="{26929BA6-475B-470B-81C4-98617B3FD8DB}" type="presOf" srcId="{73BCB8D1-C2D4-4464-B519-E3FB75647ACF}" destId="{47DF60B4-B559-4590-A060-151A89762AFC}" srcOrd="0" destOrd="0" presId="urn:microsoft.com/office/officeart/2005/8/layout/orgChart1"/>
    <dgm:cxn modelId="{E2BED5AD-A939-4FE3-A0E7-E080CA19FB46}" type="presOf" srcId="{69E96E9A-2407-448D-932F-67E0353DBD1F}" destId="{27DBE71B-85C9-4F64-A65E-75BB69D5A9B8}" srcOrd="0" destOrd="0" presId="urn:microsoft.com/office/officeart/2005/8/layout/orgChart1"/>
    <dgm:cxn modelId="{77F59484-319C-44E7-A5E4-2863DA13A816}" type="presOf" srcId="{50DD8D57-327E-42A0-8F3C-94FBB83DD08E}" destId="{DB0A92FD-A851-4C2A-A170-432C39871907}" srcOrd="0" destOrd="0" presId="urn:microsoft.com/office/officeart/2005/8/layout/orgChart1"/>
    <dgm:cxn modelId="{F703DCB0-D6BB-4852-9346-42507331F620}" type="presOf" srcId="{AA28BD88-8E52-42D3-A640-0A82BDFF2B38}" destId="{7EA7300A-4507-4D95-A1F6-B31EFE43FF6A}" srcOrd="0" destOrd="0" presId="urn:microsoft.com/office/officeart/2005/8/layout/orgChart1"/>
    <dgm:cxn modelId="{BB5B05AA-0FDA-4625-A789-A625880684EE}" type="presOf" srcId="{1A0565BA-A6FB-47FC-AFBF-2DC722222439}" destId="{F1880009-C2EE-4D35-9845-C53E019EB72F}" srcOrd="0" destOrd="0" presId="urn:microsoft.com/office/officeart/2005/8/layout/orgChart1"/>
    <dgm:cxn modelId="{17B10449-FB33-4636-A584-31A0A97C8700}" type="presOf" srcId="{3B9DDEC5-32D3-4238-8809-26BBCE6C1308}" destId="{4C335445-6D45-4788-9208-5DFA8AF04CE0}" srcOrd="0" destOrd="0" presId="urn:microsoft.com/office/officeart/2005/8/layout/orgChart1"/>
    <dgm:cxn modelId="{53DEFC8C-F002-4202-960B-ED4B127C35A8}" type="presOf" srcId="{B4720831-92B9-44A5-BB39-3D5A9B1D2D0F}" destId="{37E55013-487B-498F-974A-3A816A34D456}" srcOrd="0" destOrd="0" presId="urn:microsoft.com/office/officeart/2005/8/layout/orgChart1"/>
    <dgm:cxn modelId="{21546D77-EDD8-49B4-A6A3-72104EFE6CD4}" type="presOf" srcId="{97F6D89C-7D26-44F4-BD2C-B8461412A75E}" destId="{7A407C9C-4408-42A6-9215-C5905BEE107F}" srcOrd="0" destOrd="0" presId="urn:microsoft.com/office/officeart/2005/8/layout/orgChart1"/>
    <dgm:cxn modelId="{47E7128B-4AA2-48E9-9C54-39B30ADC2897}" type="presOf" srcId="{50DD8D57-327E-42A0-8F3C-94FBB83DD08E}" destId="{13380A53-A726-40E7-AA4C-631B8534B921}" srcOrd="1" destOrd="0" presId="urn:microsoft.com/office/officeart/2005/8/layout/orgChart1"/>
    <dgm:cxn modelId="{BCFB5D94-1277-424E-B9B0-2CCFA00F2562}" type="presOf" srcId="{838A2EC5-7BEA-4518-A221-F5F8797683D5}" destId="{B7C89BF5-078D-4DC5-9B70-7D895B620EA5}" srcOrd="1" destOrd="0" presId="urn:microsoft.com/office/officeart/2005/8/layout/orgChart1"/>
    <dgm:cxn modelId="{5919ED45-AE23-4C8A-B214-5FC5151226B9}" type="presOf" srcId="{EF938939-846C-4A3C-A610-BA3C036E4287}" destId="{48F201CA-6216-4B49-B13A-178A7092C930}" srcOrd="1" destOrd="0" presId="urn:microsoft.com/office/officeart/2005/8/layout/orgChart1"/>
    <dgm:cxn modelId="{8F7D0A50-777F-429B-94E0-57F411C95414}" type="presOf" srcId="{A3C67409-A0A6-43A5-BBCC-119E48A5EB31}" destId="{6F8411A9-520B-434E-BEEE-71924C676BD2}" srcOrd="0" destOrd="0" presId="urn:microsoft.com/office/officeart/2005/8/layout/orgChart1"/>
    <dgm:cxn modelId="{6A46C38C-9468-44BE-9386-8D1F9283A401}" type="presOf" srcId="{B6B3239C-99EA-4939-9FDC-DC91BF8A3CDF}" destId="{F2AB1490-2114-4BFE-9A66-1480D929D0FE}" srcOrd="0" destOrd="0" presId="urn:microsoft.com/office/officeart/2005/8/layout/orgChart1"/>
    <dgm:cxn modelId="{A291DA21-6EFC-4793-9FDD-DE72FBA05BC5}" type="presOf" srcId="{C25D88C6-570F-44E5-8917-02902F2126D4}" destId="{F347769E-18B5-4276-917B-CA0B33717141}" srcOrd="0" destOrd="0" presId="urn:microsoft.com/office/officeart/2005/8/layout/orgChart1"/>
    <dgm:cxn modelId="{B57C0F1A-9F38-4250-A4AC-78840EC46FE3}" srcId="{82F7774E-827D-48AB-BFB7-150B3C21142C}" destId="{9DA09885-2F03-4502-B703-CFD6B549FE27}" srcOrd="1" destOrd="0" parTransId="{1130CF64-7169-4BBE-8AA9-84AD0EC427A0}" sibTransId="{E60A821D-E2D2-48A5-827F-AD97B4CDD2D2}"/>
    <dgm:cxn modelId="{4C05B263-87C4-4186-9668-7394EA74F553}" srcId="{72A0F8EA-1DD3-4ECB-A554-E90CDB57683C}" destId="{50DD8D57-327E-42A0-8F3C-94FBB83DD08E}" srcOrd="2" destOrd="0" parTransId="{7CDC9A8B-AB0D-4A1F-9375-95CC9E71341B}" sibTransId="{31EDAB7A-55CF-4B77-B9B3-7984A5FA8F76}"/>
    <dgm:cxn modelId="{DB4D8832-A1FF-4048-AE4E-69F9F939195F}" srcId="{838A2EC5-7BEA-4518-A221-F5F8797683D5}" destId="{A61D217E-56C5-4603-AB57-383664221B89}" srcOrd="1" destOrd="0" parTransId="{82A11E05-29E2-473F-B607-66EC83E22BBD}" sibTransId="{2F4BC5D9-351C-4F4A-ABE1-61AB004973C2}"/>
    <dgm:cxn modelId="{57B535D6-B7EB-43BE-A1F9-77F816A71248}" srcId="{4CE385A2-1FA6-43C1-AE42-351D8B4FC6ED}" destId="{8E7FB48F-E94B-414B-A9FD-9A3508949F8A}" srcOrd="1" destOrd="0" parTransId="{5DEE374B-FE5A-4059-9AA4-60F83ACD3A4A}" sibTransId="{EF9DCC40-1B37-43D7-98A9-CE3C57AF5D62}"/>
    <dgm:cxn modelId="{E9C5D4C3-BEA9-4C97-AAC8-A251C3495A93}" srcId="{87C8F4B4-5A47-41B3-8B96-9C3B5FDCAA02}" destId="{4CE385A2-1FA6-43C1-AE42-351D8B4FC6ED}" srcOrd="3" destOrd="0" parTransId="{7248680F-5445-45E2-9AAF-C860EB3EB959}" sibTransId="{09C39819-DAB7-40ED-B913-E9E583B3E617}"/>
    <dgm:cxn modelId="{AD6D80E1-CA8C-446A-9DC8-1606059F68E9}" type="presOf" srcId="{E777ACFF-1768-4234-B21F-47BE6239DB5D}" destId="{D662D45F-24B2-4073-B9FF-1771510393DB}" srcOrd="1" destOrd="0" presId="urn:microsoft.com/office/officeart/2005/8/layout/orgChart1"/>
    <dgm:cxn modelId="{BDB39F93-4D11-4464-8232-ADCB02C3725F}" type="presOf" srcId="{5DEE374B-FE5A-4059-9AA4-60F83ACD3A4A}" destId="{5560AB71-AE58-415C-91F9-7C8D95AFD3FC}" srcOrd="0" destOrd="0" presId="urn:microsoft.com/office/officeart/2005/8/layout/orgChart1"/>
    <dgm:cxn modelId="{6FE2FA18-9908-4C75-89F3-F11A2867AB27}" type="presOf" srcId="{1D5FCCD8-6F50-4380-B027-499D3487084F}" destId="{82C57180-68E3-4D0A-B9C5-12A348E87C56}" srcOrd="0" destOrd="0" presId="urn:microsoft.com/office/officeart/2005/8/layout/orgChart1"/>
    <dgm:cxn modelId="{155535DF-72B4-4A68-BE96-ADE6A9E04AC5}" type="presOf" srcId="{246D6665-7CE3-48E2-9FE8-F3669E2C72FD}" destId="{4A59F7FD-0E8D-4D62-A526-6239600AD147}" srcOrd="0" destOrd="0" presId="urn:microsoft.com/office/officeart/2005/8/layout/orgChart1"/>
    <dgm:cxn modelId="{A95BA8C1-B6E7-46D4-908A-0A1D7313998C}" srcId="{838A2EC5-7BEA-4518-A221-F5F8797683D5}" destId="{E777ACFF-1768-4234-B21F-47BE6239DB5D}" srcOrd="2" destOrd="0" parTransId="{AA28BD88-8E52-42D3-A640-0A82BDFF2B38}" sibTransId="{B5107079-9144-4A91-AEBA-58E549969D41}"/>
    <dgm:cxn modelId="{CA21A4BE-AC1C-4F3E-9620-A1A71CEDE095}" type="presOf" srcId="{2AA92494-8891-4D48-A929-C7942D2CA7CF}" destId="{A13ACBFC-C9F1-427D-86B9-0D031E338D6B}" srcOrd="0" destOrd="0" presId="urn:microsoft.com/office/officeart/2005/8/layout/orgChart1"/>
    <dgm:cxn modelId="{CCA2A843-3BA1-4BA1-9F76-15B814240752}" srcId="{72A0F8EA-1DD3-4ECB-A554-E90CDB57683C}" destId="{1D5FCCD8-6F50-4380-B027-499D3487084F}" srcOrd="4" destOrd="0" parTransId="{C25D88C6-570F-44E5-8917-02902F2126D4}" sibTransId="{5E9D7BC5-52B5-4C73-9A0E-A8FF7381E972}"/>
    <dgm:cxn modelId="{A09753E8-8C37-463F-880D-ADF923058D28}" type="presOf" srcId="{EEC6D54B-8DBB-4F23-BDA8-83E1EB37400B}" destId="{9CF3DA7A-E1AE-4DF5-9B6B-FAEE7EB3C4B9}" srcOrd="0" destOrd="0" presId="urn:microsoft.com/office/officeart/2005/8/layout/orgChart1"/>
    <dgm:cxn modelId="{8CE1FFCB-6057-4BF0-9768-F6EF75B7430A}" type="presOf" srcId="{72A0F8EA-1DD3-4ECB-A554-E90CDB57683C}" destId="{AF9EB768-3DBF-4174-BA44-70AF7650AA55}" srcOrd="0" destOrd="0" presId="urn:microsoft.com/office/officeart/2005/8/layout/orgChart1"/>
    <dgm:cxn modelId="{D18D0BD3-7C38-4FCB-86D4-D5E46AF627DB}" type="presOf" srcId="{9DA09885-2F03-4502-B703-CFD6B549FE27}" destId="{93E2D776-C2E5-459C-8369-648AF86225E1}" srcOrd="1" destOrd="0" presId="urn:microsoft.com/office/officeart/2005/8/layout/orgChart1"/>
    <dgm:cxn modelId="{7778009F-E280-446F-B675-D353EA027712}" type="presOf" srcId="{69E96E9A-2407-448D-932F-67E0353DBD1F}" destId="{03C2345F-6AE4-41F7-90A3-A46A4E6CE48B}" srcOrd="1" destOrd="0" presId="urn:microsoft.com/office/officeart/2005/8/layout/orgChart1"/>
    <dgm:cxn modelId="{CBC3D6E5-C423-4500-95AC-961C2FC2EB81}" type="presOf" srcId="{75F516CD-DAC8-45AA-B608-6CD31AB2FF60}" destId="{94BEA106-8726-4F16-A4D6-5BFBD2BFBD21}" srcOrd="0" destOrd="0" presId="urn:microsoft.com/office/officeart/2005/8/layout/orgChart1"/>
    <dgm:cxn modelId="{4D58AC17-C5DD-4226-8A37-6F55E8CB876A}" type="presOf" srcId="{82A11E05-29E2-473F-B607-66EC83E22BBD}" destId="{375E9065-C4F0-4736-800B-B764AD9B1ACA}" srcOrd="0" destOrd="0" presId="urn:microsoft.com/office/officeart/2005/8/layout/orgChart1"/>
    <dgm:cxn modelId="{CC61075C-45BF-4D5E-B2F7-7C27B5D9964B}" type="presOf" srcId="{1A0565BA-A6FB-47FC-AFBF-2DC722222439}" destId="{E951231F-F660-41B2-88A0-7300DE76C765}" srcOrd="1" destOrd="0" presId="urn:microsoft.com/office/officeart/2005/8/layout/orgChart1"/>
    <dgm:cxn modelId="{7A47BAC3-E779-4595-BC12-4702DB0FB750}" srcId="{87C8F4B4-5A47-41B3-8B96-9C3B5FDCAA02}" destId="{72A0F8EA-1DD3-4ECB-A554-E90CDB57683C}" srcOrd="2" destOrd="0" parTransId="{668D6967-09D0-46F0-8D20-9FF23A9856A3}" sibTransId="{FD73855D-70F7-439F-AEC8-3A19320DA1DC}"/>
    <dgm:cxn modelId="{E59423F9-1F3B-40F5-B6BA-D8CDB920A9D3}" type="presOf" srcId="{7248680F-5445-45E2-9AAF-C860EB3EB959}" destId="{9A59512A-2584-49C8-82BF-1E42635DAF36}" srcOrd="0" destOrd="0" presId="urn:microsoft.com/office/officeart/2005/8/layout/orgChart1"/>
    <dgm:cxn modelId="{97CFA2A2-A1EF-46C8-A13C-2B4163AE2376}" srcId="{4CE385A2-1FA6-43C1-AE42-351D8B4FC6ED}" destId="{246D6665-7CE3-48E2-9FE8-F3669E2C72FD}" srcOrd="3" destOrd="0" parTransId="{4A53E214-5793-46E5-937C-1ACB096CE643}" sibTransId="{E5384103-A215-49B6-ACCC-42B29FB0C8D6}"/>
    <dgm:cxn modelId="{D77D7CAE-ED7A-4893-9FE5-D2DCBDFCA479}" type="presOf" srcId="{82F7774E-827D-48AB-BFB7-150B3C21142C}" destId="{F256614F-40D1-4B56-A68B-FF81FCDDE6F7}" srcOrd="1" destOrd="0" presId="urn:microsoft.com/office/officeart/2005/8/layout/orgChart1"/>
    <dgm:cxn modelId="{80A218AB-F902-4952-8842-B74909D12882}" type="presOf" srcId="{1130CF64-7169-4BBE-8AA9-84AD0EC427A0}" destId="{20561D8C-7D2C-4EDA-8692-B7B2FBDA2A7F}" srcOrd="0" destOrd="0" presId="urn:microsoft.com/office/officeart/2005/8/layout/orgChart1"/>
    <dgm:cxn modelId="{EC71E191-6612-46F0-9B7F-0BB7994D1A0D}" type="presOf" srcId="{9441FEDA-935F-4FC0-BB54-A3C63F2803C0}" destId="{28234ABA-0D8F-4119-9C81-E9271BF90D84}" srcOrd="1" destOrd="0" presId="urn:microsoft.com/office/officeart/2005/8/layout/orgChart1"/>
    <dgm:cxn modelId="{CE839FC4-F894-47D0-988E-86F11B933898}" srcId="{87C8F4B4-5A47-41B3-8B96-9C3B5FDCAA02}" destId="{82F7774E-827D-48AB-BFB7-150B3C21142C}" srcOrd="4" destOrd="0" parTransId="{3B9DDEC5-32D3-4238-8809-26BBCE6C1308}" sibTransId="{3A440831-706C-4DD1-BE07-1695799B325B}"/>
    <dgm:cxn modelId="{623583EE-D598-40DC-BE88-5C691A9C5F46}" srcId="{838A2EC5-7BEA-4518-A221-F5F8797683D5}" destId="{69E96E9A-2407-448D-932F-67E0353DBD1F}" srcOrd="0" destOrd="0" parTransId="{7FE19D89-6EDB-4524-8CDB-5746F1FC4A40}" sibTransId="{996CAC3C-560E-4108-869D-9B00F0096E79}"/>
    <dgm:cxn modelId="{7188DC0C-CD6A-4214-992D-7BE142EDD9D8}" srcId="{4CE385A2-1FA6-43C1-AE42-351D8B4FC6ED}" destId="{A730E8FD-3D92-4616-B72E-3AE43C454536}" srcOrd="0" destOrd="0" parTransId="{73BCB8D1-C2D4-4464-B519-E3FB75647ACF}" sibTransId="{FD46CA32-E3AB-4BC2-814A-F2A864B4BBFD}"/>
    <dgm:cxn modelId="{3B60A1D7-3CB6-4F97-9728-7FA59B847DC9}" type="presOf" srcId="{9441FEDA-935F-4FC0-BB54-A3C63F2803C0}" destId="{BD6987D4-ED61-4308-BCEB-9CF33EEB8BCB}" srcOrd="0" destOrd="0" presId="urn:microsoft.com/office/officeart/2005/8/layout/orgChart1"/>
    <dgm:cxn modelId="{0BDE6EA0-2256-48B0-A792-7556CD2FAFD3}" type="presOf" srcId="{ED929B8B-87F6-4667-A2A9-85EFA1FE197E}" destId="{CC3B1DFE-B930-4596-A451-B6035C701253}" srcOrd="0" destOrd="0" presId="urn:microsoft.com/office/officeart/2005/8/layout/orgChart1"/>
    <dgm:cxn modelId="{2A961F6D-7AAA-4C57-93AB-808B8F34F3E6}" type="presOf" srcId="{9DA09885-2F03-4502-B703-CFD6B549FE27}" destId="{3517DB58-C610-49DE-860D-39CA8DBAFBDA}" srcOrd="0" destOrd="0" presId="urn:microsoft.com/office/officeart/2005/8/layout/orgChart1"/>
    <dgm:cxn modelId="{544A53CD-EF7F-4B3D-9011-A7B55ABBBB75}" type="presOf" srcId="{51BCBA65-A1FF-4D50-8C90-74786E050AB0}" destId="{2DE059A1-6CF6-4547-BF6D-0F4F298B216C}" srcOrd="0" destOrd="0" presId="urn:microsoft.com/office/officeart/2005/8/layout/orgChart1"/>
    <dgm:cxn modelId="{5F6E3979-92B5-421F-887D-90D17CFF22E1}" type="presOf" srcId="{4CE385A2-1FA6-43C1-AE42-351D8B4FC6ED}" destId="{2AA33CF4-4415-4756-B59A-1FC069FE2227}" srcOrd="0" destOrd="0" presId="urn:microsoft.com/office/officeart/2005/8/layout/orgChart1"/>
    <dgm:cxn modelId="{FCE7A567-AAFE-4F56-9807-F48E9666CB86}" type="presOf" srcId="{7FE19D89-6EDB-4524-8CDB-5746F1FC4A40}" destId="{315C8827-25CF-440D-BA4A-435E4DA29658}" srcOrd="0" destOrd="0" presId="urn:microsoft.com/office/officeart/2005/8/layout/orgChart1"/>
    <dgm:cxn modelId="{A1F56033-84E2-43EF-A306-D8505F2E8F1A}" type="presOf" srcId="{EF938939-846C-4A3C-A610-BA3C036E4287}" destId="{1A4F8E42-218D-4485-BC01-D4CB49C79EF6}" srcOrd="0" destOrd="0" presId="urn:microsoft.com/office/officeart/2005/8/layout/orgChart1"/>
    <dgm:cxn modelId="{B468D1A8-1AA5-4D04-9F93-382706BE579B}" type="presOf" srcId="{A730E8FD-3D92-4616-B72E-3AE43C454536}" destId="{C34898FB-4678-4FA5-B872-A4AED38403F4}" srcOrd="1" destOrd="0" presId="urn:microsoft.com/office/officeart/2005/8/layout/orgChart1"/>
    <dgm:cxn modelId="{2FEDB2C4-38B1-44D2-8427-DE624EB6E8D8}" srcId="{82F7774E-827D-48AB-BFB7-150B3C21142C}" destId="{1A0565BA-A6FB-47FC-AFBF-2DC722222439}" srcOrd="0" destOrd="0" parTransId="{55EA4ECF-D289-4CCC-A586-13DDD9EFBF44}" sibTransId="{B13C25BA-6B62-4415-B94F-8411C17F2DBA}"/>
    <dgm:cxn modelId="{E0B19A68-E616-413E-981F-8061E6D884B7}" type="presOf" srcId="{EEC6D54B-8DBB-4F23-BDA8-83E1EB37400B}" destId="{89BD9C72-9C63-4180-9FF3-7104B60D697B}" srcOrd="1" destOrd="0" presId="urn:microsoft.com/office/officeart/2005/8/layout/orgChart1"/>
    <dgm:cxn modelId="{E41180AF-2D85-4405-92B6-561D7D25384A}" type="presOf" srcId="{668D6967-09D0-46F0-8D20-9FF23A9856A3}" destId="{8825695D-9D8E-4FF4-A704-294829E9F234}" srcOrd="0" destOrd="0" presId="urn:microsoft.com/office/officeart/2005/8/layout/orgChart1"/>
    <dgm:cxn modelId="{35DF1C58-4A22-4CFB-9363-25EE3C22AE62}" srcId="{72A0F8EA-1DD3-4ECB-A554-E90CDB57683C}" destId="{B4720831-92B9-44A5-BB39-3D5A9B1D2D0F}" srcOrd="1" destOrd="0" parTransId="{224AAD7D-1927-4CB6-ABE1-82019EF2BD4E}" sibTransId="{4919D3F7-88D7-40D7-93D3-C57B4089F854}"/>
    <dgm:cxn modelId="{BCB983C0-9EFB-4FF4-BB7E-E48FD78978E1}" type="presParOf" srcId="{94BEA106-8726-4F16-A4D6-5BFBD2BFBD21}" destId="{5C65D497-F9AD-4069-97E8-66751646BB1B}" srcOrd="0" destOrd="0" presId="urn:microsoft.com/office/officeart/2005/8/layout/orgChart1"/>
    <dgm:cxn modelId="{EA3A4DDA-60B6-4B0D-ABC4-E263ACD940ED}" type="presParOf" srcId="{5C65D497-F9AD-4069-97E8-66751646BB1B}" destId="{569A6A47-697D-4C23-BF36-FD37E5A74A6A}" srcOrd="0" destOrd="0" presId="urn:microsoft.com/office/officeart/2005/8/layout/orgChart1"/>
    <dgm:cxn modelId="{BC030174-E8D2-4E13-9F95-6C61D9A3F1A8}" type="presParOf" srcId="{569A6A47-697D-4C23-BF36-FD37E5A74A6A}" destId="{5BCBAA55-CF5A-4BDE-889A-623FEFF84CA8}" srcOrd="0" destOrd="0" presId="urn:microsoft.com/office/officeart/2005/8/layout/orgChart1"/>
    <dgm:cxn modelId="{0EAD81C4-80A4-4F70-97AB-1BFB63B7DA4E}" type="presParOf" srcId="{569A6A47-697D-4C23-BF36-FD37E5A74A6A}" destId="{5B388A8E-6C41-4281-ADE2-B616217174A8}" srcOrd="1" destOrd="0" presId="urn:microsoft.com/office/officeart/2005/8/layout/orgChart1"/>
    <dgm:cxn modelId="{FA8C8901-B384-433C-B704-344432EC94CA}" type="presParOf" srcId="{5C65D497-F9AD-4069-97E8-66751646BB1B}" destId="{0223F230-018F-43CC-842F-5E0FDC4F6019}" srcOrd="1" destOrd="0" presId="urn:microsoft.com/office/officeart/2005/8/layout/orgChart1"/>
    <dgm:cxn modelId="{9F203F56-24D9-472C-BED1-96B1D87CF27E}" type="presParOf" srcId="{0223F230-018F-43CC-842F-5E0FDC4F6019}" destId="{6F8411A9-520B-434E-BEEE-71924C676BD2}" srcOrd="0" destOrd="0" presId="urn:microsoft.com/office/officeart/2005/8/layout/orgChart1"/>
    <dgm:cxn modelId="{95549746-05E3-4A8F-93D3-410B37867952}" type="presParOf" srcId="{0223F230-018F-43CC-842F-5E0FDC4F6019}" destId="{39254B88-285E-4191-858F-86F6FEF63249}" srcOrd="1" destOrd="0" presId="urn:microsoft.com/office/officeart/2005/8/layout/orgChart1"/>
    <dgm:cxn modelId="{011E249F-63B0-4BA2-BD4B-9F9E612F1B5F}" type="presParOf" srcId="{39254B88-285E-4191-858F-86F6FEF63249}" destId="{2CCBD678-89AC-4F0B-929F-6F7BE2FD6C4C}" srcOrd="0" destOrd="0" presId="urn:microsoft.com/office/officeart/2005/8/layout/orgChart1"/>
    <dgm:cxn modelId="{E0F54174-B00C-4FCF-9F42-B91D1604BAF7}" type="presParOf" srcId="{2CCBD678-89AC-4F0B-929F-6F7BE2FD6C4C}" destId="{1A4F8E42-218D-4485-BC01-D4CB49C79EF6}" srcOrd="0" destOrd="0" presId="urn:microsoft.com/office/officeart/2005/8/layout/orgChart1"/>
    <dgm:cxn modelId="{2BB41BA0-E22D-4933-83B5-1C95EB2CDED1}" type="presParOf" srcId="{2CCBD678-89AC-4F0B-929F-6F7BE2FD6C4C}" destId="{48F201CA-6216-4B49-B13A-178A7092C930}" srcOrd="1" destOrd="0" presId="urn:microsoft.com/office/officeart/2005/8/layout/orgChart1"/>
    <dgm:cxn modelId="{40BEF843-A9F1-4290-8551-78EF95545186}" type="presParOf" srcId="{39254B88-285E-4191-858F-86F6FEF63249}" destId="{340CD3F8-0D33-4DBC-A98E-FF3F8A6ED44A}" srcOrd="1" destOrd="0" presId="urn:microsoft.com/office/officeart/2005/8/layout/orgChart1"/>
    <dgm:cxn modelId="{392CE2CF-618B-42EE-BAAA-8EC20EE4F17A}" type="presParOf" srcId="{340CD3F8-0D33-4DBC-A98E-FF3F8A6ED44A}" destId="{F2AB1490-2114-4BFE-9A66-1480D929D0FE}" srcOrd="0" destOrd="0" presId="urn:microsoft.com/office/officeart/2005/8/layout/orgChart1"/>
    <dgm:cxn modelId="{A9A68623-7DDE-4FE3-82B2-C29B0B9CC819}" type="presParOf" srcId="{340CD3F8-0D33-4DBC-A98E-FF3F8A6ED44A}" destId="{C9DF95E8-BBEA-40D8-BC30-46829F2D5C53}" srcOrd="1" destOrd="0" presId="urn:microsoft.com/office/officeart/2005/8/layout/orgChart1"/>
    <dgm:cxn modelId="{8E6357B2-7A75-4F44-A1D8-904F28634DC3}" type="presParOf" srcId="{C9DF95E8-BBEA-40D8-BC30-46829F2D5C53}" destId="{E8126B85-C3E6-484A-843F-F4549F958EAB}" srcOrd="0" destOrd="0" presId="urn:microsoft.com/office/officeart/2005/8/layout/orgChart1"/>
    <dgm:cxn modelId="{4CB62EBE-842C-4BB0-A20D-481CD9F3D3CF}" type="presParOf" srcId="{E8126B85-C3E6-484A-843F-F4549F958EAB}" destId="{9CF3DA7A-E1AE-4DF5-9B6B-FAEE7EB3C4B9}" srcOrd="0" destOrd="0" presId="urn:microsoft.com/office/officeart/2005/8/layout/orgChart1"/>
    <dgm:cxn modelId="{B73996AE-C9B6-47C0-B382-A04AE411C164}" type="presParOf" srcId="{E8126B85-C3E6-484A-843F-F4549F958EAB}" destId="{89BD9C72-9C63-4180-9FF3-7104B60D697B}" srcOrd="1" destOrd="0" presId="urn:microsoft.com/office/officeart/2005/8/layout/orgChart1"/>
    <dgm:cxn modelId="{BFCB4E7B-36AB-440E-87C2-67F59D3B3247}" type="presParOf" srcId="{C9DF95E8-BBEA-40D8-BC30-46829F2D5C53}" destId="{019BF435-53FB-4327-A3FE-C0130A66AD81}" srcOrd="1" destOrd="0" presId="urn:microsoft.com/office/officeart/2005/8/layout/orgChart1"/>
    <dgm:cxn modelId="{E9DD322C-BE61-4792-9507-CCD20A8372DD}" type="presParOf" srcId="{C9DF95E8-BBEA-40D8-BC30-46829F2D5C53}" destId="{640306E1-EEBC-4FD6-A6E6-169900D8F5DE}" srcOrd="2" destOrd="0" presId="urn:microsoft.com/office/officeart/2005/8/layout/orgChart1"/>
    <dgm:cxn modelId="{BA46066F-0555-4CFB-BE88-C2BB1DDABB8E}" type="presParOf" srcId="{39254B88-285E-4191-858F-86F6FEF63249}" destId="{04B4F35A-1596-4DA6-A1BB-50835169DBA6}" srcOrd="2" destOrd="0" presId="urn:microsoft.com/office/officeart/2005/8/layout/orgChart1"/>
    <dgm:cxn modelId="{E8159A5B-E1B5-47D5-B4D6-8CFA3FAEDFC2}" type="presParOf" srcId="{0223F230-018F-43CC-842F-5E0FDC4F6019}" destId="{78B52757-DEF2-41B0-9995-825689D1414E}" srcOrd="2" destOrd="0" presId="urn:microsoft.com/office/officeart/2005/8/layout/orgChart1"/>
    <dgm:cxn modelId="{DBAB3899-A610-4F0B-958E-86EF0D08AE6A}" type="presParOf" srcId="{0223F230-018F-43CC-842F-5E0FDC4F6019}" destId="{D1198784-DE02-4515-BE9A-78FCC053CD11}" srcOrd="3" destOrd="0" presId="urn:microsoft.com/office/officeart/2005/8/layout/orgChart1"/>
    <dgm:cxn modelId="{4BAB1640-F5FD-4500-BE24-F70BF847312E}" type="presParOf" srcId="{D1198784-DE02-4515-BE9A-78FCC053CD11}" destId="{4EA85F32-FDC0-44AA-A22D-19F00776CE20}" srcOrd="0" destOrd="0" presId="urn:microsoft.com/office/officeart/2005/8/layout/orgChart1"/>
    <dgm:cxn modelId="{0DFCBB3C-819F-4C58-8124-3F9829770DE7}" type="presParOf" srcId="{4EA85F32-FDC0-44AA-A22D-19F00776CE20}" destId="{49CE6444-FB98-4BD1-A79F-2840DE4CF47A}" srcOrd="0" destOrd="0" presId="urn:microsoft.com/office/officeart/2005/8/layout/orgChart1"/>
    <dgm:cxn modelId="{F2986670-F5C4-4F86-9BC7-1748F98418F6}" type="presParOf" srcId="{4EA85F32-FDC0-44AA-A22D-19F00776CE20}" destId="{B7C89BF5-078D-4DC5-9B70-7D895B620EA5}" srcOrd="1" destOrd="0" presId="urn:microsoft.com/office/officeart/2005/8/layout/orgChart1"/>
    <dgm:cxn modelId="{67BFD003-6F29-4E71-88A9-78D31371E196}" type="presParOf" srcId="{D1198784-DE02-4515-BE9A-78FCC053CD11}" destId="{08C42694-0B6D-4A7A-8A28-94A412CBDD2D}" srcOrd="1" destOrd="0" presId="urn:microsoft.com/office/officeart/2005/8/layout/orgChart1"/>
    <dgm:cxn modelId="{0B3A1FFF-49C7-41BB-A5C0-749C2872267F}" type="presParOf" srcId="{08C42694-0B6D-4A7A-8A28-94A412CBDD2D}" destId="{315C8827-25CF-440D-BA4A-435E4DA29658}" srcOrd="0" destOrd="0" presId="urn:microsoft.com/office/officeart/2005/8/layout/orgChart1"/>
    <dgm:cxn modelId="{5ECBD769-7FF4-421F-93DF-D34FE7BA0B2F}" type="presParOf" srcId="{08C42694-0B6D-4A7A-8A28-94A412CBDD2D}" destId="{B2D167D7-AB24-49C2-AF51-A80E5FC2C493}" srcOrd="1" destOrd="0" presId="urn:microsoft.com/office/officeart/2005/8/layout/orgChart1"/>
    <dgm:cxn modelId="{32DE9AF0-6655-4F60-ABF5-A98FF0EEFBEF}" type="presParOf" srcId="{B2D167D7-AB24-49C2-AF51-A80E5FC2C493}" destId="{08A4172B-BEF3-418B-9A95-B46803521E61}" srcOrd="0" destOrd="0" presId="urn:microsoft.com/office/officeart/2005/8/layout/orgChart1"/>
    <dgm:cxn modelId="{6BE6119F-901D-4D43-B148-E6AD3A6CAC84}" type="presParOf" srcId="{08A4172B-BEF3-418B-9A95-B46803521E61}" destId="{27DBE71B-85C9-4F64-A65E-75BB69D5A9B8}" srcOrd="0" destOrd="0" presId="urn:microsoft.com/office/officeart/2005/8/layout/orgChart1"/>
    <dgm:cxn modelId="{53C4FC9F-5EA4-4FF4-97A6-C4D6C89923A2}" type="presParOf" srcId="{08A4172B-BEF3-418B-9A95-B46803521E61}" destId="{03C2345F-6AE4-41F7-90A3-A46A4E6CE48B}" srcOrd="1" destOrd="0" presId="urn:microsoft.com/office/officeart/2005/8/layout/orgChart1"/>
    <dgm:cxn modelId="{F0A3C576-3BC1-4830-95BA-6C8E526D6B89}" type="presParOf" srcId="{B2D167D7-AB24-49C2-AF51-A80E5FC2C493}" destId="{1AD4F692-75BD-4F79-83EE-96B4B6D9B6CB}" srcOrd="1" destOrd="0" presId="urn:microsoft.com/office/officeart/2005/8/layout/orgChart1"/>
    <dgm:cxn modelId="{D163766F-09DC-4A4F-91CA-451501BEBBBD}" type="presParOf" srcId="{B2D167D7-AB24-49C2-AF51-A80E5FC2C493}" destId="{3D139B55-EDDB-4DDE-A4B8-A4A433DFDCCF}" srcOrd="2" destOrd="0" presId="urn:microsoft.com/office/officeart/2005/8/layout/orgChart1"/>
    <dgm:cxn modelId="{DEEBE6D6-58A7-42F8-84A1-7D9F67170275}" type="presParOf" srcId="{08C42694-0B6D-4A7A-8A28-94A412CBDD2D}" destId="{375E9065-C4F0-4736-800B-B764AD9B1ACA}" srcOrd="2" destOrd="0" presId="urn:microsoft.com/office/officeart/2005/8/layout/orgChart1"/>
    <dgm:cxn modelId="{AB1FAD74-FA1B-4B31-87F5-A393167C5989}" type="presParOf" srcId="{08C42694-0B6D-4A7A-8A28-94A412CBDD2D}" destId="{7F156263-2F6A-4B8D-998B-56AC6C3B1520}" srcOrd="3" destOrd="0" presId="urn:microsoft.com/office/officeart/2005/8/layout/orgChart1"/>
    <dgm:cxn modelId="{93D0D8AA-BF43-45BF-8B5A-EE44B940FD0D}" type="presParOf" srcId="{7F156263-2F6A-4B8D-998B-56AC6C3B1520}" destId="{10BD87A7-9A28-41E6-9226-8EBBB0A8967B}" srcOrd="0" destOrd="0" presId="urn:microsoft.com/office/officeart/2005/8/layout/orgChart1"/>
    <dgm:cxn modelId="{AE4255E7-F5B7-4B44-BE2E-8A3A50079F85}" type="presParOf" srcId="{10BD87A7-9A28-41E6-9226-8EBBB0A8967B}" destId="{402B0957-F138-4880-8169-CF9D5D6230DA}" srcOrd="0" destOrd="0" presId="urn:microsoft.com/office/officeart/2005/8/layout/orgChart1"/>
    <dgm:cxn modelId="{3734EBB1-6020-4FB8-8BB6-D3F8DA70D7B3}" type="presParOf" srcId="{10BD87A7-9A28-41E6-9226-8EBBB0A8967B}" destId="{801F4E65-9FBE-4D49-AB5D-BBCBA781D1A0}" srcOrd="1" destOrd="0" presId="urn:microsoft.com/office/officeart/2005/8/layout/orgChart1"/>
    <dgm:cxn modelId="{1E3D113C-5A7C-4BE2-9F1C-E02D068FFFED}" type="presParOf" srcId="{7F156263-2F6A-4B8D-998B-56AC6C3B1520}" destId="{08C838FF-D0B8-4888-8769-AB62E0BE4C74}" srcOrd="1" destOrd="0" presId="urn:microsoft.com/office/officeart/2005/8/layout/orgChart1"/>
    <dgm:cxn modelId="{11272932-CF82-4328-9D78-F591F1B88350}" type="presParOf" srcId="{7F156263-2F6A-4B8D-998B-56AC6C3B1520}" destId="{E0A6F5AD-4308-4C12-83D0-84351195525C}" srcOrd="2" destOrd="0" presId="urn:microsoft.com/office/officeart/2005/8/layout/orgChart1"/>
    <dgm:cxn modelId="{DAECDE41-16C1-48FA-869D-8A07966FFAAE}" type="presParOf" srcId="{08C42694-0B6D-4A7A-8A28-94A412CBDD2D}" destId="{7EA7300A-4507-4D95-A1F6-B31EFE43FF6A}" srcOrd="4" destOrd="0" presId="urn:microsoft.com/office/officeart/2005/8/layout/orgChart1"/>
    <dgm:cxn modelId="{B3B8C8E9-B803-44A9-8AD7-A66D5FAFD6CD}" type="presParOf" srcId="{08C42694-0B6D-4A7A-8A28-94A412CBDD2D}" destId="{55A0D292-C65D-478D-8D68-855E28CDD758}" srcOrd="5" destOrd="0" presId="urn:microsoft.com/office/officeart/2005/8/layout/orgChart1"/>
    <dgm:cxn modelId="{215CCB23-BB55-41C3-8AB0-65ED2D45737D}" type="presParOf" srcId="{55A0D292-C65D-478D-8D68-855E28CDD758}" destId="{462820C3-9F86-465A-93C3-F33D2673B94B}" srcOrd="0" destOrd="0" presId="urn:microsoft.com/office/officeart/2005/8/layout/orgChart1"/>
    <dgm:cxn modelId="{7D2F7EF0-52C2-4663-B7B4-2301A31F6D08}" type="presParOf" srcId="{462820C3-9F86-465A-93C3-F33D2673B94B}" destId="{F86D15E1-08A4-4CA4-B6B7-561981359946}" srcOrd="0" destOrd="0" presId="urn:microsoft.com/office/officeart/2005/8/layout/orgChart1"/>
    <dgm:cxn modelId="{ACD59D53-23D5-4D87-BF02-9F4BA6D79062}" type="presParOf" srcId="{462820C3-9F86-465A-93C3-F33D2673B94B}" destId="{D662D45F-24B2-4073-B9FF-1771510393DB}" srcOrd="1" destOrd="0" presId="urn:microsoft.com/office/officeart/2005/8/layout/orgChart1"/>
    <dgm:cxn modelId="{F33077ED-4AF4-467E-89C4-1AEB98185B51}" type="presParOf" srcId="{55A0D292-C65D-478D-8D68-855E28CDD758}" destId="{B405C7C7-D712-4A1B-AE9D-E21B0E5BF20A}" srcOrd="1" destOrd="0" presId="urn:microsoft.com/office/officeart/2005/8/layout/orgChart1"/>
    <dgm:cxn modelId="{5B365350-F17C-4461-B43C-6ED96502785F}" type="presParOf" srcId="{55A0D292-C65D-478D-8D68-855E28CDD758}" destId="{0BBB27FC-DB6E-401F-A499-D7E68F4072B1}" srcOrd="2" destOrd="0" presId="urn:microsoft.com/office/officeart/2005/8/layout/orgChart1"/>
    <dgm:cxn modelId="{7DD75F25-7CE5-4BA2-B286-555CD228C206}" type="presParOf" srcId="{08C42694-0B6D-4A7A-8A28-94A412CBDD2D}" destId="{8C2729EA-5132-4853-A000-1206FE24FF9A}" srcOrd="6" destOrd="0" presId="urn:microsoft.com/office/officeart/2005/8/layout/orgChart1"/>
    <dgm:cxn modelId="{686E5CF9-3133-4979-B6C7-8F446CDF55A8}" type="presParOf" srcId="{08C42694-0B6D-4A7A-8A28-94A412CBDD2D}" destId="{F73076C8-B553-4247-BCCB-EC5DE732E6E0}" srcOrd="7" destOrd="0" presId="urn:microsoft.com/office/officeart/2005/8/layout/orgChart1"/>
    <dgm:cxn modelId="{578EADDB-7D82-4646-BF48-3E55C5A1C44C}" type="presParOf" srcId="{F73076C8-B553-4247-BCCB-EC5DE732E6E0}" destId="{6BD6BBDB-C59C-4AA2-85AE-8A5ABE0CA83E}" srcOrd="0" destOrd="0" presId="urn:microsoft.com/office/officeart/2005/8/layout/orgChart1"/>
    <dgm:cxn modelId="{E0F1C89B-FE8E-4432-A0D7-A296AD465854}" type="presParOf" srcId="{6BD6BBDB-C59C-4AA2-85AE-8A5ABE0CA83E}" destId="{A13ACBFC-C9F1-427D-86B9-0D031E338D6B}" srcOrd="0" destOrd="0" presId="urn:microsoft.com/office/officeart/2005/8/layout/orgChart1"/>
    <dgm:cxn modelId="{53E3C807-6549-4465-8A1A-296370F7AE8F}" type="presParOf" srcId="{6BD6BBDB-C59C-4AA2-85AE-8A5ABE0CA83E}" destId="{2D66AC6E-8A67-4D14-BC1C-B1C871842118}" srcOrd="1" destOrd="0" presId="urn:microsoft.com/office/officeart/2005/8/layout/orgChart1"/>
    <dgm:cxn modelId="{0A440433-01C2-4754-91AE-FECFC0CC36D1}" type="presParOf" srcId="{F73076C8-B553-4247-BCCB-EC5DE732E6E0}" destId="{8C51A1D6-B5E5-455C-BA4E-26C18D6C33B2}" srcOrd="1" destOrd="0" presId="urn:microsoft.com/office/officeart/2005/8/layout/orgChart1"/>
    <dgm:cxn modelId="{03E59F45-3CBD-48D3-B052-3743DAD8179A}" type="presParOf" srcId="{F73076C8-B553-4247-BCCB-EC5DE732E6E0}" destId="{21FBF452-536F-4B96-9832-AA21E63652B1}" srcOrd="2" destOrd="0" presId="urn:microsoft.com/office/officeart/2005/8/layout/orgChart1"/>
    <dgm:cxn modelId="{5BABE329-88B9-48AB-9815-3DE6D0125FD0}" type="presParOf" srcId="{D1198784-DE02-4515-BE9A-78FCC053CD11}" destId="{40B3976E-AF1D-4809-8881-9B827F1381E2}" srcOrd="2" destOrd="0" presId="urn:microsoft.com/office/officeart/2005/8/layout/orgChart1"/>
    <dgm:cxn modelId="{00B127E0-9E83-452E-AE66-EEB9B90F03E6}" type="presParOf" srcId="{0223F230-018F-43CC-842F-5E0FDC4F6019}" destId="{8825695D-9D8E-4FF4-A704-294829E9F234}" srcOrd="4" destOrd="0" presId="urn:microsoft.com/office/officeart/2005/8/layout/orgChart1"/>
    <dgm:cxn modelId="{D580809B-150B-481E-B8AF-66B8559246F7}" type="presParOf" srcId="{0223F230-018F-43CC-842F-5E0FDC4F6019}" destId="{54053F18-85BC-43D2-B589-829A26C670B1}" srcOrd="5" destOrd="0" presId="urn:microsoft.com/office/officeart/2005/8/layout/orgChart1"/>
    <dgm:cxn modelId="{9DE31E7A-0419-460D-B734-2FFB7CE2229B}" type="presParOf" srcId="{54053F18-85BC-43D2-B589-829A26C670B1}" destId="{E2F46B9A-F3D3-4862-87BB-73E84E24F03F}" srcOrd="0" destOrd="0" presId="urn:microsoft.com/office/officeart/2005/8/layout/orgChart1"/>
    <dgm:cxn modelId="{2C4850F9-6FBF-46DE-B6B4-A5EA0EAB1A29}" type="presParOf" srcId="{E2F46B9A-F3D3-4862-87BB-73E84E24F03F}" destId="{AF9EB768-3DBF-4174-BA44-70AF7650AA55}" srcOrd="0" destOrd="0" presId="urn:microsoft.com/office/officeart/2005/8/layout/orgChart1"/>
    <dgm:cxn modelId="{D25AAFBE-FAF5-4839-A9CF-9066E79F170D}" type="presParOf" srcId="{E2F46B9A-F3D3-4862-87BB-73E84E24F03F}" destId="{81EE6551-D057-4E9B-BFE5-AEF7B745127F}" srcOrd="1" destOrd="0" presId="urn:microsoft.com/office/officeart/2005/8/layout/orgChart1"/>
    <dgm:cxn modelId="{5FA099C1-FB5B-4315-87AF-A288912C74C9}" type="presParOf" srcId="{54053F18-85BC-43D2-B589-829A26C670B1}" destId="{BB66B8F2-21E2-4283-BE0E-8D4792538C33}" srcOrd="1" destOrd="0" presId="urn:microsoft.com/office/officeart/2005/8/layout/orgChart1"/>
    <dgm:cxn modelId="{9D2216A9-A683-4099-AA3D-B2F0D8986D28}" type="presParOf" srcId="{BB66B8F2-21E2-4283-BE0E-8D4792538C33}" destId="{1EF8600B-09E0-4506-A0E1-F006C395E564}" srcOrd="0" destOrd="0" presId="urn:microsoft.com/office/officeart/2005/8/layout/orgChart1"/>
    <dgm:cxn modelId="{A4551849-7F6B-4921-9FD6-5027C41D88B6}" type="presParOf" srcId="{BB66B8F2-21E2-4283-BE0E-8D4792538C33}" destId="{E1FA6CCE-04D8-42CC-AF34-E393523F0204}" srcOrd="1" destOrd="0" presId="urn:microsoft.com/office/officeart/2005/8/layout/orgChart1"/>
    <dgm:cxn modelId="{A291FE7E-6EAB-4F11-BCA3-21E2A66D2F34}" type="presParOf" srcId="{E1FA6CCE-04D8-42CC-AF34-E393523F0204}" destId="{42B871D7-3CC2-45B0-9FC4-5892C3188347}" srcOrd="0" destOrd="0" presId="urn:microsoft.com/office/officeart/2005/8/layout/orgChart1"/>
    <dgm:cxn modelId="{DD715893-4F0D-4B70-A637-DB83BA8813B5}" type="presParOf" srcId="{42B871D7-3CC2-45B0-9FC4-5892C3188347}" destId="{D5206384-59CB-4CCC-A2E4-2FBDC560678B}" srcOrd="0" destOrd="0" presId="urn:microsoft.com/office/officeart/2005/8/layout/orgChart1"/>
    <dgm:cxn modelId="{6720D5A9-15C8-4F9C-94EE-8416243D127A}" type="presParOf" srcId="{42B871D7-3CC2-45B0-9FC4-5892C3188347}" destId="{7656B64A-CF4B-4BE9-8319-D9D288D56D1F}" srcOrd="1" destOrd="0" presId="urn:microsoft.com/office/officeart/2005/8/layout/orgChart1"/>
    <dgm:cxn modelId="{541F5F47-40D1-4C92-AF9D-DCD1B49C9EC4}" type="presParOf" srcId="{E1FA6CCE-04D8-42CC-AF34-E393523F0204}" destId="{7D3160B2-9984-4252-BCE7-E3273F11EE0B}" srcOrd="1" destOrd="0" presId="urn:microsoft.com/office/officeart/2005/8/layout/orgChart1"/>
    <dgm:cxn modelId="{645DDD8C-4774-4D2F-89B5-428CA08C762A}" type="presParOf" srcId="{E1FA6CCE-04D8-42CC-AF34-E393523F0204}" destId="{C25AB757-FCF9-466F-B398-3F540124EA22}" srcOrd="2" destOrd="0" presId="urn:microsoft.com/office/officeart/2005/8/layout/orgChart1"/>
    <dgm:cxn modelId="{BB476DDA-E756-4CCC-8220-009A5E4211B9}" type="presParOf" srcId="{BB66B8F2-21E2-4283-BE0E-8D4792538C33}" destId="{C6ABF95C-95DF-4A04-9C6A-7F94902E4AFD}" srcOrd="2" destOrd="0" presId="urn:microsoft.com/office/officeart/2005/8/layout/orgChart1"/>
    <dgm:cxn modelId="{1651871A-7405-490E-84CE-24D77D5BC0D9}" type="presParOf" srcId="{BB66B8F2-21E2-4283-BE0E-8D4792538C33}" destId="{919D16AA-6156-416B-8525-FC8CE570883F}" srcOrd="3" destOrd="0" presId="urn:microsoft.com/office/officeart/2005/8/layout/orgChart1"/>
    <dgm:cxn modelId="{919EE434-94F6-4208-A940-D91AE477BBD0}" type="presParOf" srcId="{919D16AA-6156-416B-8525-FC8CE570883F}" destId="{AD738CAC-3944-43C5-9BBB-4DEB52A28D0F}" srcOrd="0" destOrd="0" presId="urn:microsoft.com/office/officeart/2005/8/layout/orgChart1"/>
    <dgm:cxn modelId="{B02E8286-4206-4382-8E78-DF7335F7397C}" type="presParOf" srcId="{AD738CAC-3944-43C5-9BBB-4DEB52A28D0F}" destId="{37E55013-487B-498F-974A-3A816A34D456}" srcOrd="0" destOrd="0" presId="urn:microsoft.com/office/officeart/2005/8/layout/orgChart1"/>
    <dgm:cxn modelId="{AA3EFE73-7054-4557-958D-55B67199BFB3}" type="presParOf" srcId="{AD738CAC-3944-43C5-9BBB-4DEB52A28D0F}" destId="{B5B98507-3D0B-489F-9B82-247350148FF2}" srcOrd="1" destOrd="0" presId="urn:microsoft.com/office/officeart/2005/8/layout/orgChart1"/>
    <dgm:cxn modelId="{601047BB-3C77-4783-BB83-8115737D49E5}" type="presParOf" srcId="{919D16AA-6156-416B-8525-FC8CE570883F}" destId="{8F1EFA17-769D-4116-8681-66A618EF3D3C}" srcOrd="1" destOrd="0" presId="urn:microsoft.com/office/officeart/2005/8/layout/orgChart1"/>
    <dgm:cxn modelId="{E651BC82-BD82-4F4E-87DE-65A07309EC18}" type="presParOf" srcId="{919D16AA-6156-416B-8525-FC8CE570883F}" destId="{82D5EF45-E140-4964-B018-4119FE52B1A8}" srcOrd="2" destOrd="0" presId="urn:microsoft.com/office/officeart/2005/8/layout/orgChart1"/>
    <dgm:cxn modelId="{062F8BE9-658C-4D04-ACF1-B646301B1341}" type="presParOf" srcId="{BB66B8F2-21E2-4283-BE0E-8D4792538C33}" destId="{64F35BC4-CD0C-4A46-A023-B350FE2436CA}" srcOrd="4" destOrd="0" presId="urn:microsoft.com/office/officeart/2005/8/layout/orgChart1"/>
    <dgm:cxn modelId="{0A505A3A-DADE-4286-8867-369BF691EAA1}" type="presParOf" srcId="{BB66B8F2-21E2-4283-BE0E-8D4792538C33}" destId="{A4C5CCDA-7EAA-4F9C-839F-153664CAA50C}" srcOrd="5" destOrd="0" presId="urn:microsoft.com/office/officeart/2005/8/layout/orgChart1"/>
    <dgm:cxn modelId="{3CCDA660-69B9-4BF3-87CB-19E09C689331}" type="presParOf" srcId="{A4C5CCDA-7EAA-4F9C-839F-153664CAA50C}" destId="{1029B911-72A3-4CF4-840D-3078A2D3DE9E}" srcOrd="0" destOrd="0" presId="urn:microsoft.com/office/officeart/2005/8/layout/orgChart1"/>
    <dgm:cxn modelId="{08A2FE84-6C3E-47AA-A7B0-E2E987DA0C01}" type="presParOf" srcId="{1029B911-72A3-4CF4-840D-3078A2D3DE9E}" destId="{DB0A92FD-A851-4C2A-A170-432C39871907}" srcOrd="0" destOrd="0" presId="urn:microsoft.com/office/officeart/2005/8/layout/orgChart1"/>
    <dgm:cxn modelId="{46999E3D-18E1-4AFF-9194-11D9A6AA8BC0}" type="presParOf" srcId="{1029B911-72A3-4CF4-840D-3078A2D3DE9E}" destId="{13380A53-A726-40E7-AA4C-631B8534B921}" srcOrd="1" destOrd="0" presId="urn:microsoft.com/office/officeart/2005/8/layout/orgChart1"/>
    <dgm:cxn modelId="{8D8C5543-699E-42D7-A568-1A33D3025BFF}" type="presParOf" srcId="{A4C5CCDA-7EAA-4F9C-839F-153664CAA50C}" destId="{4CF0897B-7B97-4BE7-95D8-E51CCBEA8619}" srcOrd="1" destOrd="0" presId="urn:microsoft.com/office/officeart/2005/8/layout/orgChart1"/>
    <dgm:cxn modelId="{6BF2FF8B-DBD9-4D6A-8515-D120247E453C}" type="presParOf" srcId="{A4C5CCDA-7EAA-4F9C-839F-153664CAA50C}" destId="{6FD214A6-C07F-4082-8A64-EDFB98B753EB}" srcOrd="2" destOrd="0" presId="urn:microsoft.com/office/officeart/2005/8/layout/orgChart1"/>
    <dgm:cxn modelId="{3FB7A9B6-6F49-46F1-94CD-5AA6597DAF40}" type="presParOf" srcId="{BB66B8F2-21E2-4283-BE0E-8D4792538C33}" destId="{5C08BE7E-36D4-457A-A015-E301F9D11174}" srcOrd="6" destOrd="0" presId="urn:microsoft.com/office/officeart/2005/8/layout/orgChart1"/>
    <dgm:cxn modelId="{4F7AAA71-B53E-4051-BB6B-06798F7A8A63}" type="presParOf" srcId="{BB66B8F2-21E2-4283-BE0E-8D4792538C33}" destId="{1BEB460A-5B6F-4805-838A-7F1C909812C0}" srcOrd="7" destOrd="0" presId="urn:microsoft.com/office/officeart/2005/8/layout/orgChart1"/>
    <dgm:cxn modelId="{7958CC7D-1646-448A-8BE0-411DEF264390}" type="presParOf" srcId="{1BEB460A-5B6F-4805-838A-7F1C909812C0}" destId="{9F13E9E0-5FEA-482A-84E0-BD5E867AF1DB}" srcOrd="0" destOrd="0" presId="urn:microsoft.com/office/officeart/2005/8/layout/orgChart1"/>
    <dgm:cxn modelId="{E7174B5D-EE71-4ED2-BFCC-B150546DBF69}" type="presParOf" srcId="{9F13E9E0-5FEA-482A-84E0-BD5E867AF1DB}" destId="{BD6987D4-ED61-4308-BCEB-9CF33EEB8BCB}" srcOrd="0" destOrd="0" presId="urn:microsoft.com/office/officeart/2005/8/layout/orgChart1"/>
    <dgm:cxn modelId="{BB2BF17F-BDF3-463E-9823-75A384CD8F0D}" type="presParOf" srcId="{9F13E9E0-5FEA-482A-84E0-BD5E867AF1DB}" destId="{28234ABA-0D8F-4119-9C81-E9271BF90D84}" srcOrd="1" destOrd="0" presId="urn:microsoft.com/office/officeart/2005/8/layout/orgChart1"/>
    <dgm:cxn modelId="{D7349069-36A0-4188-8B98-EFF376519E8F}" type="presParOf" srcId="{1BEB460A-5B6F-4805-838A-7F1C909812C0}" destId="{633FFF2F-96E4-42B8-A169-C18BB2EC29AC}" srcOrd="1" destOrd="0" presId="urn:microsoft.com/office/officeart/2005/8/layout/orgChart1"/>
    <dgm:cxn modelId="{7240968C-F2B2-4270-BF09-5C7C31992D8C}" type="presParOf" srcId="{1BEB460A-5B6F-4805-838A-7F1C909812C0}" destId="{19A4BDFE-16E2-4DF4-B9C7-FD618A63FBEB}" srcOrd="2" destOrd="0" presId="urn:microsoft.com/office/officeart/2005/8/layout/orgChart1"/>
    <dgm:cxn modelId="{B36500C5-07B5-48A4-B664-68564E6E15DA}" type="presParOf" srcId="{BB66B8F2-21E2-4283-BE0E-8D4792538C33}" destId="{F347769E-18B5-4276-917B-CA0B33717141}" srcOrd="8" destOrd="0" presId="urn:microsoft.com/office/officeart/2005/8/layout/orgChart1"/>
    <dgm:cxn modelId="{B5C61506-2881-4870-B6F3-35C31C33F981}" type="presParOf" srcId="{BB66B8F2-21E2-4283-BE0E-8D4792538C33}" destId="{18BDB59F-C701-4339-ACB9-C4E4369BFB08}" srcOrd="9" destOrd="0" presId="urn:microsoft.com/office/officeart/2005/8/layout/orgChart1"/>
    <dgm:cxn modelId="{77BBB851-2ECD-4DB6-BBA9-F81C91FD0147}" type="presParOf" srcId="{18BDB59F-C701-4339-ACB9-C4E4369BFB08}" destId="{B36983E7-658C-4F55-8A73-02088B72211D}" srcOrd="0" destOrd="0" presId="urn:microsoft.com/office/officeart/2005/8/layout/orgChart1"/>
    <dgm:cxn modelId="{FA52EB96-FB10-48FD-9CBF-4525AFDDE769}" type="presParOf" srcId="{B36983E7-658C-4F55-8A73-02088B72211D}" destId="{82C57180-68E3-4D0A-B9C5-12A348E87C56}" srcOrd="0" destOrd="0" presId="urn:microsoft.com/office/officeart/2005/8/layout/orgChart1"/>
    <dgm:cxn modelId="{1725B228-CE9D-4BC9-8BA5-0F0B93790C41}" type="presParOf" srcId="{B36983E7-658C-4F55-8A73-02088B72211D}" destId="{489D2E3F-AB20-4D38-947C-996FD604B236}" srcOrd="1" destOrd="0" presId="urn:microsoft.com/office/officeart/2005/8/layout/orgChart1"/>
    <dgm:cxn modelId="{DFF4D9D1-EC48-4F8D-8045-ED3291DA8AA7}" type="presParOf" srcId="{18BDB59F-C701-4339-ACB9-C4E4369BFB08}" destId="{A2046284-E8AB-44CF-BE2B-99A6BE580DCD}" srcOrd="1" destOrd="0" presId="urn:microsoft.com/office/officeart/2005/8/layout/orgChart1"/>
    <dgm:cxn modelId="{036127A7-9F42-4061-9F67-7D17A248B9B7}" type="presParOf" srcId="{18BDB59F-C701-4339-ACB9-C4E4369BFB08}" destId="{5B334463-4CED-47BB-BCD3-EB23160BF7C6}" srcOrd="2" destOrd="0" presId="urn:microsoft.com/office/officeart/2005/8/layout/orgChart1"/>
    <dgm:cxn modelId="{1AD4001C-A357-4C98-B589-88F1A8175E90}" type="presParOf" srcId="{BB66B8F2-21E2-4283-BE0E-8D4792538C33}" destId="{14620AE0-F78E-47F1-84E3-DDBA97497A9D}" srcOrd="10" destOrd="0" presId="urn:microsoft.com/office/officeart/2005/8/layout/orgChart1"/>
    <dgm:cxn modelId="{EADFD2EE-2197-4653-8E0C-6264DEA887B6}" type="presParOf" srcId="{BB66B8F2-21E2-4283-BE0E-8D4792538C33}" destId="{54261A41-3143-4637-A715-6485E3E57543}" srcOrd="11" destOrd="0" presId="urn:microsoft.com/office/officeart/2005/8/layout/orgChart1"/>
    <dgm:cxn modelId="{CFE4E88F-154C-462A-899C-425B55668FAD}" type="presParOf" srcId="{54261A41-3143-4637-A715-6485E3E57543}" destId="{1B1858D9-FF92-4735-97AF-42FD385F6961}" srcOrd="0" destOrd="0" presId="urn:microsoft.com/office/officeart/2005/8/layout/orgChart1"/>
    <dgm:cxn modelId="{C8C21C78-A87E-44AA-82E3-6DE19B7A2FDB}" type="presParOf" srcId="{1B1858D9-FF92-4735-97AF-42FD385F6961}" destId="{CC3B1DFE-B930-4596-A451-B6035C701253}" srcOrd="0" destOrd="0" presId="urn:microsoft.com/office/officeart/2005/8/layout/orgChart1"/>
    <dgm:cxn modelId="{B5D256CA-C8FF-4BC3-8588-73CBD021DC66}" type="presParOf" srcId="{1B1858D9-FF92-4735-97AF-42FD385F6961}" destId="{24E85DED-DFCE-40A0-9467-39573B1B3FF3}" srcOrd="1" destOrd="0" presId="urn:microsoft.com/office/officeart/2005/8/layout/orgChart1"/>
    <dgm:cxn modelId="{B6EDC9DB-6EDD-4953-84E8-726801FDCC37}" type="presParOf" srcId="{54261A41-3143-4637-A715-6485E3E57543}" destId="{DA8F61F9-267A-4C2D-B3BD-532E5AC8FFBF}" srcOrd="1" destOrd="0" presId="urn:microsoft.com/office/officeart/2005/8/layout/orgChart1"/>
    <dgm:cxn modelId="{16E0D6EC-5770-45B1-804D-969C1C00192A}" type="presParOf" srcId="{54261A41-3143-4637-A715-6485E3E57543}" destId="{6A6D0C54-668C-4E15-81B3-39884152152D}" srcOrd="2" destOrd="0" presId="urn:microsoft.com/office/officeart/2005/8/layout/orgChart1"/>
    <dgm:cxn modelId="{13C8F10F-DD3F-4B38-B104-93A15AB6E7D1}" type="presParOf" srcId="{54053F18-85BC-43D2-B589-829A26C670B1}" destId="{15CCA764-FE75-4812-A88F-A81B60C705B6}" srcOrd="2" destOrd="0" presId="urn:microsoft.com/office/officeart/2005/8/layout/orgChart1"/>
    <dgm:cxn modelId="{AFF88646-3366-4EFC-9FFC-52B598B42974}" type="presParOf" srcId="{0223F230-018F-43CC-842F-5E0FDC4F6019}" destId="{9A59512A-2584-49C8-82BF-1E42635DAF36}" srcOrd="6" destOrd="0" presId="urn:microsoft.com/office/officeart/2005/8/layout/orgChart1"/>
    <dgm:cxn modelId="{444FBF0E-74B9-4D29-A28D-50DEEE82044D}" type="presParOf" srcId="{0223F230-018F-43CC-842F-5E0FDC4F6019}" destId="{AF1A645A-A112-4309-BFD8-27F7F5F3C39B}" srcOrd="7" destOrd="0" presId="urn:microsoft.com/office/officeart/2005/8/layout/orgChart1"/>
    <dgm:cxn modelId="{2D1E57BB-543C-41C8-891E-80B5ABEE8475}" type="presParOf" srcId="{AF1A645A-A112-4309-BFD8-27F7F5F3C39B}" destId="{81C3A41E-D3F3-4BE8-A5F5-98411E1E69EF}" srcOrd="0" destOrd="0" presId="urn:microsoft.com/office/officeart/2005/8/layout/orgChart1"/>
    <dgm:cxn modelId="{B4366D88-4153-43D2-B9AF-2E0E885DDA13}" type="presParOf" srcId="{81C3A41E-D3F3-4BE8-A5F5-98411E1E69EF}" destId="{2AA33CF4-4415-4756-B59A-1FC069FE2227}" srcOrd="0" destOrd="0" presId="urn:microsoft.com/office/officeart/2005/8/layout/orgChart1"/>
    <dgm:cxn modelId="{DF99D0F9-AA3E-453B-9180-53CAC3CC4336}" type="presParOf" srcId="{81C3A41E-D3F3-4BE8-A5F5-98411E1E69EF}" destId="{458443C9-00B7-43A2-B863-7E89745EB8BF}" srcOrd="1" destOrd="0" presId="urn:microsoft.com/office/officeart/2005/8/layout/orgChart1"/>
    <dgm:cxn modelId="{8DB9C551-A949-4316-B8A2-CD50C4B95B0A}" type="presParOf" srcId="{AF1A645A-A112-4309-BFD8-27F7F5F3C39B}" destId="{9A59AFBC-64FD-497E-97B0-D73559CB81EB}" srcOrd="1" destOrd="0" presId="urn:microsoft.com/office/officeart/2005/8/layout/orgChart1"/>
    <dgm:cxn modelId="{5E56F51F-C7B3-439E-97AD-394CB0A56961}" type="presParOf" srcId="{9A59AFBC-64FD-497E-97B0-D73559CB81EB}" destId="{47DF60B4-B559-4590-A060-151A89762AFC}" srcOrd="0" destOrd="0" presId="urn:microsoft.com/office/officeart/2005/8/layout/orgChart1"/>
    <dgm:cxn modelId="{3036044D-76FA-4CD8-B828-F2BA1263A23C}" type="presParOf" srcId="{9A59AFBC-64FD-497E-97B0-D73559CB81EB}" destId="{57C1DFE3-48D8-4561-AF06-01094D6C71D8}" srcOrd="1" destOrd="0" presId="urn:microsoft.com/office/officeart/2005/8/layout/orgChart1"/>
    <dgm:cxn modelId="{7189FBE2-AC68-41E2-AAF4-49986D1B65B5}" type="presParOf" srcId="{57C1DFE3-48D8-4561-AF06-01094D6C71D8}" destId="{1536D5AB-E176-4A79-8E4C-99C22384AF4C}" srcOrd="0" destOrd="0" presId="urn:microsoft.com/office/officeart/2005/8/layout/orgChart1"/>
    <dgm:cxn modelId="{42D763EA-A4A2-4365-B171-1B123A3C6F4B}" type="presParOf" srcId="{1536D5AB-E176-4A79-8E4C-99C22384AF4C}" destId="{B54EE01D-549F-4996-98C5-A8A3E5B3D179}" srcOrd="0" destOrd="0" presId="urn:microsoft.com/office/officeart/2005/8/layout/orgChart1"/>
    <dgm:cxn modelId="{806DFAEE-C659-4A34-97F9-8A461B30FD7F}" type="presParOf" srcId="{1536D5AB-E176-4A79-8E4C-99C22384AF4C}" destId="{C34898FB-4678-4FA5-B872-A4AED38403F4}" srcOrd="1" destOrd="0" presId="urn:microsoft.com/office/officeart/2005/8/layout/orgChart1"/>
    <dgm:cxn modelId="{8E974A05-8E27-4CB9-9B1D-9829E8797F71}" type="presParOf" srcId="{57C1DFE3-48D8-4561-AF06-01094D6C71D8}" destId="{36B10B06-0595-4EBB-B2C2-AF018F826A18}" srcOrd="1" destOrd="0" presId="urn:microsoft.com/office/officeart/2005/8/layout/orgChart1"/>
    <dgm:cxn modelId="{2AEB8B87-2DAD-4495-901A-77F078DFFA07}" type="presParOf" srcId="{57C1DFE3-48D8-4561-AF06-01094D6C71D8}" destId="{9D5EBB80-6B3C-4A23-8A9F-6915D9F2FB73}" srcOrd="2" destOrd="0" presId="urn:microsoft.com/office/officeart/2005/8/layout/orgChart1"/>
    <dgm:cxn modelId="{D9FB09FF-A031-4C3C-AA32-46991B084969}" type="presParOf" srcId="{9A59AFBC-64FD-497E-97B0-D73559CB81EB}" destId="{5560AB71-AE58-415C-91F9-7C8D95AFD3FC}" srcOrd="2" destOrd="0" presId="urn:microsoft.com/office/officeart/2005/8/layout/orgChart1"/>
    <dgm:cxn modelId="{C017E919-F3BC-4838-96E8-A4418F0869C6}" type="presParOf" srcId="{9A59AFBC-64FD-497E-97B0-D73559CB81EB}" destId="{E23C2FEC-B20E-47BE-8EFE-D5BE861E75A9}" srcOrd="3" destOrd="0" presId="urn:microsoft.com/office/officeart/2005/8/layout/orgChart1"/>
    <dgm:cxn modelId="{C1C0A0D7-976E-4935-907B-744F4B9B612C}" type="presParOf" srcId="{E23C2FEC-B20E-47BE-8EFE-D5BE861E75A9}" destId="{04B27D50-7C18-43B4-B206-3071B27823F1}" srcOrd="0" destOrd="0" presId="urn:microsoft.com/office/officeart/2005/8/layout/orgChart1"/>
    <dgm:cxn modelId="{EA54E45B-39CF-405E-BD80-3A2618040E45}" type="presParOf" srcId="{04B27D50-7C18-43B4-B206-3071B27823F1}" destId="{3D74AC44-0C5B-4ECD-9B43-D77546284FD3}" srcOrd="0" destOrd="0" presId="urn:microsoft.com/office/officeart/2005/8/layout/orgChart1"/>
    <dgm:cxn modelId="{35777DC9-1344-4B85-AE32-3A4CEA18909A}" type="presParOf" srcId="{04B27D50-7C18-43B4-B206-3071B27823F1}" destId="{B8FE2037-301E-40C0-AB87-F2403214F4AA}" srcOrd="1" destOrd="0" presId="urn:microsoft.com/office/officeart/2005/8/layout/orgChart1"/>
    <dgm:cxn modelId="{61B9FB48-EF1E-44A0-AB2F-7AD6B80C44DD}" type="presParOf" srcId="{E23C2FEC-B20E-47BE-8EFE-D5BE861E75A9}" destId="{C625A695-74DA-4827-87AC-1D8446DA1B56}" srcOrd="1" destOrd="0" presId="urn:microsoft.com/office/officeart/2005/8/layout/orgChart1"/>
    <dgm:cxn modelId="{E46EB8DE-F39F-4BF7-8368-64131082AD83}" type="presParOf" srcId="{E23C2FEC-B20E-47BE-8EFE-D5BE861E75A9}" destId="{AF528292-82E3-4ABA-86AF-F5E4BB9785BE}" srcOrd="2" destOrd="0" presId="urn:microsoft.com/office/officeart/2005/8/layout/orgChart1"/>
    <dgm:cxn modelId="{A29C5C1E-3846-4107-9DAA-3AF5008576B2}" type="presParOf" srcId="{9A59AFBC-64FD-497E-97B0-D73559CB81EB}" destId="{7A407C9C-4408-42A6-9215-C5905BEE107F}" srcOrd="4" destOrd="0" presId="urn:microsoft.com/office/officeart/2005/8/layout/orgChart1"/>
    <dgm:cxn modelId="{1F0A589D-4160-46A2-ADE0-5D60D6CB3C35}" type="presParOf" srcId="{9A59AFBC-64FD-497E-97B0-D73559CB81EB}" destId="{81B1DE48-1234-4AEF-9FC5-16053F682F2B}" srcOrd="5" destOrd="0" presId="urn:microsoft.com/office/officeart/2005/8/layout/orgChart1"/>
    <dgm:cxn modelId="{D75C7C2B-6E0E-4638-B945-AB8D5A03AD72}" type="presParOf" srcId="{81B1DE48-1234-4AEF-9FC5-16053F682F2B}" destId="{07599117-1693-4FDA-B598-A5798B9E1231}" srcOrd="0" destOrd="0" presId="urn:microsoft.com/office/officeart/2005/8/layout/orgChart1"/>
    <dgm:cxn modelId="{E1490691-0DA5-4A02-8423-6042C84CFCB7}" type="presParOf" srcId="{07599117-1693-4FDA-B598-A5798B9E1231}" destId="{2DE059A1-6CF6-4547-BF6D-0F4F298B216C}" srcOrd="0" destOrd="0" presId="urn:microsoft.com/office/officeart/2005/8/layout/orgChart1"/>
    <dgm:cxn modelId="{1C2E4BE8-B1B9-4098-8977-B9E7CB091F85}" type="presParOf" srcId="{07599117-1693-4FDA-B598-A5798B9E1231}" destId="{99DDF5ED-6410-4198-AFE9-2D5E4EDF65A6}" srcOrd="1" destOrd="0" presId="urn:microsoft.com/office/officeart/2005/8/layout/orgChart1"/>
    <dgm:cxn modelId="{9E84617B-4E8C-49F3-A145-25C47DBFCEE1}" type="presParOf" srcId="{81B1DE48-1234-4AEF-9FC5-16053F682F2B}" destId="{FB71AA7F-6ABF-4CA3-8822-6E1D43D11F00}" srcOrd="1" destOrd="0" presId="urn:microsoft.com/office/officeart/2005/8/layout/orgChart1"/>
    <dgm:cxn modelId="{613588CC-8019-4C57-91FC-091C03A74692}" type="presParOf" srcId="{81B1DE48-1234-4AEF-9FC5-16053F682F2B}" destId="{1A8632B1-C06B-477A-96B5-23059EC7C2E9}" srcOrd="2" destOrd="0" presId="urn:microsoft.com/office/officeart/2005/8/layout/orgChart1"/>
    <dgm:cxn modelId="{D3E02AAB-84F0-4756-9375-6637944DD483}" type="presParOf" srcId="{9A59AFBC-64FD-497E-97B0-D73559CB81EB}" destId="{F4BED523-EFC5-4BEB-B0ED-13F5DA2C4F37}" srcOrd="6" destOrd="0" presId="urn:microsoft.com/office/officeart/2005/8/layout/orgChart1"/>
    <dgm:cxn modelId="{C7959158-8762-4418-B97D-D56EBB451F0C}" type="presParOf" srcId="{9A59AFBC-64FD-497E-97B0-D73559CB81EB}" destId="{EBD976AE-5971-41AD-A0F3-7C00D76C8936}" srcOrd="7" destOrd="0" presId="urn:microsoft.com/office/officeart/2005/8/layout/orgChart1"/>
    <dgm:cxn modelId="{6CC20F55-6173-484C-A3CD-811144807259}" type="presParOf" srcId="{EBD976AE-5971-41AD-A0F3-7C00D76C8936}" destId="{F129BDAD-E2F9-41EF-8D2F-A3998988F0F4}" srcOrd="0" destOrd="0" presId="urn:microsoft.com/office/officeart/2005/8/layout/orgChart1"/>
    <dgm:cxn modelId="{0998D908-85D9-4D61-99CF-881FD4361F80}" type="presParOf" srcId="{F129BDAD-E2F9-41EF-8D2F-A3998988F0F4}" destId="{4A59F7FD-0E8D-4D62-A526-6239600AD147}" srcOrd="0" destOrd="0" presId="urn:microsoft.com/office/officeart/2005/8/layout/orgChart1"/>
    <dgm:cxn modelId="{6D7FD1F8-AE4F-4F64-994B-0762D8F07EFF}" type="presParOf" srcId="{F129BDAD-E2F9-41EF-8D2F-A3998988F0F4}" destId="{24041687-FC34-4F6E-81C6-492237775420}" srcOrd="1" destOrd="0" presId="urn:microsoft.com/office/officeart/2005/8/layout/orgChart1"/>
    <dgm:cxn modelId="{E4098BFE-15D9-4497-9AB0-4B1BF66FBFEB}" type="presParOf" srcId="{EBD976AE-5971-41AD-A0F3-7C00D76C8936}" destId="{E33BC910-8A06-4261-A998-B98E762A0F9A}" srcOrd="1" destOrd="0" presId="urn:microsoft.com/office/officeart/2005/8/layout/orgChart1"/>
    <dgm:cxn modelId="{08A1BDCD-F16F-45BC-B6BA-9ABB9B639A3E}" type="presParOf" srcId="{EBD976AE-5971-41AD-A0F3-7C00D76C8936}" destId="{1116FBBA-7EFA-4A85-8701-325077EC8E2B}" srcOrd="2" destOrd="0" presId="urn:microsoft.com/office/officeart/2005/8/layout/orgChart1"/>
    <dgm:cxn modelId="{967844E7-DB14-4C5C-8F08-A6B19FB08758}" type="presParOf" srcId="{AF1A645A-A112-4309-BFD8-27F7F5F3C39B}" destId="{84DA5EDA-FADD-4560-A27C-CA818DC7594D}" srcOrd="2" destOrd="0" presId="urn:microsoft.com/office/officeart/2005/8/layout/orgChart1"/>
    <dgm:cxn modelId="{69357896-8342-430E-8424-A1FD38777FDD}" type="presParOf" srcId="{0223F230-018F-43CC-842F-5E0FDC4F6019}" destId="{4C335445-6D45-4788-9208-5DFA8AF04CE0}" srcOrd="8" destOrd="0" presId="urn:microsoft.com/office/officeart/2005/8/layout/orgChart1"/>
    <dgm:cxn modelId="{18D17E5E-6F81-42D6-9308-E9A0DD951B40}" type="presParOf" srcId="{0223F230-018F-43CC-842F-5E0FDC4F6019}" destId="{F17C5C42-CE1A-4873-8A3F-EA79C5169B15}" srcOrd="9" destOrd="0" presId="urn:microsoft.com/office/officeart/2005/8/layout/orgChart1"/>
    <dgm:cxn modelId="{0E2EBEEB-6448-45F6-A974-D6DA73117BE8}" type="presParOf" srcId="{F17C5C42-CE1A-4873-8A3F-EA79C5169B15}" destId="{12DF0193-19AB-4152-B46B-ADD0BAEC4FB8}" srcOrd="0" destOrd="0" presId="urn:microsoft.com/office/officeart/2005/8/layout/orgChart1"/>
    <dgm:cxn modelId="{E8D46077-301E-4568-9386-C27AB15A87BC}" type="presParOf" srcId="{12DF0193-19AB-4152-B46B-ADD0BAEC4FB8}" destId="{B3AFF20F-6BFC-4612-8DBE-49FCF0E00B04}" srcOrd="0" destOrd="0" presId="urn:microsoft.com/office/officeart/2005/8/layout/orgChart1"/>
    <dgm:cxn modelId="{8EEA0ED7-3628-4A0C-B0C2-94FF6FD778A7}" type="presParOf" srcId="{12DF0193-19AB-4152-B46B-ADD0BAEC4FB8}" destId="{F256614F-40D1-4B56-A68B-FF81FCDDE6F7}" srcOrd="1" destOrd="0" presId="urn:microsoft.com/office/officeart/2005/8/layout/orgChart1"/>
    <dgm:cxn modelId="{51D431BA-880F-4D7A-807E-1E4C461443EF}" type="presParOf" srcId="{F17C5C42-CE1A-4873-8A3F-EA79C5169B15}" destId="{5A8F2CC0-7FEE-49F8-8B3F-8A91DE9B2F6B}" srcOrd="1" destOrd="0" presId="urn:microsoft.com/office/officeart/2005/8/layout/orgChart1"/>
    <dgm:cxn modelId="{02CEF02A-BBC5-4A86-8D4E-44EC64932FDD}" type="presParOf" srcId="{5A8F2CC0-7FEE-49F8-8B3F-8A91DE9B2F6B}" destId="{9BF6DCBD-7564-4DFB-9D71-C1C5EA1C48EF}" srcOrd="0" destOrd="0" presId="urn:microsoft.com/office/officeart/2005/8/layout/orgChart1"/>
    <dgm:cxn modelId="{A0FFF806-2DE7-4D71-AE7F-D7D56C29A771}" type="presParOf" srcId="{5A8F2CC0-7FEE-49F8-8B3F-8A91DE9B2F6B}" destId="{EE8F2A7B-26FB-4163-9A81-C0E7CE2C6380}" srcOrd="1" destOrd="0" presId="urn:microsoft.com/office/officeart/2005/8/layout/orgChart1"/>
    <dgm:cxn modelId="{8B44B91A-C400-4E49-BCB3-42CD7049A4F1}" type="presParOf" srcId="{EE8F2A7B-26FB-4163-9A81-C0E7CE2C6380}" destId="{649FFD3A-894E-47BE-9872-37AAF46C71A4}" srcOrd="0" destOrd="0" presId="urn:microsoft.com/office/officeart/2005/8/layout/orgChart1"/>
    <dgm:cxn modelId="{A2C47304-65F0-4027-BDE3-F22D84E9E23D}" type="presParOf" srcId="{649FFD3A-894E-47BE-9872-37AAF46C71A4}" destId="{F1880009-C2EE-4D35-9845-C53E019EB72F}" srcOrd="0" destOrd="0" presId="urn:microsoft.com/office/officeart/2005/8/layout/orgChart1"/>
    <dgm:cxn modelId="{DEC29C7D-375E-4CE4-AFCC-C3D3AB359DC3}" type="presParOf" srcId="{649FFD3A-894E-47BE-9872-37AAF46C71A4}" destId="{E951231F-F660-41B2-88A0-7300DE76C765}" srcOrd="1" destOrd="0" presId="urn:microsoft.com/office/officeart/2005/8/layout/orgChart1"/>
    <dgm:cxn modelId="{C2E0EC77-7168-4BEA-B90B-E4F634F84084}" type="presParOf" srcId="{EE8F2A7B-26FB-4163-9A81-C0E7CE2C6380}" destId="{91EDC81B-839F-49B3-804E-C48267CCDAD5}" srcOrd="1" destOrd="0" presId="urn:microsoft.com/office/officeart/2005/8/layout/orgChart1"/>
    <dgm:cxn modelId="{59E381E3-AE28-4C95-9BDB-BA32C969A60E}" type="presParOf" srcId="{EE8F2A7B-26FB-4163-9A81-C0E7CE2C6380}" destId="{AC1B6147-C3BD-4E91-ABEB-6B30B8FEC294}" srcOrd="2" destOrd="0" presId="urn:microsoft.com/office/officeart/2005/8/layout/orgChart1"/>
    <dgm:cxn modelId="{7C1227ED-8EFF-4CED-888C-2AFED8C22EF1}" type="presParOf" srcId="{5A8F2CC0-7FEE-49F8-8B3F-8A91DE9B2F6B}" destId="{20561D8C-7D2C-4EDA-8692-B7B2FBDA2A7F}" srcOrd="2" destOrd="0" presId="urn:microsoft.com/office/officeart/2005/8/layout/orgChart1"/>
    <dgm:cxn modelId="{008481E2-128E-48EA-9DF1-7F16E7495B60}" type="presParOf" srcId="{5A8F2CC0-7FEE-49F8-8B3F-8A91DE9B2F6B}" destId="{18E8B942-4703-4178-8564-F57014315D07}" srcOrd="3" destOrd="0" presId="urn:microsoft.com/office/officeart/2005/8/layout/orgChart1"/>
    <dgm:cxn modelId="{E5541CD7-25BD-42E4-A5B2-7C329FDA8CF9}" type="presParOf" srcId="{18E8B942-4703-4178-8564-F57014315D07}" destId="{C23EFA61-A3C2-4666-BAE5-EFC7B48BE288}" srcOrd="0" destOrd="0" presId="urn:microsoft.com/office/officeart/2005/8/layout/orgChart1"/>
    <dgm:cxn modelId="{25CF268A-17D7-4197-B711-0DE5243773A2}" type="presParOf" srcId="{C23EFA61-A3C2-4666-BAE5-EFC7B48BE288}" destId="{3517DB58-C610-49DE-860D-39CA8DBAFBDA}" srcOrd="0" destOrd="0" presId="urn:microsoft.com/office/officeart/2005/8/layout/orgChart1"/>
    <dgm:cxn modelId="{96BC6610-EB88-4861-A5B8-0E013BBA9197}" type="presParOf" srcId="{C23EFA61-A3C2-4666-BAE5-EFC7B48BE288}" destId="{93E2D776-C2E5-459C-8369-648AF86225E1}" srcOrd="1" destOrd="0" presId="urn:microsoft.com/office/officeart/2005/8/layout/orgChart1"/>
    <dgm:cxn modelId="{DDD5B29F-162C-4550-9021-C2A4E5252760}" type="presParOf" srcId="{18E8B942-4703-4178-8564-F57014315D07}" destId="{79AFB8AA-DBB7-4AFC-A816-CAE079662EEB}" srcOrd="1" destOrd="0" presId="urn:microsoft.com/office/officeart/2005/8/layout/orgChart1"/>
    <dgm:cxn modelId="{9F425D16-1D8A-4B0D-8256-805C3ED3AB76}" type="presParOf" srcId="{18E8B942-4703-4178-8564-F57014315D07}" destId="{13CC3703-DE8A-44B5-ADC5-EEAD346B4BC6}" srcOrd="2" destOrd="0" presId="urn:microsoft.com/office/officeart/2005/8/layout/orgChart1"/>
    <dgm:cxn modelId="{2FC28EE3-11E7-4E35-B326-E9C9B959BB3F}" type="presParOf" srcId="{5A8F2CC0-7FEE-49F8-8B3F-8A91DE9B2F6B}" destId="{ADF72576-ED21-4366-8BDC-75A937E31F12}" srcOrd="4" destOrd="0" presId="urn:microsoft.com/office/officeart/2005/8/layout/orgChart1"/>
    <dgm:cxn modelId="{0D5DACAB-AAF6-4F16-9AC5-C408091A1FA1}" type="presParOf" srcId="{5A8F2CC0-7FEE-49F8-8B3F-8A91DE9B2F6B}" destId="{9A104623-2E9D-4362-8995-1F5DFD7CB1F3}" srcOrd="5" destOrd="0" presId="urn:microsoft.com/office/officeart/2005/8/layout/orgChart1"/>
    <dgm:cxn modelId="{E5F1D8E9-5162-4848-8185-F5CE8761A860}" type="presParOf" srcId="{9A104623-2E9D-4362-8995-1F5DFD7CB1F3}" destId="{7806ED77-8AB7-4D75-8455-CBCBA2389350}" srcOrd="0" destOrd="0" presId="urn:microsoft.com/office/officeart/2005/8/layout/orgChart1"/>
    <dgm:cxn modelId="{32D46CBC-AF37-4407-9C81-C080B7B9E39A}" type="presParOf" srcId="{7806ED77-8AB7-4D75-8455-CBCBA2389350}" destId="{9B3D4294-DD53-4B06-8AA5-C8509044E337}" srcOrd="0" destOrd="0" presId="urn:microsoft.com/office/officeart/2005/8/layout/orgChart1"/>
    <dgm:cxn modelId="{E81C029A-3839-49BF-B320-41BE9AF4EFEF}" type="presParOf" srcId="{7806ED77-8AB7-4D75-8455-CBCBA2389350}" destId="{549EF63D-3CAB-4F18-9E8A-FD39E2C4184C}" srcOrd="1" destOrd="0" presId="urn:microsoft.com/office/officeart/2005/8/layout/orgChart1"/>
    <dgm:cxn modelId="{4BFA5A56-F28B-4920-B3E5-69CC4C3459FC}" type="presParOf" srcId="{9A104623-2E9D-4362-8995-1F5DFD7CB1F3}" destId="{57BDE5C9-5F15-4700-BB62-02E83FF9A9D9}" srcOrd="1" destOrd="0" presId="urn:microsoft.com/office/officeart/2005/8/layout/orgChart1"/>
    <dgm:cxn modelId="{43307736-736E-4600-96DB-C1CA5957C7CD}" type="presParOf" srcId="{9A104623-2E9D-4362-8995-1F5DFD7CB1F3}" destId="{20CB2F2A-FD5A-4B11-966D-A9DB4F227AF1}" srcOrd="2" destOrd="0" presId="urn:microsoft.com/office/officeart/2005/8/layout/orgChart1"/>
    <dgm:cxn modelId="{6CEF30FD-EDE6-4044-BC38-15575FF72E00}" type="presParOf" srcId="{5A8F2CC0-7FEE-49F8-8B3F-8A91DE9B2F6B}" destId="{5A33CAE4-2728-42C7-983A-9733359983E2}" srcOrd="6" destOrd="0" presId="urn:microsoft.com/office/officeart/2005/8/layout/orgChart1"/>
    <dgm:cxn modelId="{A21BC735-EB86-4110-AC6C-9F9BF00214F6}" type="presParOf" srcId="{5A8F2CC0-7FEE-49F8-8B3F-8A91DE9B2F6B}" destId="{7EC7BFD7-9698-4C78-9F38-A6D1E11ABBB9}" srcOrd="7" destOrd="0" presId="urn:microsoft.com/office/officeart/2005/8/layout/orgChart1"/>
    <dgm:cxn modelId="{4C2F823C-1DFE-4E9D-A33D-EBA1831249DC}" type="presParOf" srcId="{7EC7BFD7-9698-4C78-9F38-A6D1E11ABBB9}" destId="{E59548F9-A65E-4EDF-A1B4-21DDF70A4F59}" srcOrd="0" destOrd="0" presId="urn:microsoft.com/office/officeart/2005/8/layout/orgChart1"/>
    <dgm:cxn modelId="{FB3D1AD4-A1AA-4F93-83C4-3B9F4DFBE0A6}" type="presParOf" srcId="{E59548F9-A65E-4EDF-A1B4-21DDF70A4F59}" destId="{78E4098B-2BF4-4EAA-BC15-06503894E6C7}" srcOrd="0" destOrd="0" presId="urn:microsoft.com/office/officeart/2005/8/layout/orgChart1"/>
    <dgm:cxn modelId="{6C7AA461-08FE-4B79-8B53-7908368B489D}" type="presParOf" srcId="{E59548F9-A65E-4EDF-A1B4-21DDF70A4F59}" destId="{8F55282D-5BE1-404D-83A9-FD75BF6F31A9}" srcOrd="1" destOrd="0" presId="urn:microsoft.com/office/officeart/2005/8/layout/orgChart1"/>
    <dgm:cxn modelId="{FB524AF7-E3BC-4C92-8981-75E37E745529}" type="presParOf" srcId="{7EC7BFD7-9698-4C78-9F38-A6D1E11ABBB9}" destId="{B44CD2CC-38AC-426A-924A-5AA1D2038E77}" srcOrd="1" destOrd="0" presId="urn:microsoft.com/office/officeart/2005/8/layout/orgChart1"/>
    <dgm:cxn modelId="{43E65B44-C7E0-4304-8EDA-6F5C1D784C5F}" type="presParOf" srcId="{7EC7BFD7-9698-4C78-9F38-A6D1E11ABBB9}" destId="{EED22988-0BFA-4AD8-9B0B-8A0D29106D64}" srcOrd="2" destOrd="0" presId="urn:microsoft.com/office/officeart/2005/8/layout/orgChart1"/>
    <dgm:cxn modelId="{4A34DE3A-5F39-4DBF-A516-50CDF82768FF}" type="presParOf" srcId="{F17C5C42-CE1A-4873-8A3F-EA79C5169B15}" destId="{0D8EA498-252E-4DD9-96E8-6F978EA0586B}" srcOrd="2" destOrd="0" presId="urn:microsoft.com/office/officeart/2005/8/layout/orgChart1"/>
    <dgm:cxn modelId="{09AB025D-7ED1-4511-B401-84640841CEEC}" type="presParOf" srcId="{5C65D497-F9AD-4069-97E8-66751646BB1B}" destId="{FFD85708-B0E4-4DE7-A25A-F4C64E0AE49E}" srcOrd="2" destOrd="0" presId="urn:microsoft.com/office/officeart/2005/8/layout/orgChart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33CAE4-2728-42C7-983A-9733359983E2}">
      <dsp:nvSpPr>
        <dsp:cNvPr id="0" name=""/>
        <dsp:cNvSpPr/>
      </dsp:nvSpPr>
      <dsp:spPr>
        <a:xfrm>
          <a:off x="6421238" y="1312813"/>
          <a:ext cx="197008" cy="2857255"/>
        </a:xfrm>
        <a:custGeom>
          <a:avLst/>
          <a:gdLst/>
          <a:ahLst/>
          <a:cxnLst/>
          <a:rect l="0" t="0" r="0" b="0"/>
          <a:pathLst>
            <a:path>
              <a:moveTo>
                <a:pt x="0" y="0"/>
              </a:moveTo>
              <a:lnTo>
                <a:pt x="0" y="2857255"/>
              </a:lnTo>
              <a:lnTo>
                <a:pt x="197008" y="285725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F72576-ED21-4366-8BDC-75A937E31F12}">
      <dsp:nvSpPr>
        <dsp:cNvPr id="0" name=""/>
        <dsp:cNvSpPr/>
      </dsp:nvSpPr>
      <dsp:spPr>
        <a:xfrm>
          <a:off x="6421238" y="1312813"/>
          <a:ext cx="197008" cy="2156951"/>
        </a:xfrm>
        <a:custGeom>
          <a:avLst/>
          <a:gdLst/>
          <a:ahLst/>
          <a:cxnLst/>
          <a:rect l="0" t="0" r="0" b="0"/>
          <a:pathLst>
            <a:path>
              <a:moveTo>
                <a:pt x="0" y="0"/>
              </a:moveTo>
              <a:lnTo>
                <a:pt x="0" y="2156951"/>
              </a:lnTo>
              <a:lnTo>
                <a:pt x="197008" y="21569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561D8C-7D2C-4EDA-8692-B7B2FBDA2A7F}">
      <dsp:nvSpPr>
        <dsp:cNvPr id="0" name=""/>
        <dsp:cNvSpPr/>
      </dsp:nvSpPr>
      <dsp:spPr>
        <a:xfrm>
          <a:off x="6421238" y="1312813"/>
          <a:ext cx="197008" cy="1363033"/>
        </a:xfrm>
        <a:custGeom>
          <a:avLst/>
          <a:gdLst/>
          <a:ahLst/>
          <a:cxnLst/>
          <a:rect l="0" t="0" r="0" b="0"/>
          <a:pathLst>
            <a:path>
              <a:moveTo>
                <a:pt x="0" y="0"/>
              </a:moveTo>
              <a:lnTo>
                <a:pt x="0" y="1363033"/>
              </a:lnTo>
              <a:lnTo>
                <a:pt x="197008" y="136303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F6DCBD-7564-4DFB-9D71-C1C5EA1C48EF}">
      <dsp:nvSpPr>
        <dsp:cNvPr id="0" name=""/>
        <dsp:cNvSpPr/>
      </dsp:nvSpPr>
      <dsp:spPr>
        <a:xfrm>
          <a:off x="6421238" y="1312813"/>
          <a:ext cx="197008" cy="524831"/>
        </a:xfrm>
        <a:custGeom>
          <a:avLst/>
          <a:gdLst/>
          <a:ahLst/>
          <a:cxnLst/>
          <a:rect l="0" t="0" r="0" b="0"/>
          <a:pathLst>
            <a:path>
              <a:moveTo>
                <a:pt x="0" y="0"/>
              </a:moveTo>
              <a:lnTo>
                <a:pt x="0" y="524831"/>
              </a:lnTo>
              <a:lnTo>
                <a:pt x="197008" y="5248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335445-6D45-4788-9208-5DFA8AF04CE0}">
      <dsp:nvSpPr>
        <dsp:cNvPr id="0" name=""/>
        <dsp:cNvSpPr/>
      </dsp:nvSpPr>
      <dsp:spPr>
        <a:xfrm>
          <a:off x="3950626" y="440965"/>
          <a:ext cx="2995968" cy="184593"/>
        </a:xfrm>
        <a:custGeom>
          <a:avLst/>
          <a:gdLst/>
          <a:ahLst/>
          <a:cxnLst/>
          <a:rect l="0" t="0" r="0" b="0"/>
          <a:pathLst>
            <a:path>
              <a:moveTo>
                <a:pt x="0" y="0"/>
              </a:moveTo>
              <a:lnTo>
                <a:pt x="0" y="92296"/>
              </a:lnTo>
              <a:lnTo>
                <a:pt x="2995968" y="92296"/>
              </a:lnTo>
              <a:lnTo>
                <a:pt x="2995968" y="1845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BED523-EFC5-4BEB-B0ED-13F5DA2C4F37}">
      <dsp:nvSpPr>
        <dsp:cNvPr id="0" name=""/>
        <dsp:cNvSpPr/>
      </dsp:nvSpPr>
      <dsp:spPr>
        <a:xfrm>
          <a:off x="4923253" y="1312813"/>
          <a:ext cx="197008" cy="2852987"/>
        </a:xfrm>
        <a:custGeom>
          <a:avLst/>
          <a:gdLst/>
          <a:ahLst/>
          <a:cxnLst/>
          <a:rect l="0" t="0" r="0" b="0"/>
          <a:pathLst>
            <a:path>
              <a:moveTo>
                <a:pt x="0" y="0"/>
              </a:moveTo>
              <a:lnTo>
                <a:pt x="0" y="2852987"/>
              </a:lnTo>
              <a:lnTo>
                <a:pt x="197008" y="285298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407C9C-4408-42A6-9215-C5905BEE107F}">
      <dsp:nvSpPr>
        <dsp:cNvPr id="0" name=""/>
        <dsp:cNvSpPr/>
      </dsp:nvSpPr>
      <dsp:spPr>
        <a:xfrm>
          <a:off x="4923253" y="1312813"/>
          <a:ext cx="197008" cy="2137402"/>
        </a:xfrm>
        <a:custGeom>
          <a:avLst/>
          <a:gdLst/>
          <a:ahLst/>
          <a:cxnLst/>
          <a:rect l="0" t="0" r="0" b="0"/>
          <a:pathLst>
            <a:path>
              <a:moveTo>
                <a:pt x="0" y="0"/>
              </a:moveTo>
              <a:lnTo>
                <a:pt x="0" y="2137402"/>
              </a:lnTo>
              <a:lnTo>
                <a:pt x="197008" y="21374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60AB71-AE58-415C-91F9-7C8D95AFD3FC}">
      <dsp:nvSpPr>
        <dsp:cNvPr id="0" name=""/>
        <dsp:cNvSpPr/>
      </dsp:nvSpPr>
      <dsp:spPr>
        <a:xfrm>
          <a:off x="4923253" y="1312813"/>
          <a:ext cx="197008" cy="1345617"/>
        </a:xfrm>
        <a:custGeom>
          <a:avLst/>
          <a:gdLst/>
          <a:ahLst/>
          <a:cxnLst/>
          <a:rect l="0" t="0" r="0" b="0"/>
          <a:pathLst>
            <a:path>
              <a:moveTo>
                <a:pt x="0" y="0"/>
              </a:moveTo>
              <a:lnTo>
                <a:pt x="0" y="1345617"/>
              </a:lnTo>
              <a:lnTo>
                <a:pt x="197008" y="13456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DF60B4-B559-4590-A060-151A89762AFC}">
      <dsp:nvSpPr>
        <dsp:cNvPr id="0" name=""/>
        <dsp:cNvSpPr/>
      </dsp:nvSpPr>
      <dsp:spPr>
        <a:xfrm>
          <a:off x="4923253" y="1312813"/>
          <a:ext cx="197008" cy="524831"/>
        </a:xfrm>
        <a:custGeom>
          <a:avLst/>
          <a:gdLst/>
          <a:ahLst/>
          <a:cxnLst/>
          <a:rect l="0" t="0" r="0" b="0"/>
          <a:pathLst>
            <a:path>
              <a:moveTo>
                <a:pt x="0" y="0"/>
              </a:moveTo>
              <a:lnTo>
                <a:pt x="0" y="524831"/>
              </a:lnTo>
              <a:lnTo>
                <a:pt x="197008" y="5248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59512A-2584-49C8-82BF-1E42635DAF36}">
      <dsp:nvSpPr>
        <dsp:cNvPr id="0" name=""/>
        <dsp:cNvSpPr/>
      </dsp:nvSpPr>
      <dsp:spPr>
        <a:xfrm>
          <a:off x="3950626" y="440965"/>
          <a:ext cx="1497984" cy="184593"/>
        </a:xfrm>
        <a:custGeom>
          <a:avLst/>
          <a:gdLst/>
          <a:ahLst/>
          <a:cxnLst/>
          <a:rect l="0" t="0" r="0" b="0"/>
          <a:pathLst>
            <a:path>
              <a:moveTo>
                <a:pt x="0" y="0"/>
              </a:moveTo>
              <a:lnTo>
                <a:pt x="0" y="92296"/>
              </a:lnTo>
              <a:lnTo>
                <a:pt x="1497984" y="92296"/>
              </a:lnTo>
              <a:lnTo>
                <a:pt x="1497984" y="1845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620AE0-F78E-47F1-84E3-DDBA97497A9D}">
      <dsp:nvSpPr>
        <dsp:cNvPr id="0" name=""/>
        <dsp:cNvSpPr/>
      </dsp:nvSpPr>
      <dsp:spPr>
        <a:xfrm>
          <a:off x="3425269" y="1312813"/>
          <a:ext cx="197008" cy="3677737"/>
        </a:xfrm>
        <a:custGeom>
          <a:avLst/>
          <a:gdLst/>
          <a:ahLst/>
          <a:cxnLst/>
          <a:rect l="0" t="0" r="0" b="0"/>
          <a:pathLst>
            <a:path>
              <a:moveTo>
                <a:pt x="0" y="0"/>
              </a:moveTo>
              <a:lnTo>
                <a:pt x="0" y="3677737"/>
              </a:lnTo>
              <a:lnTo>
                <a:pt x="197008" y="36777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47769E-18B5-4276-917B-CA0B33717141}">
      <dsp:nvSpPr>
        <dsp:cNvPr id="0" name=""/>
        <dsp:cNvSpPr/>
      </dsp:nvSpPr>
      <dsp:spPr>
        <a:xfrm>
          <a:off x="3425269" y="1312813"/>
          <a:ext cx="197008" cy="3053636"/>
        </a:xfrm>
        <a:custGeom>
          <a:avLst/>
          <a:gdLst/>
          <a:ahLst/>
          <a:cxnLst/>
          <a:rect l="0" t="0" r="0" b="0"/>
          <a:pathLst>
            <a:path>
              <a:moveTo>
                <a:pt x="0" y="0"/>
              </a:moveTo>
              <a:lnTo>
                <a:pt x="0" y="3053636"/>
              </a:lnTo>
              <a:lnTo>
                <a:pt x="197008" y="30536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08BE7E-36D4-457A-A015-E301F9D11174}">
      <dsp:nvSpPr>
        <dsp:cNvPr id="0" name=""/>
        <dsp:cNvSpPr/>
      </dsp:nvSpPr>
      <dsp:spPr>
        <a:xfrm>
          <a:off x="3425269" y="1312813"/>
          <a:ext cx="197008" cy="2429534"/>
        </a:xfrm>
        <a:custGeom>
          <a:avLst/>
          <a:gdLst/>
          <a:ahLst/>
          <a:cxnLst/>
          <a:rect l="0" t="0" r="0" b="0"/>
          <a:pathLst>
            <a:path>
              <a:moveTo>
                <a:pt x="0" y="0"/>
              </a:moveTo>
              <a:lnTo>
                <a:pt x="0" y="2429534"/>
              </a:lnTo>
              <a:lnTo>
                <a:pt x="197008" y="242953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F35BC4-CD0C-4A46-A023-B350FE2436CA}">
      <dsp:nvSpPr>
        <dsp:cNvPr id="0" name=""/>
        <dsp:cNvSpPr/>
      </dsp:nvSpPr>
      <dsp:spPr>
        <a:xfrm>
          <a:off x="3425269" y="1312813"/>
          <a:ext cx="197008" cy="1805433"/>
        </a:xfrm>
        <a:custGeom>
          <a:avLst/>
          <a:gdLst/>
          <a:ahLst/>
          <a:cxnLst/>
          <a:rect l="0" t="0" r="0" b="0"/>
          <a:pathLst>
            <a:path>
              <a:moveTo>
                <a:pt x="0" y="0"/>
              </a:moveTo>
              <a:lnTo>
                <a:pt x="0" y="1805433"/>
              </a:lnTo>
              <a:lnTo>
                <a:pt x="197008" y="180543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ABF95C-95DF-4A04-9C6A-7F94902E4AFD}">
      <dsp:nvSpPr>
        <dsp:cNvPr id="0" name=""/>
        <dsp:cNvSpPr/>
      </dsp:nvSpPr>
      <dsp:spPr>
        <a:xfrm>
          <a:off x="3425269" y="1312813"/>
          <a:ext cx="197008" cy="1104890"/>
        </a:xfrm>
        <a:custGeom>
          <a:avLst/>
          <a:gdLst/>
          <a:ahLst/>
          <a:cxnLst/>
          <a:rect l="0" t="0" r="0" b="0"/>
          <a:pathLst>
            <a:path>
              <a:moveTo>
                <a:pt x="0" y="0"/>
              </a:moveTo>
              <a:lnTo>
                <a:pt x="0" y="1104890"/>
              </a:lnTo>
              <a:lnTo>
                <a:pt x="197008" y="110489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F8600B-09E0-4506-A0E1-F006C395E564}">
      <dsp:nvSpPr>
        <dsp:cNvPr id="0" name=""/>
        <dsp:cNvSpPr/>
      </dsp:nvSpPr>
      <dsp:spPr>
        <a:xfrm>
          <a:off x="3425269" y="1312813"/>
          <a:ext cx="197008" cy="404347"/>
        </a:xfrm>
        <a:custGeom>
          <a:avLst/>
          <a:gdLst/>
          <a:ahLst/>
          <a:cxnLst/>
          <a:rect l="0" t="0" r="0" b="0"/>
          <a:pathLst>
            <a:path>
              <a:moveTo>
                <a:pt x="0" y="0"/>
              </a:moveTo>
              <a:lnTo>
                <a:pt x="0" y="404347"/>
              </a:lnTo>
              <a:lnTo>
                <a:pt x="197008" y="40434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25695D-9D8E-4FF4-A704-294829E9F234}">
      <dsp:nvSpPr>
        <dsp:cNvPr id="0" name=""/>
        <dsp:cNvSpPr/>
      </dsp:nvSpPr>
      <dsp:spPr>
        <a:xfrm>
          <a:off x="3904906" y="440965"/>
          <a:ext cx="91440" cy="184593"/>
        </a:xfrm>
        <a:custGeom>
          <a:avLst/>
          <a:gdLst/>
          <a:ahLst/>
          <a:cxnLst/>
          <a:rect l="0" t="0" r="0" b="0"/>
          <a:pathLst>
            <a:path>
              <a:moveTo>
                <a:pt x="45720" y="0"/>
              </a:moveTo>
              <a:lnTo>
                <a:pt x="45720" y="1845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2729EA-5132-4853-A000-1206FE24FF9A}">
      <dsp:nvSpPr>
        <dsp:cNvPr id="0" name=""/>
        <dsp:cNvSpPr/>
      </dsp:nvSpPr>
      <dsp:spPr>
        <a:xfrm>
          <a:off x="1927285" y="1312813"/>
          <a:ext cx="197008" cy="2581454"/>
        </a:xfrm>
        <a:custGeom>
          <a:avLst/>
          <a:gdLst/>
          <a:ahLst/>
          <a:cxnLst/>
          <a:rect l="0" t="0" r="0" b="0"/>
          <a:pathLst>
            <a:path>
              <a:moveTo>
                <a:pt x="0" y="0"/>
              </a:moveTo>
              <a:lnTo>
                <a:pt x="0" y="2581454"/>
              </a:lnTo>
              <a:lnTo>
                <a:pt x="197008" y="258145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A7300A-4507-4D95-A1F6-B31EFE43FF6A}">
      <dsp:nvSpPr>
        <dsp:cNvPr id="0" name=""/>
        <dsp:cNvSpPr/>
      </dsp:nvSpPr>
      <dsp:spPr>
        <a:xfrm>
          <a:off x="1927285" y="1312813"/>
          <a:ext cx="197008" cy="1881153"/>
        </a:xfrm>
        <a:custGeom>
          <a:avLst/>
          <a:gdLst/>
          <a:ahLst/>
          <a:cxnLst/>
          <a:rect l="0" t="0" r="0" b="0"/>
          <a:pathLst>
            <a:path>
              <a:moveTo>
                <a:pt x="0" y="0"/>
              </a:moveTo>
              <a:lnTo>
                <a:pt x="0" y="1881153"/>
              </a:lnTo>
              <a:lnTo>
                <a:pt x="197008" y="188115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5E9065-C4F0-4736-800B-B764AD9B1ACA}">
      <dsp:nvSpPr>
        <dsp:cNvPr id="0" name=""/>
        <dsp:cNvSpPr/>
      </dsp:nvSpPr>
      <dsp:spPr>
        <a:xfrm>
          <a:off x="1927285" y="1312813"/>
          <a:ext cx="197008" cy="1180852"/>
        </a:xfrm>
        <a:custGeom>
          <a:avLst/>
          <a:gdLst/>
          <a:ahLst/>
          <a:cxnLst/>
          <a:rect l="0" t="0" r="0" b="0"/>
          <a:pathLst>
            <a:path>
              <a:moveTo>
                <a:pt x="0" y="0"/>
              </a:moveTo>
              <a:lnTo>
                <a:pt x="0" y="1180852"/>
              </a:lnTo>
              <a:lnTo>
                <a:pt x="197008" y="118085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5C8827-25CF-440D-BA4A-435E4DA29658}">
      <dsp:nvSpPr>
        <dsp:cNvPr id="0" name=""/>
        <dsp:cNvSpPr/>
      </dsp:nvSpPr>
      <dsp:spPr>
        <a:xfrm>
          <a:off x="1927285" y="1312813"/>
          <a:ext cx="197008" cy="480549"/>
        </a:xfrm>
        <a:custGeom>
          <a:avLst/>
          <a:gdLst/>
          <a:ahLst/>
          <a:cxnLst/>
          <a:rect l="0" t="0" r="0" b="0"/>
          <a:pathLst>
            <a:path>
              <a:moveTo>
                <a:pt x="0" y="0"/>
              </a:moveTo>
              <a:lnTo>
                <a:pt x="0" y="480549"/>
              </a:lnTo>
              <a:lnTo>
                <a:pt x="197008" y="48054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B52757-DEF2-41B0-9995-825689D1414E}">
      <dsp:nvSpPr>
        <dsp:cNvPr id="0" name=""/>
        <dsp:cNvSpPr/>
      </dsp:nvSpPr>
      <dsp:spPr>
        <a:xfrm>
          <a:off x="2452642" y="440965"/>
          <a:ext cx="1497984" cy="184593"/>
        </a:xfrm>
        <a:custGeom>
          <a:avLst/>
          <a:gdLst/>
          <a:ahLst/>
          <a:cxnLst/>
          <a:rect l="0" t="0" r="0" b="0"/>
          <a:pathLst>
            <a:path>
              <a:moveTo>
                <a:pt x="1497984" y="0"/>
              </a:moveTo>
              <a:lnTo>
                <a:pt x="1497984" y="92296"/>
              </a:lnTo>
              <a:lnTo>
                <a:pt x="0" y="92296"/>
              </a:lnTo>
              <a:lnTo>
                <a:pt x="0" y="1845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AB1490-2114-4BFE-9A66-1480D929D0FE}">
      <dsp:nvSpPr>
        <dsp:cNvPr id="0" name=""/>
        <dsp:cNvSpPr/>
      </dsp:nvSpPr>
      <dsp:spPr>
        <a:xfrm>
          <a:off x="429301" y="1312813"/>
          <a:ext cx="197008" cy="540803"/>
        </a:xfrm>
        <a:custGeom>
          <a:avLst/>
          <a:gdLst/>
          <a:ahLst/>
          <a:cxnLst/>
          <a:rect l="0" t="0" r="0" b="0"/>
          <a:pathLst>
            <a:path>
              <a:moveTo>
                <a:pt x="0" y="0"/>
              </a:moveTo>
              <a:lnTo>
                <a:pt x="0" y="540803"/>
              </a:lnTo>
              <a:lnTo>
                <a:pt x="197008" y="5408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8411A9-520B-434E-BEEE-71924C676BD2}">
      <dsp:nvSpPr>
        <dsp:cNvPr id="0" name=""/>
        <dsp:cNvSpPr/>
      </dsp:nvSpPr>
      <dsp:spPr>
        <a:xfrm>
          <a:off x="954657" y="440965"/>
          <a:ext cx="2995968" cy="184593"/>
        </a:xfrm>
        <a:custGeom>
          <a:avLst/>
          <a:gdLst/>
          <a:ahLst/>
          <a:cxnLst/>
          <a:rect l="0" t="0" r="0" b="0"/>
          <a:pathLst>
            <a:path>
              <a:moveTo>
                <a:pt x="2995968" y="0"/>
              </a:moveTo>
              <a:lnTo>
                <a:pt x="2995968" y="92296"/>
              </a:lnTo>
              <a:lnTo>
                <a:pt x="0" y="92296"/>
              </a:lnTo>
              <a:lnTo>
                <a:pt x="0" y="1845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CBAA55-CF5A-4BDE-889A-623FEFF84CA8}">
      <dsp:nvSpPr>
        <dsp:cNvPr id="0" name=""/>
        <dsp:cNvSpPr/>
      </dsp:nvSpPr>
      <dsp:spPr>
        <a:xfrm>
          <a:off x="3293930" y="1457"/>
          <a:ext cx="1313390" cy="439508"/>
        </a:xfrm>
        <a:prstGeom prst="rect">
          <a:avLst/>
        </a:prstGeom>
        <a:solidFill>
          <a:schemeClr val="accent1">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State Council</a:t>
          </a:r>
          <a:endParaRPr lang="de-DE" sz="1100" kern="1200" dirty="0"/>
        </a:p>
      </dsp:txBody>
      <dsp:txXfrm>
        <a:off x="3293930" y="1457"/>
        <a:ext cx="1313390" cy="439508"/>
      </dsp:txXfrm>
    </dsp:sp>
    <dsp:sp modelId="{1A4F8E42-218D-4485-BC01-D4CB49C79EF6}">
      <dsp:nvSpPr>
        <dsp:cNvPr id="0" name=""/>
        <dsp:cNvSpPr/>
      </dsp:nvSpPr>
      <dsp:spPr>
        <a:xfrm>
          <a:off x="297962" y="625559"/>
          <a:ext cx="1313390" cy="687254"/>
        </a:xfrm>
        <a:prstGeom prst="rect">
          <a:avLst/>
        </a:prstGeom>
        <a:solidFill>
          <a:schemeClr val="accent1">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Special institutions directly under the State Council (1) </a:t>
          </a:r>
          <a:endParaRPr lang="de-DE" sz="1100" kern="1200" dirty="0"/>
        </a:p>
      </dsp:txBody>
      <dsp:txXfrm>
        <a:off x="297962" y="625559"/>
        <a:ext cx="1313390" cy="687254"/>
      </dsp:txXfrm>
    </dsp:sp>
    <dsp:sp modelId="{9CF3DA7A-E1AE-4DF5-9B6B-FAEE7EB3C4B9}">
      <dsp:nvSpPr>
        <dsp:cNvPr id="0" name=""/>
        <dsp:cNvSpPr/>
      </dsp:nvSpPr>
      <dsp:spPr>
        <a:xfrm>
          <a:off x="626310" y="1497407"/>
          <a:ext cx="1313390" cy="712420"/>
        </a:xfrm>
        <a:prstGeom prst="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State-owned Assets Supervision and Administration Commission</a:t>
          </a:r>
          <a:endParaRPr lang="de-DE" sz="1100" kern="1200" dirty="0"/>
        </a:p>
      </dsp:txBody>
      <dsp:txXfrm>
        <a:off x="626310" y="1497407"/>
        <a:ext cx="1313390" cy="712420"/>
      </dsp:txXfrm>
    </dsp:sp>
    <dsp:sp modelId="{49CE6444-FB98-4BD1-A79F-2840DE4CF47A}">
      <dsp:nvSpPr>
        <dsp:cNvPr id="0" name=""/>
        <dsp:cNvSpPr/>
      </dsp:nvSpPr>
      <dsp:spPr>
        <a:xfrm>
          <a:off x="1795946" y="625559"/>
          <a:ext cx="1313390" cy="687254"/>
        </a:xfrm>
        <a:prstGeom prst="rect">
          <a:avLst/>
        </a:prstGeom>
        <a:solidFill>
          <a:schemeClr val="accent1">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Organizations directly under the State Council (19)</a:t>
          </a:r>
          <a:endParaRPr lang="de-DE" sz="1100" kern="1200" dirty="0"/>
        </a:p>
      </dsp:txBody>
      <dsp:txXfrm>
        <a:off x="1795946" y="625559"/>
        <a:ext cx="1313390" cy="687254"/>
      </dsp:txXfrm>
    </dsp:sp>
    <dsp:sp modelId="{27DBE71B-85C9-4F64-A65E-75BB69D5A9B8}">
      <dsp:nvSpPr>
        <dsp:cNvPr id="0" name=""/>
        <dsp:cNvSpPr/>
      </dsp:nvSpPr>
      <dsp:spPr>
        <a:xfrm>
          <a:off x="2124294" y="1497407"/>
          <a:ext cx="1313390" cy="591911"/>
        </a:xfrm>
        <a:prstGeom prst="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General Administration of Customs</a:t>
          </a:r>
          <a:endParaRPr lang="de-DE" sz="1100" kern="1200" dirty="0"/>
        </a:p>
      </dsp:txBody>
      <dsp:txXfrm>
        <a:off x="2124294" y="1497407"/>
        <a:ext cx="1313390" cy="591911"/>
      </dsp:txXfrm>
    </dsp:sp>
    <dsp:sp modelId="{402B0957-F138-4880-8169-CF9D5D6230DA}">
      <dsp:nvSpPr>
        <dsp:cNvPr id="0" name=""/>
        <dsp:cNvSpPr/>
      </dsp:nvSpPr>
      <dsp:spPr>
        <a:xfrm>
          <a:off x="2124294" y="2273912"/>
          <a:ext cx="1313390" cy="439508"/>
        </a:xfrm>
        <a:prstGeom prst="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State Administration of Taxation</a:t>
          </a:r>
          <a:endParaRPr lang="de-DE" sz="1100" kern="1200" dirty="0"/>
        </a:p>
      </dsp:txBody>
      <dsp:txXfrm>
        <a:off x="2124294" y="2273912"/>
        <a:ext cx="1313390" cy="439508"/>
      </dsp:txXfrm>
    </dsp:sp>
    <dsp:sp modelId="{F86D15E1-08A4-4CA4-B6B7-561981359946}">
      <dsp:nvSpPr>
        <dsp:cNvPr id="0" name=""/>
        <dsp:cNvSpPr/>
      </dsp:nvSpPr>
      <dsp:spPr>
        <a:xfrm>
          <a:off x="2124294" y="2898013"/>
          <a:ext cx="1313390" cy="591907"/>
        </a:xfrm>
        <a:prstGeom prst="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State Administration for Industry and Commerce</a:t>
          </a:r>
          <a:endParaRPr lang="de-DE" sz="1100" kern="1200" dirty="0"/>
        </a:p>
      </dsp:txBody>
      <dsp:txXfrm>
        <a:off x="2124294" y="2898013"/>
        <a:ext cx="1313390" cy="591907"/>
      </dsp:txXfrm>
    </dsp:sp>
    <dsp:sp modelId="{A13ACBFC-C9F1-427D-86B9-0D031E338D6B}">
      <dsp:nvSpPr>
        <dsp:cNvPr id="0" name=""/>
        <dsp:cNvSpPr/>
      </dsp:nvSpPr>
      <dsp:spPr>
        <a:xfrm>
          <a:off x="2124294" y="3674514"/>
          <a:ext cx="1313390" cy="439508"/>
        </a:xfrm>
        <a:prstGeom prst="rect">
          <a:avLst/>
        </a:prstGeom>
        <a:solidFill>
          <a:schemeClr val="accent1">
            <a:lumMod val="20000"/>
            <a:lumOff val="80000"/>
          </a:schemeClr>
        </a:solidFill>
        <a:ln>
          <a:solidFill>
            <a:srgbClr val="FF0000"/>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SAFE</a:t>
          </a:r>
          <a:endParaRPr lang="de-DE" sz="1100" kern="1200" dirty="0"/>
        </a:p>
      </dsp:txBody>
      <dsp:txXfrm>
        <a:off x="2124294" y="3674514"/>
        <a:ext cx="1313390" cy="439508"/>
      </dsp:txXfrm>
    </dsp:sp>
    <dsp:sp modelId="{AF9EB768-3DBF-4174-BA44-70AF7650AA55}">
      <dsp:nvSpPr>
        <dsp:cNvPr id="0" name=""/>
        <dsp:cNvSpPr/>
      </dsp:nvSpPr>
      <dsp:spPr>
        <a:xfrm>
          <a:off x="3293930" y="625559"/>
          <a:ext cx="1313390" cy="687254"/>
        </a:xfrm>
        <a:prstGeom prst="rect">
          <a:avLst/>
        </a:prstGeom>
        <a:solidFill>
          <a:schemeClr val="accent1">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Ministries and Commissions under the State Council (28)</a:t>
          </a:r>
        </a:p>
      </dsp:txBody>
      <dsp:txXfrm>
        <a:off x="3293930" y="625559"/>
        <a:ext cx="1313390" cy="687254"/>
      </dsp:txXfrm>
    </dsp:sp>
    <dsp:sp modelId="{D5206384-59CB-4CCC-A2E4-2FBDC560678B}">
      <dsp:nvSpPr>
        <dsp:cNvPr id="0" name=""/>
        <dsp:cNvSpPr/>
      </dsp:nvSpPr>
      <dsp:spPr>
        <a:xfrm>
          <a:off x="3622278" y="1497407"/>
          <a:ext cx="1313390" cy="439508"/>
        </a:xfrm>
        <a:prstGeom prst="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Ministry of Foreign Affairs</a:t>
          </a:r>
          <a:endParaRPr lang="de-DE" sz="1100" kern="1200" dirty="0"/>
        </a:p>
      </dsp:txBody>
      <dsp:txXfrm>
        <a:off x="3622278" y="1497407"/>
        <a:ext cx="1313390" cy="439508"/>
      </dsp:txXfrm>
    </dsp:sp>
    <dsp:sp modelId="{37E55013-487B-498F-974A-3A816A34D456}">
      <dsp:nvSpPr>
        <dsp:cNvPr id="0" name=""/>
        <dsp:cNvSpPr/>
      </dsp:nvSpPr>
      <dsp:spPr>
        <a:xfrm>
          <a:off x="3622278" y="2121508"/>
          <a:ext cx="1313390" cy="592390"/>
        </a:xfrm>
        <a:prstGeom prst="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National Development and Reform Commission</a:t>
          </a:r>
          <a:endParaRPr lang="de-DE" sz="1100" kern="1200" dirty="0"/>
        </a:p>
      </dsp:txBody>
      <dsp:txXfrm>
        <a:off x="3622278" y="2121508"/>
        <a:ext cx="1313390" cy="592390"/>
      </dsp:txXfrm>
    </dsp:sp>
    <dsp:sp modelId="{DB0A92FD-A851-4C2A-A170-432C39871907}">
      <dsp:nvSpPr>
        <dsp:cNvPr id="0" name=""/>
        <dsp:cNvSpPr/>
      </dsp:nvSpPr>
      <dsp:spPr>
        <a:xfrm>
          <a:off x="3622278" y="2898492"/>
          <a:ext cx="1313390" cy="439508"/>
        </a:xfrm>
        <a:prstGeom prst="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Ministry of Finance</a:t>
          </a:r>
          <a:endParaRPr lang="de-DE" sz="1100" kern="1200" dirty="0"/>
        </a:p>
      </dsp:txBody>
      <dsp:txXfrm>
        <a:off x="3622278" y="2898492"/>
        <a:ext cx="1313390" cy="439508"/>
      </dsp:txXfrm>
    </dsp:sp>
    <dsp:sp modelId="{BD6987D4-ED61-4308-BCEB-9CF33EEB8BCB}">
      <dsp:nvSpPr>
        <dsp:cNvPr id="0" name=""/>
        <dsp:cNvSpPr/>
      </dsp:nvSpPr>
      <dsp:spPr>
        <a:xfrm>
          <a:off x="3622278" y="3522594"/>
          <a:ext cx="1313390" cy="439508"/>
        </a:xfrm>
        <a:prstGeom prst="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Ministry of Labor and Social Security</a:t>
          </a:r>
          <a:endParaRPr lang="de-DE" sz="1100" kern="1200" dirty="0"/>
        </a:p>
      </dsp:txBody>
      <dsp:txXfrm>
        <a:off x="3622278" y="3522594"/>
        <a:ext cx="1313390" cy="439508"/>
      </dsp:txXfrm>
    </dsp:sp>
    <dsp:sp modelId="{82C57180-68E3-4D0A-B9C5-12A348E87C56}">
      <dsp:nvSpPr>
        <dsp:cNvPr id="0" name=""/>
        <dsp:cNvSpPr/>
      </dsp:nvSpPr>
      <dsp:spPr>
        <a:xfrm>
          <a:off x="3622278" y="4146695"/>
          <a:ext cx="1313390" cy="439508"/>
        </a:xfrm>
        <a:prstGeom prst="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Ministry of Commerce</a:t>
          </a:r>
          <a:endParaRPr lang="de-DE" sz="1100" kern="1200" dirty="0"/>
        </a:p>
      </dsp:txBody>
      <dsp:txXfrm>
        <a:off x="3622278" y="4146695"/>
        <a:ext cx="1313390" cy="439508"/>
      </dsp:txXfrm>
    </dsp:sp>
    <dsp:sp modelId="{CC3B1DFE-B930-4596-A451-B6035C701253}">
      <dsp:nvSpPr>
        <dsp:cNvPr id="0" name=""/>
        <dsp:cNvSpPr/>
      </dsp:nvSpPr>
      <dsp:spPr>
        <a:xfrm>
          <a:off x="3622278" y="4770797"/>
          <a:ext cx="1313390" cy="439508"/>
        </a:xfrm>
        <a:prstGeom prst="rect">
          <a:avLst/>
        </a:prstGeom>
        <a:solidFill>
          <a:schemeClr val="accent1">
            <a:lumMod val="20000"/>
            <a:lumOff val="80000"/>
          </a:schemeClr>
        </a:solidFill>
        <a:ln>
          <a:solidFill>
            <a:srgbClr val="FF0000"/>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People’s Bank of China</a:t>
          </a:r>
          <a:endParaRPr lang="de-DE" sz="1100" kern="1200" dirty="0"/>
        </a:p>
      </dsp:txBody>
      <dsp:txXfrm>
        <a:off x="3622278" y="4770797"/>
        <a:ext cx="1313390" cy="439508"/>
      </dsp:txXfrm>
    </dsp:sp>
    <dsp:sp modelId="{2AA33CF4-4415-4756-B59A-1FC069FE2227}">
      <dsp:nvSpPr>
        <dsp:cNvPr id="0" name=""/>
        <dsp:cNvSpPr/>
      </dsp:nvSpPr>
      <dsp:spPr>
        <a:xfrm>
          <a:off x="4791914" y="625559"/>
          <a:ext cx="1313390" cy="687254"/>
        </a:xfrm>
        <a:prstGeom prst="rect">
          <a:avLst/>
        </a:prstGeom>
        <a:solidFill>
          <a:schemeClr val="accent1">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Institutions directly under the State Council (14)</a:t>
          </a:r>
          <a:endParaRPr lang="de-DE" sz="1100" kern="1200" dirty="0"/>
        </a:p>
      </dsp:txBody>
      <dsp:txXfrm>
        <a:off x="4791914" y="625559"/>
        <a:ext cx="1313390" cy="687254"/>
      </dsp:txXfrm>
    </dsp:sp>
    <dsp:sp modelId="{B54EE01D-549F-4996-98C5-A8A3E5B3D179}">
      <dsp:nvSpPr>
        <dsp:cNvPr id="0" name=""/>
        <dsp:cNvSpPr/>
      </dsp:nvSpPr>
      <dsp:spPr>
        <a:xfrm>
          <a:off x="5120262" y="1497407"/>
          <a:ext cx="1313390" cy="680477"/>
        </a:xfrm>
        <a:prstGeom prst="rect">
          <a:avLst/>
        </a:prstGeom>
        <a:solidFill>
          <a:schemeClr val="accent1">
            <a:lumMod val="20000"/>
            <a:lumOff val="80000"/>
          </a:schemeClr>
        </a:solidFill>
        <a:ln>
          <a:solidFill>
            <a:srgbClr val="FF0000"/>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China Banking Regulatory Commission (CBRC)</a:t>
          </a:r>
          <a:endParaRPr lang="de-DE" sz="1100" kern="1200" dirty="0"/>
        </a:p>
      </dsp:txBody>
      <dsp:txXfrm>
        <a:off x="5120262" y="1497407"/>
        <a:ext cx="1313390" cy="680477"/>
      </dsp:txXfrm>
    </dsp:sp>
    <dsp:sp modelId="{3D74AC44-0C5B-4ECD-9B43-D77546284FD3}">
      <dsp:nvSpPr>
        <dsp:cNvPr id="0" name=""/>
        <dsp:cNvSpPr/>
      </dsp:nvSpPr>
      <dsp:spPr>
        <a:xfrm>
          <a:off x="5120262" y="2362477"/>
          <a:ext cx="1313390" cy="591907"/>
        </a:xfrm>
        <a:prstGeom prst="rect">
          <a:avLst/>
        </a:prstGeom>
        <a:solidFill>
          <a:schemeClr val="accent1">
            <a:lumMod val="20000"/>
            <a:lumOff val="80000"/>
          </a:schemeClr>
        </a:solidFill>
        <a:ln>
          <a:solidFill>
            <a:srgbClr val="FF0000"/>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China Securities Regulatory Commission (CSRC)</a:t>
          </a:r>
          <a:endParaRPr lang="de-DE" sz="1100" kern="1200" dirty="0"/>
        </a:p>
      </dsp:txBody>
      <dsp:txXfrm>
        <a:off x="5120262" y="2362477"/>
        <a:ext cx="1313390" cy="591907"/>
      </dsp:txXfrm>
    </dsp:sp>
    <dsp:sp modelId="{2DE059A1-6CF6-4547-BF6D-0F4F298B216C}">
      <dsp:nvSpPr>
        <dsp:cNvPr id="0" name=""/>
        <dsp:cNvSpPr/>
      </dsp:nvSpPr>
      <dsp:spPr>
        <a:xfrm>
          <a:off x="5120262" y="3138978"/>
          <a:ext cx="1313390" cy="622475"/>
        </a:xfrm>
        <a:prstGeom prst="rect">
          <a:avLst/>
        </a:prstGeom>
        <a:solidFill>
          <a:schemeClr val="accent1">
            <a:lumMod val="20000"/>
            <a:lumOff val="80000"/>
          </a:schemeClr>
        </a:solidFill>
        <a:ln>
          <a:solidFill>
            <a:srgbClr val="FF0000"/>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China Insurance Regulatory Commission (CIRC)</a:t>
          </a:r>
          <a:endParaRPr lang="de-DE" sz="1100" kern="1200" dirty="0"/>
        </a:p>
      </dsp:txBody>
      <dsp:txXfrm>
        <a:off x="5120262" y="3138978"/>
        <a:ext cx="1313390" cy="622475"/>
      </dsp:txXfrm>
    </dsp:sp>
    <dsp:sp modelId="{4A59F7FD-0E8D-4D62-A526-6239600AD147}">
      <dsp:nvSpPr>
        <dsp:cNvPr id="0" name=""/>
        <dsp:cNvSpPr/>
      </dsp:nvSpPr>
      <dsp:spPr>
        <a:xfrm>
          <a:off x="5120262" y="3946047"/>
          <a:ext cx="1313390" cy="439508"/>
        </a:xfrm>
        <a:prstGeom prst="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National Council for Social Security Fund</a:t>
          </a:r>
          <a:endParaRPr lang="de-DE" sz="1100" kern="1200" dirty="0"/>
        </a:p>
      </dsp:txBody>
      <dsp:txXfrm>
        <a:off x="5120262" y="3946047"/>
        <a:ext cx="1313390" cy="439508"/>
      </dsp:txXfrm>
    </dsp:sp>
    <dsp:sp modelId="{B3AFF20F-6BFC-4612-8DBE-49FCF0E00B04}">
      <dsp:nvSpPr>
        <dsp:cNvPr id="0" name=""/>
        <dsp:cNvSpPr/>
      </dsp:nvSpPr>
      <dsp:spPr>
        <a:xfrm>
          <a:off x="6289899" y="625559"/>
          <a:ext cx="1313390" cy="687254"/>
        </a:xfrm>
        <a:prstGeom prst="rect">
          <a:avLst/>
        </a:prstGeom>
        <a:solidFill>
          <a:schemeClr val="accent1">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Working Orangs of the State Council (4)</a:t>
          </a:r>
          <a:endParaRPr lang="de-DE" sz="1100" kern="1200" dirty="0"/>
        </a:p>
      </dsp:txBody>
      <dsp:txXfrm>
        <a:off x="6289899" y="625559"/>
        <a:ext cx="1313390" cy="687254"/>
      </dsp:txXfrm>
    </dsp:sp>
    <dsp:sp modelId="{F1880009-C2EE-4D35-9845-C53E019EB72F}">
      <dsp:nvSpPr>
        <dsp:cNvPr id="0" name=""/>
        <dsp:cNvSpPr/>
      </dsp:nvSpPr>
      <dsp:spPr>
        <a:xfrm>
          <a:off x="6618246" y="1497407"/>
          <a:ext cx="1313390" cy="680477"/>
        </a:xfrm>
        <a:prstGeom prst="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Overseas Chinese Affairs Office of the State Council</a:t>
          </a:r>
          <a:endParaRPr lang="de-DE" sz="1100" kern="1200" dirty="0"/>
        </a:p>
      </dsp:txBody>
      <dsp:txXfrm>
        <a:off x="6618246" y="1497407"/>
        <a:ext cx="1313390" cy="680477"/>
      </dsp:txXfrm>
    </dsp:sp>
    <dsp:sp modelId="{3517DB58-C610-49DE-860D-39CA8DBAFBDA}">
      <dsp:nvSpPr>
        <dsp:cNvPr id="0" name=""/>
        <dsp:cNvSpPr/>
      </dsp:nvSpPr>
      <dsp:spPr>
        <a:xfrm>
          <a:off x="6618246" y="2362477"/>
          <a:ext cx="1313390" cy="626738"/>
        </a:xfrm>
        <a:prstGeom prst="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Hong Kong and Macao Office of the State Council</a:t>
          </a:r>
          <a:endParaRPr lang="de-DE" sz="1100" kern="1200" dirty="0"/>
        </a:p>
      </dsp:txBody>
      <dsp:txXfrm>
        <a:off x="6618246" y="2362477"/>
        <a:ext cx="1313390" cy="626738"/>
      </dsp:txXfrm>
    </dsp:sp>
    <dsp:sp modelId="{9B3D4294-DD53-4B06-8AA5-C8509044E337}">
      <dsp:nvSpPr>
        <dsp:cNvPr id="0" name=""/>
        <dsp:cNvSpPr/>
      </dsp:nvSpPr>
      <dsp:spPr>
        <a:xfrm>
          <a:off x="6618246" y="3173809"/>
          <a:ext cx="1313390" cy="591911"/>
        </a:xfrm>
        <a:prstGeom prst="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Legislative Affairs Office of the State Council</a:t>
          </a:r>
          <a:endParaRPr lang="de-DE" sz="1100" kern="1200" dirty="0"/>
        </a:p>
      </dsp:txBody>
      <dsp:txXfrm>
        <a:off x="6618246" y="3173809"/>
        <a:ext cx="1313390" cy="591911"/>
      </dsp:txXfrm>
    </dsp:sp>
    <dsp:sp modelId="{78E4098B-2BF4-4EAA-BC15-06503894E6C7}">
      <dsp:nvSpPr>
        <dsp:cNvPr id="0" name=""/>
        <dsp:cNvSpPr/>
      </dsp:nvSpPr>
      <dsp:spPr>
        <a:xfrm>
          <a:off x="6618246" y="3950314"/>
          <a:ext cx="1313390" cy="439508"/>
        </a:xfrm>
        <a:prstGeom prst="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Research Office of the State Council</a:t>
          </a:r>
          <a:endParaRPr lang="de-DE" sz="1100" kern="1200" dirty="0"/>
        </a:p>
      </dsp:txBody>
      <dsp:txXfrm>
        <a:off x="6618246" y="3950314"/>
        <a:ext cx="1313390" cy="43950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1298" name="Rectangle 2"/>
          <p:cNvSpPr>
            <a:spLocks noGrp="1" noChangeArrowheads="1"/>
          </p:cNvSpPr>
          <p:nvPr>
            <p:ph type="hdr" sz="quarter"/>
          </p:nvPr>
        </p:nvSpPr>
        <p:spPr bwMode="auto">
          <a:xfrm>
            <a:off x="1" y="0"/>
            <a:ext cx="4027730" cy="350962"/>
          </a:xfrm>
          <a:prstGeom prst="rect">
            <a:avLst/>
          </a:prstGeom>
          <a:noFill/>
          <a:ln w="9525">
            <a:noFill/>
            <a:miter lim="800000"/>
            <a:headEnd/>
            <a:tailEnd/>
          </a:ln>
          <a:effectLst/>
        </p:spPr>
        <p:txBody>
          <a:bodyPr vert="horz" wrap="square" lIns="97164" tIns="48582" rIns="97164" bIns="48582" numCol="1" anchor="t" anchorCtr="0" compatLnSpc="1">
            <a:prstTxWarp prst="textNoShape">
              <a:avLst/>
            </a:prstTxWarp>
          </a:bodyPr>
          <a:lstStyle>
            <a:lvl1pPr defTabSz="971550">
              <a:defRPr sz="1300"/>
            </a:lvl1pPr>
          </a:lstStyle>
          <a:p>
            <a:endParaRPr lang="en-US" altLang="zh-TW"/>
          </a:p>
        </p:txBody>
      </p:sp>
      <p:sp>
        <p:nvSpPr>
          <p:cNvPr id="311299" name="Rectangle 3"/>
          <p:cNvSpPr>
            <a:spLocks noGrp="1" noChangeArrowheads="1"/>
          </p:cNvSpPr>
          <p:nvPr>
            <p:ph type="dt" sz="quarter" idx="1"/>
          </p:nvPr>
        </p:nvSpPr>
        <p:spPr bwMode="auto">
          <a:xfrm>
            <a:off x="5266539" y="0"/>
            <a:ext cx="4027730" cy="350962"/>
          </a:xfrm>
          <a:prstGeom prst="rect">
            <a:avLst/>
          </a:prstGeom>
          <a:noFill/>
          <a:ln w="9525">
            <a:noFill/>
            <a:miter lim="800000"/>
            <a:headEnd/>
            <a:tailEnd/>
          </a:ln>
          <a:effectLst/>
        </p:spPr>
        <p:txBody>
          <a:bodyPr vert="horz" wrap="square" lIns="97164" tIns="48582" rIns="97164" bIns="48582" numCol="1" anchor="t" anchorCtr="0" compatLnSpc="1">
            <a:prstTxWarp prst="textNoShape">
              <a:avLst/>
            </a:prstTxWarp>
          </a:bodyPr>
          <a:lstStyle>
            <a:lvl1pPr algn="r" defTabSz="971550">
              <a:defRPr sz="1300"/>
            </a:lvl1pPr>
          </a:lstStyle>
          <a:p>
            <a:endParaRPr lang="en-US" altLang="zh-TW"/>
          </a:p>
        </p:txBody>
      </p:sp>
      <p:sp>
        <p:nvSpPr>
          <p:cNvPr id="311300" name="Rectangle 4"/>
          <p:cNvSpPr>
            <a:spLocks noGrp="1" noChangeArrowheads="1"/>
          </p:cNvSpPr>
          <p:nvPr>
            <p:ph type="ftr" sz="quarter" idx="2"/>
          </p:nvPr>
        </p:nvSpPr>
        <p:spPr bwMode="auto">
          <a:xfrm>
            <a:off x="1" y="6658336"/>
            <a:ext cx="4027730" cy="350962"/>
          </a:xfrm>
          <a:prstGeom prst="rect">
            <a:avLst/>
          </a:prstGeom>
          <a:noFill/>
          <a:ln w="9525">
            <a:noFill/>
            <a:miter lim="800000"/>
            <a:headEnd/>
            <a:tailEnd/>
          </a:ln>
          <a:effectLst/>
        </p:spPr>
        <p:txBody>
          <a:bodyPr vert="horz" wrap="square" lIns="97164" tIns="48582" rIns="97164" bIns="48582" numCol="1" anchor="b" anchorCtr="0" compatLnSpc="1">
            <a:prstTxWarp prst="textNoShape">
              <a:avLst/>
            </a:prstTxWarp>
          </a:bodyPr>
          <a:lstStyle>
            <a:lvl1pPr defTabSz="971550">
              <a:defRPr sz="1300"/>
            </a:lvl1pPr>
          </a:lstStyle>
          <a:p>
            <a:endParaRPr lang="en-US" altLang="zh-TW"/>
          </a:p>
        </p:txBody>
      </p:sp>
      <p:sp>
        <p:nvSpPr>
          <p:cNvPr id="311301" name="Rectangle 5"/>
          <p:cNvSpPr>
            <a:spLocks noGrp="1" noChangeArrowheads="1"/>
          </p:cNvSpPr>
          <p:nvPr>
            <p:ph type="sldNum" sz="quarter" idx="3"/>
          </p:nvPr>
        </p:nvSpPr>
        <p:spPr bwMode="auto">
          <a:xfrm>
            <a:off x="5266539" y="6658336"/>
            <a:ext cx="4027730" cy="350962"/>
          </a:xfrm>
          <a:prstGeom prst="rect">
            <a:avLst/>
          </a:prstGeom>
          <a:noFill/>
          <a:ln w="9525">
            <a:noFill/>
            <a:miter lim="800000"/>
            <a:headEnd/>
            <a:tailEnd/>
          </a:ln>
          <a:effectLst/>
        </p:spPr>
        <p:txBody>
          <a:bodyPr vert="horz" wrap="square" lIns="97164" tIns="48582" rIns="97164" bIns="48582" numCol="1" anchor="b" anchorCtr="0" compatLnSpc="1">
            <a:prstTxWarp prst="textNoShape">
              <a:avLst/>
            </a:prstTxWarp>
          </a:bodyPr>
          <a:lstStyle>
            <a:lvl1pPr algn="r" defTabSz="971550">
              <a:defRPr sz="1300"/>
            </a:lvl1pPr>
          </a:lstStyle>
          <a:p>
            <a:fld id="{3CBABF41-BD66-445E-8777-8D216C369CE6}" type="slidenum">
              <a:rPr lang="en-US" altLang="zh-TW"/>
              <a:pPr/>
              <a:t>‹#›</a:t>
            </a:fld>
            <a:endParaRPr lang="en-US" altLang="zh-TW"/>
          </a:p>
        </p:txBody>
      </p:sp>
    </p:spTree>
    <p:extLst>
      <p:ext uri="{BB962C8B-B14F-4D97-AF65-F5344CB8AC3E}">
        <p14:creationId xmlns:p14="http://schemas.microsoft.com/office/powerpoint/2010/main" val="2431084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3" name="Rectangle 3"/>
          <p:cNvSpPr>
            <a:spLocks noGrp="1" noChangeArrowheads="1"/>
          </p:cNvSpPr>
          <p:nvPr>
            <p:ph type="dt" idx="1"/>
          </p:nvPr>
        </p:nvSpPr>
        <p:spPr bwMode="auto">
          <a:xfrm>
            <a:off x="5266539" y="0"/>
            <a:ext cx="4027730" cy="350962"/>
          </a:xfrm>
          <a:prstGeom prst="rect">
            <a:avLst/>
          </a:prstGeom>
          <a:noFill/>
          <a:ln w="9525">
            <a:noFill/>
            <a:miter lim="800000"/>
            <a:headEnd/>
            <a:tailEnd/>
          </a:ln>
          <a:effectLst/>
        </p:spPr>
        <p:txBody>
          <a:bodyPr vert="horz" wrap="square" lIns="97164" tIns="48582" rIns="97164" bIns="48582" numCol="1" anchor="t" anchorCtr="0" compatLnSpc="1">
            <a:prstTxWarp prst="textNoShape">
              <a:avLst/>
            </a:prstTxWarp>
          </a:bodyPr>
          <a:lstStyle>
            <a:lvl1pPr algn="r" defTabSz="971550">
              <a:defRPr sz="1300"/>
            </a:lvl1pPr>
          </a:lstStyle>
          <a:p>
            <a:endParaRPr lang="en-US" altLang="zh-TW"/>
          </a:p>
        </p:txBody>
      </p:sp>
      <p:sp>
        <p:nvSpPr>
          <p:cNvPr id="10244" name="Rectangle 4"/>
          <p:cNvSpPr>
            <a:spLocks noGrp="1" noRot="1" noChangeAspect="1" noChangeArrowheads="1" noTextEdit="1"/>
          </p:cNvSpPr>
          <p:nvPr>
            <p:ph type="sldImg" idx="2"/>
          </p:nvPr>
        </p:nvSpPr>
        <p:spPr bwMode="auto">
          <a:xfrm>
            <a:off x="2768600" y="525463"/>
            <a:ext cx="3870325" cy="2903537"/>
          </a:xfrm>
          <a:prstGeom prst="rect">
            <a:avLst/>
          </a:prstGeom>
          <a:noFill/>
          <a:ln w="9525">
            <a:solidFill>
              <a:srgbClr val="000000"/>
            </a:solidFill>
            <a:miter lim="800000"/>
            <a:headEnd/>
            <a:tailEnd/>
          </a:ln>
          <a:effectLst/>
        </p:spPr>
      </p:sp>
      <p:sp>
        <p:nvSpPr>
          <p:cNvPr id="10245" name="Rectangle 5"/>
          <p:cNvSpPr>
            <a:spLocks noGrp="1" noChangeArrowheads="1"/>
          </p:cNvSpPr>
          <p:nvPr>
            <p:ph type="body" sz="quarter" idx="3"/>
          </p:nvPr>
        </p:nvSpPr>
        <p:spPr bwMode="auto">
          <a:xfrm>
            <a:off x="929640" y="3558175"/>
            <a:ext cx="7437120" cy="2926886"/>
          </a:xfrm>
          <a:prstGeom prst="rect">
            <a:avLst/>
          </a:prstGeom>
          <a:noFill/>
          <a:ln w="9525">
            <a:noFill/>
            <a:miter lim="800000"/>
            <a:headEnd/>
            <a:tailEnd/>
          </a:ln>
          <a:effectLst/>
        </p:spPr>
        <p:txBody>
          <a:bodyPr vert="horz" wrap="square" lIns="97164" tIns="48582" rIns="97164" bIns="48582" numCol="1" anchor="t" anchorCtr="0" compatLnSpc="1">
            <a:prstTxWarp prst="textNoShape">
              <a:avLst/>
            </a:prstTxWarp>
          </a:body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p>
        </p:txBody>
      </p:sp>
      <p:sp>
        <p:nvSpPr>
          <p:cNvPr id="10246" name="Rectangle 6"/>
          <p:cNvSpPr>
            <a:spLocks noGrp="1" noChangeArrowheads="1"/>
          </p:cNvSpPr>
          <p:nvPr>
            <p:ph type="ftr" sz="quarter" idx="4"/>
          </p:nvPr>
        </p:nvSpPr>
        <p:spPr bwMode="auto">
          <a:xfrm>
            <a:off x="1" y="6658336"/>
            <a:ext cx="4027730" cy="350962"/>
          </a:xfrm>
          <a:prstGeom prst="rect">
            <a:avLst/>
          </a:prstGeom>
          <a:noFill/>
          <a:ln w="9525">
            <a:noFill/>
            <a:miter lim="800000"/>
            <a:headEnd/>
            <a:tailEnd/>
          </a:ln>
          <a:effectLst/>
        </p:spPr>
        <p:txBody>
          <a:bodyPr vert="horz" wrap="square" lIns="97164" tIns="48582" rIns="97164" bIns="48582" numCol="1" anchor="b" anchorCtr="0" compatLnSpc="1">
            <a:prstTxWarp prst="textNoShape">
              <a:avLst/>
            </a:prstTxWarp>
          </a:bodyPr>
          <a:lstStyle>
            <a:lvl1pPr defTabSz="971550">
              <a:defRPr sz="1300"/>
            </a:lvl1pPr>
          </a:lstStyle>
          <a:p>
            <a:endParaRPr lang="en-US" altLang="zh-TW"/>
          </a:p>
        </p:txBody>
      </p:sp>
      <p:sp>
        <p:nvSpPr>
          <p:cNvPr id="10247" name="Rectangle 7"/>
          <p:cNvSpPr>
            <a:spLocks noGrp="1" noChangeArrowheads="1"/>
          </p:cNvSpPr>
          <p:nvPr>
            <p:ph type="sldNum" sz="quarter" idx="5"/>
          </p:nvPr>
        </p:nvSpPr>
        <p:spPr bwMode="auto">
          <a:xfrm>
            <a:off x="5266539" y="6658336"/>
            <a:ext cx="4027730" cy="350962"/>
          </a:xfrm>
          <a:prstGeom prst="rect">
            <a:avLst/>
          </a:prstGeom>
          <a:noFill/>
          <a:ln w="9525">
            <a:noFill/>
            <a:miter lim="800000"/>
            <a:headEnd/>
            <a:tailEnd/>
          </a:ln>
          <a:effectLst/>
        </p:spPr>
        <p:txBody>
          <a:bodyPr vert="horz" wrap="square" lIns="97164" tIns="48582" rIns="97164" bIns="48582" numCol="1" anchor="b" anchorCtr="0" compatLnSpc="1">
            <a:prstTxWarp prst="textNoShape">
              <a:avLst/>
            </a:prstTxWarp>
          </a:bodyPr>
          <a:lstStyle>
            <a:lvl1pPr algn="r" defTabSz="971550">
              <a:defRPr sz="1300"/>
            </a:lvl1pPr>
          </a:lstStyle>
          <a:p>
            <a:fld id="{C7020778-E531-4BAA-AA6A-C475A751D638}" type="slidenum">
              <a:rPr lang="en-US" altLang="zh-TW"/>
              <a:pPr/>
              <a:t>‹#›</a:t>
            </a:fld>
            <a:endParaRPr lang="en-US" altLang="zh-TW"/>
          </a:p>
        </p:txBody>
      </p:sp>
    </p:spTree>
    <p:extLst>
      <p:ext uri="{BB962C8B-B14F-4D97-AF65-F5344CB8AC3E}">
        <p14:creationId xmlns:p14="http://schemas.microsoft.com/office/powerpoint/2010/main" val="236427361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www.bankofcanada.ca/en/about/hq.html" TargetMode="External"/><Relationship Id="rId2" Type="http://schemas.openxmlformats.org/officeDocument/2006/relationships/slide" Target="../slides/slide112.xml"/><Relationship Id="rId1" Type="http://schemas.openxmlformats.org/officeDocument/2006/relationships/notesMaster" Target="../notesMasters/notesMaster1.xml"/><Relationship Id="rId4" Type="http://schemas.openxmlformats.org/officeDocument/2006/relationships/hyperlink" Target="http://www.bankofcanada.ca/about/who-we-are/history/?page_moved=1" TargetMode="Externa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www.bankofengland.co.uk/about/people/governors"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www.federalreserve.gov/faqs/economy_14424.htm" TargetMode="External"/><Relationship Id="rId2" Type="http://schemas.openxmlformats.org/officeDocument/2006/relationships/slide" Target="../slides/slide127.xml"/><Relationship Id="rId1" Type="http://schemas.openxmlformats.org/officeDocument/2006/relationships/notesMaster" Target="../notesMasters/notesMaster1.xml"/><Relationship Id="rId5" Type="http://schemas.openxmlformats.org/officeDocument/2006/relationships/hyperlink" Target="https://www.federalreserve.gov/faqs/economy_14400.htm" TargetMode="External"/><Relationship Id="rId4" Type="http://schemas.openxmlformats.org/officeDocument/2006/relationships/hyperlink" Target="https://www.federalreserve.gov/faqs/about_12844.htm" TargetMode="Externa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www.investopedia.com/articles/economics/09/financial-regulatory-body.asp"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www.federalreserve.gov/monetarypolicy/policytools.htm" TargetMode="External"/><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en.wikipedia.org/wiki/Market_risk" TargetMode="External"/><Relationship Id="rId3" Type="http://schemas.openxmlformats.org/officeDocument/2006/relationships/hyperlink" Target="https://en.wikipedia.org/wiki/Capital_adequacy" TargetMode="External"/><Relationship Id="rId7" Type="http://schemas.openxmlformats.org/officeDocument/2006/relationships/hyperlink" Target="https://en.wikipedia.org/wiki/Asset_liability_management"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n.wikipedia.org/wiki/Earnings" TargetMode="External"/><Relationship Id="rId5" Type="http://schemas.openxmlformats.org/officeDocument/2006/relationships/hyperlink" Target="https://en.wikipedia.org/wiki/Management" TargetMode="External"/><Relationship Id="rId4" Type="http://schemas.openxmlformats.org/officeDocument/2006/relationships/hyperlink" Target="https://en.wikipedia.org/wiki/Asset_quality"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hkma.gov.hk/eng/about-us/the-hkma/the-chief-executives-committee/"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hkma.gov.hk/media/eng/doc/about-the-hkma/legislative-council-issues/20200504e1.pdf"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hkma.gov.hk/eng/key-functions/banking/banking-regulatory-and-supervisory-regime/virtual-banks/"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hkma.gov.hk/eng/data-publications-and-research/legislative-council-issues/"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www.hkma.gov.hk/eng/data-publications-and-research/legislative-council-issues/"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8" Type="http://schemas.openxmlformats.org/officeDocument/2006/relationships/hyperlink" Target="http://www.federalreserve.gov/aboutthefed/section4.htm" TargetMode="External"/><Relationship Id="rId13" Type="http://schemas.openxmlformats.org/officeDocument/2006/relationships/hyperlink" Target="http://economix.blogs.nytimes.com/2012/06/14/an-institutional-flaw-at-the-heart-of-the-federal-reserve/" TargetMode="External"/><Relationship Id="rId3" Type="http://schemas.openxmlformats.org/officeDocument/2006/relationships/hyperlink" Target="http://topics.bloomberg.com/jamie-dimon/" TargetMode="External"/><Relationship Id="rId7" Type="http://schemas.openxmlformats.org/officeDocument/2006/relationships/hyperlink" Target="http://topics.bloomberg.com/federal-open-market-committee/" TargetMode="External"/><Relationship Id="rId12" Type="http://schemas.openxmlformats.org/officeDocument/2006/relationships/hyperlink" Target="http://economix.blogs.nytimes.com/author/simon-johnson/" TargetMode="External"/><Relationship Id="rId2" Type="http://schemas.openxmlformats.org/officeDocument/2006/relationships/slide" Target="../slides/slide95.xml"/><Relationship Id="rId1" Type="http://schemas.openxmlformats.org/officeDocument/2006/relationships/notesMaster" Target="../notesMasters/notesMaster1.xml"/><Relationship Id="rId6" Type="http://schemas.openxmlformats.org/officeDocument/2006/relationships/hyperlink" Target="http://www.federalreserve.gov/monetarypolicy/fomc.htm" TargetMode="External"/><Relationship Id="rId11" Type="http://schemas.openxmlformats.org/officeDocument/2006/relationships/hyperlink" Target="http://topics.bloomberg.com/new-york-city/" TargetMode="External"/><Relationship Id="rId5" Type="http://schemas.openxmlformats.org/officeDocument/2006/relationships/hyperlink" Target="http://www.newyorkfed.org/index.html" TargetMode="External"/><Relationship Id="rId10" Type="http://schemas.openxmlformats.org/officeDocument/2006/relationships/hyperlink" Target="http://topics.bloomberg.com/metropolitan-museum/" TargetMode="External"/><Relationship Id="rId4" Type="http://schemas.openxmlformats.org/officeDocument/2006/relationships/hyperlink" Target="http://topics.bloomberg.com/new-york/" TargetMode="External"/><Relationship Id="rId9" Type="http://schemas.openxmlformats.org/officeDocument/2006/relationships/hyperlink" Target="http://topics.bloomberg.com/columbia-university/" TargetMode="External"/><Relationship Id="rId14" Type="http://schemas.openxmlformats.org/officeDocument/2006/relationships/hyperlink" Target="http://www.bloomberg.com/news/2012-05-27/u-s-needs-a-national-safety-board-for-financial-crashes.html" TargetMode="Externa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en.wikipedia.org/wiki/United_States_Congress" TargetMode="External"/><Relationship Id="rId2" Type="http://schemas.openxmlformats.org/officeDocument/2006/relationships/slide" Target="../slides/slide100.xml"/><Relationship Id="rId1" Type="http://schemas.openxmlformats.org/officeDocument/2006/relationships/notesMaster" Target="../notesMasters/notesMaster1.xml"/><Relationship Id="rId5" Type="http://schemas.openxmlformats.org/officeDocument/2006/relationships/hyperlink" Target="http://en.wikipedia.org/wiki/United_States_Secretary_of_the_Treasury" TargetMode="External"/><Relationship Id="rId4" Type="http://schemas.openxmlformats.org/officeDocument/2006/relationships/hyperlink" Target="http://en.wikipedia.org/wiki/Monetary_policy" TargetMode="Externa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en.wikipedia.org/wiki/Mario_Draghi" TargetMode="External"/><Relationship Id="rId2" Type="http://schemas.openxmlformats.org/officeDocument/2006/relationships/slide" Target="../slides/slide109.xml"/><Relationship Id="rId1" Type="http://schemas.openxmlformats.org/officeDocument/2006/relationships/notesMaster" Target="../notesMasters/notesMaster1.xml"/><Relationship Id="rId4" Type="http://schemas.openxmlformats.org/officeDocument/2006/relationships/hyperlink" Target="http://en.wikipedia.org/wiki/Danmarks_Nationalbank" TargetMode="Externa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1</a:t>
            </a:fld>
            <a:endParaRPr lang="en-US" altLang="zh-TW"/>
          </a:p>
        </p:txBody>
      </p:sp>
    </p:spTree>
    <p:extLst>
      <p:ext uri="{BB962C8B-B14F-4D97-AF65-F5344CB8AC3E}">
        <p14:creationId xmlns:p14="http://schemas.microsoft.com/office/powerpoint/2010/main" val="977702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11</a:t>
            </a:fld>
            <a:endParaRPr lang="en-US" altLang="zh-TW"/>
          </a:p>
        </p:txBody>
      </p:sp>
    </p:spTree>
    <p:extLst>
      <p:ext uri="{BB962C8B-B14F-4D97-AF65-F5344CB8AC3E}">
        <p14:creationId xmlns:p14="http://schemas.microsoft.com/office/powerpoint/2010/main" val="31721212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4136C3-0B1D-42E5-9879-D48E506CB249}" type="slidenum">
              <a:rPr lang="en-US" altLang="zh-TW"/>
              <a:pPr/>
              <a:t>111</a:t>
            </a:fld>
            <a:endParaRPr lang="en-US" altLang="zh-TW"/>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pPr>
              <a:lnSpc>
                <a:spcPct val="115000"/>
              </a:lnSpc>
              <a:spcAft>
                <a:spcPts val="1000"/>
              </a:spcAft>
            </a:pPr>
            <a:r>
              <a:rPr lang="en-US" altLang="zh-TW" sz="800" dirty="0">
                <a:latin typeface="+mn-lt"/>
                <a:ea typeface="PMingLiU"/>
                <a:cs typeface="Times New Roman"/>
              </a:rPr>
              <a:t>The Bank of England is the central bank of the United Kingdom. Sometimes known as the 'Old Lady' of </a:t>
            </a:r>
            <a:r>
              <a:rPr lang="en-US" altLang="zh-TW" sz="800" dirty="0" err="1">
                <a:latin typeface="+mn-lt"/>
                <a:ea typeface="PMingLiU"/>
                <a:cs typeface="Times New Roman"/>
              </a:rPr>
              <a:t>Threadneedle</a:t>
            </a:r>
            <a:r>
              <a:rPr lang="en-US" altLang="zh-TW" sz="800" dirty="0">
                <a:latin typeface="+mn-lt"/>
                <a:ea typeface="PMingLiU"/>
                <a:cs typeface="Times New Roman"/>
              </a:rPr>
              <a:t> Street, the Bank was founded in 1694, </a:t>
            </a:r>
            <a:r>
              <a:rPr lang="en-US" altLang="zh-TW" sz="800" dirty="0" err="1">
                <a:latin typeface="+mn-lt"/>
                <a:ea typeface="PMingLiU"/>
                <a:cs typeface="Times New Roman"/>
              </a:rPr>
              <a:t>nationalised</a:t>
            </a:r>
            <a:r>
              <a:rPr lang="en-US" altLang="zh-TW" sz="800" dirty="0">
                <a:latin typeface="+mn-lt"/>
                <a:ea typeface="PMingLiU"/>
                <a:cs typeface="Times New Roman"/>
              </a:rPr>
              <a:t> on 1 March 1946, and gained independence in 1997. Standing at the centre of the UK's financial system, the Bank is committed to promoting and maintaining monetary and financial stability as its contribution to a healthy economy.</a:t>
            </a:r>
            <a:br>
              <a:rPr lang="en-US" altLang="zh-TW" sz="800" dirty="0">
                <a:latin typeface="+mn-lt"/>
                <a:ea typeface="PMingLiU"/>
                <a:cs typeface="Times New Roman"/>
              </a:rPr>
            </a:br>
            <a:r>
              <a:rPr lang="en-US" altLang="zh-TW" sz="800" dirty="0">
                <a:latin typeface="+mn-lt"/>
                <a:ea typeface="PMingLiU"/>
                <a:cs typeface="Times New Roman"/>
              </a:rPr>
              <a:t>The current governance and accountability framework is set by the 1998 Bank of England Act, which provides for a Court of Directors, a Committee on Non-executive Directors within Court, and a Monetary Policy Committee.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r>
              <a:rPr lang="en-US" altLang="zh-TW" sz="800" dirty="0" smtClean="0">
                <a:latin typeface="+mn-lt"/>
                <a:ea typeface="PMingLiU"/>
                <a:cs typeface="Times New Roman"/>
              </a:rPr>
              <a:t>Governor is Andrew Bailey</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Times New Roman"/>
              </a:rPr>
              <a:t>The Court of Directors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Court consists of the Governor, two Deputy Governors and 16 Directors. The Directors are all non-executive. The Governors are appointed by the Crown for five years and the Directors for three years. Details of the current Court can be found in the Bank's Annual Report.</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Under the Act, the responsibilities of Court are to manage the Bank's affairs, other than the formulation of monetary policy, which is the responsibility of the Monetary Policy Committee. This includes determining the Bank's objectives and strategy, and aiming to ensure the effective discharge of the Bank's functions and the most efficient use of the Bank's resources.</a:t>
            </a:r>
            <a:r>
              <a:rPr lang="en-US" altLang="zh-TW" sz="800" b="1"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Times New Roman"/>
              </a:rPr>
              <a:t>The Monetary Policy Committee (MPC)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The Bank of England Act establishes the MPC as a Committee of the Bank, subject to the oversight of </a:t>
            </a:r>
            <a:r>
              <a:rPr lang="en-US" altLang="zh-TW" sz="800" dirty="0" err="1">
                <a:latin typeface="+mn-lt"/>
                <a:ea typeface="PMingLiU"/>
                <a:cs typeface="Times New Roman"/>
              </a:rPr>
              <a:t>NedCo</a:t>
            </a:r>
            <a:r>
              <a:rPr lang="en-US" altLang="zh-TW" sz="800" dirty="0">
                <a:latin typeface="+mn-lt"/>
                <a:ea typeface="PMingLiU"/>
                <a:cs typeface="Times New Roman"/>
              </a:rPr>
              <a:t>, and sets a framework for its operations. Under the Act, the Bank's objectives in relation to monetary policy are to maintain price stability and, subject to that, to support the Government's economic policies, including its objectives for growth and employment. At least once a year, the Government specifies the price stability target and its growth and employment objectives. The MPC must meet at least monthly; its members comprise the Governor and Deputy Governors, two of the Bank's Executive Directors and four members appointed by the Chancellor. The MPC's decisions are announced after each monthly meeting and minutes of their meetings are published two weeks later. The quarterly </a:t>
            </a:r>
            <a:r>
              <a:rPr lang="en-US" altLang="zh-TW" sz="800" i="1" dirty="0">
                <a:latin typeface="+mn-lt"/>
                <a:ea typeface="PMingLiU"/>
                <a:cs typeface="Times New Roman"/>
              </a:rPr>
              <a:t>Inflation Report </a:t>
            </a:r>
            <a:r>
              <a:rPr lang="en-US" altLang="zh-TW" sz="800" dirty="0">
                <a:latin typeface="+mn-lt"/>
                <a:ea typeface="PMingLiU"/>
                <a:cs typeface="Times New Roman"/>
              </a:rPr>
              <a:t>includes the MPC's projections of inflation and output.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b="1" dirty="0" err="1">
                <a:latin typeface="+mn-lt"/>
                <a:ea typeface="PMingLiU"/>
                <a:cs typeface="Times New Roman"/>
              </a:rPr>
              <a:t>NedCo</a:t>
            </a:r>
            <a:r>
              <a:rPr lang="en-US" altLang="zh-TW" sz="800" b="1"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The Act provides for a sub-committee of Court ("</a:t>
            </a:r>
            <a:r>
              <a:rPr lang="en-US" altLang="zh-TW" sz="800" dirty="0" err="1">
                <a:latin typeface="+mn-lt"/>
                <a:ea typeface="PMingLiU"/>
                <a:cs typeface="Times New Roman"/>
              </a:rPr>
              <a:t>NedCo</a:t>
            </a:r>
            <a:r>
              <a:rPr lang="en-US" altLang="zh-TW" sz="800" dirty="0">
                <a:latin typeface="+mn-lt"/>
                <a:ea typeface="PMingLiU"/>
                <a:cs typeface="Times New Roman"/>
              </a:rPr>
              <a:t>") consisting of all the non-executive Directors, with a chairman designated by the Chancellor of the Exchequer. The chairman of </a:t>
            </a:r>
            <a:r>
              <a:rPr lang="en-US" altLang="zh-TW" sz="800" dirty="0" err="1">
                <a:latin typeface="+mn-lt"/>
                <a:ea typeface="PMingLiU"/>
                <a:cs typeface="Times New Roman"/>
              </a:rPr>
              <a:t>NedCo</a:t>
            </a:r>
            <a:r>
              <a:rPr lang="en-US" altLang="zh-TW" sz="800" dirty="0">
                <a:latin typeface="+mn-lt"/>
                <a:ea typeface="PMingLiU"/>
                <a:cs typeface="Times New Roman"/>
              </a:rPr>
              <a:t> is also Deputy Chairman of Court. </a:t>
            </a:r>
            <a:r>
              <a:rPr lang="en-US" altLang="zh-TW" sz="800" dirty="0" err="1">
                <a:latin typeface="+mn-lt"/>
                <a:ea typeface="PMingLiU"/>
                <a:cs typeface="Times New Roman"/>
              </a:rPr>
              <a:t>NedCo</a:t>
            </a:r>
            <a:r>
              <a:rPr lang="en-US" altLang="zh-TW" sz="800" dirty="0">
                <a:latin typeface="+mn-lt"/>
                <a:ea typeface="PMingLiU"/>
                <a:cs typeface="Times New Roman"/>
              </a:rPr>
              <a:t> has responsibilities for reviewing the Bank's performance in relation to its objectives and strategy, and monitoring the extent to which the Bank's financial management objectives are met. </a:t>
            </a:r>
            <a:r>
              <a:rPr lang="en-US" altLang="zh-TW" sz="800" dirty="0" err="1">
                <a:latin typeface="+mn-lt"/>
                <a:ea typeface="PMingLiU"/>
                <a:cs typeface="Times New Roman"/>
              </a:rPr>
              <a:t>NedCo</a:t>
            </a:r>
            <a:r>
              <a:rPr lang="en-US" altLang="zh-TW" sz="800" dirty="0">
                <a:latin typeface="+mn-lt"/>
                <a:ea typeface="PMingLiU"/>
                <a:cs typeface="Times New Roman"/>
              </a:rPr>
              <a:t> is also responsible for reviewing the procedures of the MPC, and in particular whether the Committee has collected the regional, </a:t>
            </a:r>
            <a:r>
              <a:rPr lang="en-US" altLang="zh-TW" sz="800" dirty="0" err="1">
                <a:latin typeface="+mn-lt"/>
                <a:ea typeface="PMingLiU"/>
                <a:cs typeface="Times New Roman"/>
              </a:rPr>
              <a:t>sectoral</a:t>
            </a:r>
            <a:r>
              <a:rPr lang="en-US" altLang="zh-TW" sz="800" dirty="0">
                <a:latin typeface="+mn-lt"/>
                <a:ea typeface="PMingLiU"/>
                <a:cs typeface="Times New Roman"/>
              </a:rPr>
              <a:t> and other information necessary for formulating monetary policy. Other functions of </a:t>
            </a:r>
            <a:r>
              <a:rPr lang="en-US" altLang="zh-TW" sz="800" dirty="0" err="1">
                <a:latin typeface="+mn-lt"/>
                <a:ea typeface="PMingLiU"/>
                <a:cs typeface="Times New Roman"/>
              </a:rPr>
              <a:t>NedCo</a:t>
            </a:r>
            <a:r>
              <a:rPr lang="en-US" altLang="zh-TW" sz="800" dirty="0">
                <a:latin typeface="+mn-lt"/>
                <a:ea typeface="PMingLiU"/>
                <a:cs typeface="Times New Roman"/>
              </a:rPr>
              <a:t> - in which it is supported by the Audit, Risk and Remuneration Committees - include reviewing the Bank's internal controls and determining the Governor's and Deputy Governor's remuneration and the terms and conditions of service of the four members of the MPC appointed by the Chancellor. </a:t>
            </a:r>
            <a:r>
              <a:rPr lang="en-US" altLang="zh-TW" sz="800" dirty="0" err="1">
                <a:latin typeface="+mn-lt"/>
                <a:ea typeface="PMingLiU"/>
                <a:cs typeface="Times New Roman"/>
              </a:rPr>
              <a:t>NedCo</a:t>
            </a:r>
            <a:r>
              <a:rPr lang="en-US" altLang="zh-TW" sz="800" dirty="0">
                <a:latin typeface="+mn-lt"/>
                <a:ea typeface="PMingLiU"/>
                <a:cs typeface="Times New Roman"/>
              </a:rPr>
              <a:t> is required to make a report as part of the Bank's Annual Report.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Since 2004 the normal practice has been for the business of Court to be discussed in an extended meeting of </a:t>
            </a:r>
            <a:r>
              <a:rPr lang="en-US" altLang="zh-TW" sz="800" dirty="0" err="1">
                <a:latin typeface="+mn-lt"/>
                <a:ea typeface="PMingLiU"/>
                <a:cs typeface="Times New Roman"/>
              </a:rPr>
              <a:t>NedCo</a:t>
            </a:r>
            <a:r>
              <a:rPr lang="en-US" altLang="zh-TW" sz="800" dirty="0">
                <a:latin typeface="+mn-lt"/>
                <a:ea typeface="PMingLiU"/>
                <a:cs typeface="Times New Roman"/>
              </a:rPr>
              <a:t>, with the Executive present.</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Formal decisions are then taken in Court. </a:t>
            </a:r>
            <a:r>
              <a:rPr lang="en-US" altLang="zh-TW" sz="800" dirty="0" err="1">
                <a:latin typeface="+mn-lt"/>
                <a:ea typeface="PMingLiU"/>
                <a:cs typeface="Times New Roman"/>
              </a:rPr>
              <a:t>NedCo</a:t>
            </a:r>
            <a:r>
              <a:rPr lang="en-US" altLang="zh-TW" sz="800" dirty="0">
                <a:latin typeface="+mn-lt"/>
                <a:ea typeface="PMingLiU"/>
                <a:cs typeface="Times New Roman"/>
              </a:rPr>
              <a:t> also holds meetings from time to time without the Executive, so that it can </a:t>
            </a:r>
            <a:r>
              <a:rPr lang="en-US" altLang="zh-TW" sz="800" dirty="0" err="1">
                <a:latin typeface="+mn-lt"/>
                <a:ea typeface="PMingLiU"/>
                <a:cs typeface="Times New Roman"/>
              </a:rPr>
              <a:t>fulfil</a:t>
            </a:r>
            <a:r>
              <a:rPr lang="en-US" altLang="zh-TW" sz="800" dirty="0">
                <a:latin typeface="+mn-lt"/>
                <a:ea typeface="PMingLiU"/>
                <a:cs typeface="Times New Roman"/>
              </a:rPr>
              <a:t> its reviewing role.</a:t>
            </a:r>
            <a:endParaRPr lang="zh-TW" altLang="zh-TW" sz="800" dirty="0">
              <a:latin typeface="+mn-lt"/>
              <a:ea typeface="PMingLiU"/>
              <a:cs typeface="Times New Roman"/>
            </a:endParaRPr>
          </a:p>
        </p:txBody>
      </p:sp>
    </p:spTree>
    <p:extLst>
      <p:ext uri="{BB962C8B-B14F-4D97-AF65-F5344CB8AC3E}">
        <p14:creationId xmlns:p14="http://schemas.microsoft.com/office/powerpoint/2010/main" val="177730848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3BB0FE-1D03-4879-B34A-1E8ACE3109EA}" type="slidenum">
              <a:rPr lang="en-US" altLang="zh-TW"/>
              <a:pPr/>
              <a:t>112</a:t>
            </a:fld>
            <a:endParaRPr lang="en-US" altLang="zh-TW"/>
          </a:p>
        </p:txBody>
      </p:sp>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pPr marL="342900" lvl="0" indent="-342900">
              <a:lnSpc>
                <a:spcPct val="115000"/>
              </a:lnSpc>
              <a:spcAft>
                <a:spcPts val="1000"/>
              </a:spcAft>
              <a:buFont typeface="+mj-lt"/>
              <a:buNone/>
            </a:pPr>
            <a:r>
              <a:rPr lang="en-US" altLang="zh-TW" sz="1200" dirty="0" smtClean="0">
                <a:latin typeface="+mn-lt"/>
                <a:ea typeface="PMingLiU"/>
                <a:cs typeface="Times New Roman"/>
              </a:rPr>
              <a:t>Tiff </a:t>
            </a:r>
            <a:r>
              <a:rPr lang="en-US" altLang="zh-TW" sz="1200" dirty="0" err="1" smtClean="0">
                <a:latin typeface="+mn-lt"/>
                <a:ea typeface="PMingLiU"/>
                <a:cs typeface="Times New Roman"/>
              </a:rPr>
              <a:t>Macklem</a:t>
            </a:r>
            <a:r>
              <a:rPr lang="en-US" altLang="zh-TW" sz="1200" dirty="0" smtClean="0">
                <a:latin typeface="+mn-lt"/>
                <a:ea typeface="PMingLiU"/>
                <a:cs typeface="Times New Roman"/>
              </a:rPr>
              <a:t>, </a:t>
            </a:r>
            <a:r>
              <a:rPr lang="en-US" altLang="zh-TW" sz="1200" dirty="0">
                <a:latin typeface="+mn-lt"/>
                <a:ea typeface="PMingLiU"/>
                <a:cs typeface="Times New Roman"/>
              </a:rPr>
              <a:t>Governor of Bank of Canada (http://www.bank-banque-canada.ca/en/about/council.html ) (</a:t>
            </a:r>
            <a:r>
              <a:rPr lang="en-US" altLang="zh-TW" sz="1200" dirty="0" smtClean="0">
                <a:latin typeface="+mn-lt"/>
                <a:ea typeface="PMingLiU"/>
                <a:cs typeface="Times New Roman"/>
              </a:rPr>
              <a:t>2020 </a:t>
            </a:r>
            <a:r>
              <a:rPr lang="en-US" altLang="zh-TW" sz="1200" dirty="0">
                <a:latin typeface="+mn-lt"/>
                <a:ea typeface="PMingLiU"/>
                <a:cs typeface="Times New Roman"/>
              </a:rPr>
              <a:t>- present) mandate expires June </a:t>
            </a:r>
            <a:r>
              <a:rPr lang="en-US" altLang="zh-TW" sz="1200" dirty="0" smtClean="0">
                <a:latin typeface="+mn-lt"/>
                <a:ea typeface="PMingLiU"/>
                <a:cs typeface="Times New Roman"/>
              </a:rPr>
              <a:t>2027</a:t>
            </a:r>
            <a:endParaRPr lang="zh-TW" altLang="zh-TW" sz="1100" dirty="0">
              <a:latin typeface="+mn-lt"/>
              <a:ea typeface="PMingLiU"/>
              <a:cs typeface="Times New Roman"/>
            </a:endParaRPr>
          </a:p>
          <a:p>
            <a:pPr>
              <a:lnSpc>
                <a:spcPct val="115000"/>
              </a:lnSpc>
              <a:spcAft>
                <a:spcPts val="1000"/>
              </a:spcAft>
            </a:pPr>
            <a:endParaRPr lang="en-US"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Bank of Canada is the nation's central bank. We are not a commercial bank and do not offer banking services to the public. Rather, we have responsibilities for Canada's monetary policy, bank notes, financial system, funds management. Our principal role, as defined in the Bank of Canada Act, is "to promote the economic and financial welfare of Canada." </a:t>
            </a:r>
          </a:p>
          <a:p>
            <a:pPr>
              <a:lnSpc>
                <a:spcPct val="115000"/>
              </a:lnSpc>
              <a:spcAft>
                <a:spcPts val="1000"/>
              </a:spcAft>
            </a:pP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A special type of Crown Corporation</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Bank was founded in 1934 as a </a:t>
            </a:r>
            <a:r>
              <a:rPr lang="en-US" altLang="zh-TW" sz="1200" b="1" dirty="0">
                <a:latin typeface="+mn-lt"/>
                <a:ea typeface="PMingLiU"/>
                <a:cs typeface="Times New Roman"/>
              </a:rPr>
              <a:t>privately owned corporation</a:t>
            </a:r>
            <a:r>
              <a:rPr lang="en-US" altLang="zh-TW" sz="1200" dirty="0">
                <a:latin typeface="+mn-lt"/>
                <a:ea typeface="PMingLiU"/>
                <a:cs typeface="Times New Roman"/>
              </a:rPr>
              <a:t>. In 1938, it became </a:t>
            </a:r>
            <a:r>
              <a:rPr lang="en-US" altLang="zh-TW" sz="1200" b="1" dirty="0">
                <a:latin typeface="+mn-lt"/>
                <a:ea typeface="PMingLiU"/>
                <a:cs typeface="Times New Roman"/>
              </a:rPr>
              <a:t>a Crown corporation belonging to the federal government</a:t>
            </a:r>
            <a:r>
              <a:rPr lang="en-US" altLang="zh-TW" sz="1200" dirty="0">
                <a:latin typeface="+mn-lt"/>
                <a:ea typeface="PMingLiU"/>
                <a:cs typeface="Times New Roman"/>
              </a:rPr>
              <a:t>. Since that time, the Minister of Finance has held the entire share capital issued by the Bank. Ultimately, the Bank is owned by the people of Canada.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Bank is not a government department and conducts its activities with considerable independence compared with most other federal institutions. For example: </a:t>
            </a:r>
          </a:p>
          <a:p>
            <a:pPr>
              <a:lnSpc>
                <a:spcPct val="115000"/>
              </a:lnSpc>
              <a:spcAft>
                <a:spcPts val="1000"/>
              </a:spcAft>
            </a:pP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The Bank's Headquarters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Bank's Ottawa headquarters were designed by renowned Canadian architect Arthur Erickson in 1969 ... more: </a:t>
            </a:r>
            <a:r>
              <a:rPr lang="en-US" altLang="zh-TW" sz="1200" u="sng" dirty="0">
                <a:solidFill>
                  <a:srgbClr val="0000FF"/>
                </a:solidFill>
                <a:latin typeface="+mn-lt"/>
                <a:ea typeface="PMingLiU"/>
                <a:cs typeface="Times New Roman"/>
                <a:hlinkClick r:id="rId3"/>
              </a:rPr>
              <a:t>http://www.bankofcanada.ca/en/about/hq.html</a:t>
            </a:r>
            <a:r>
              <a:rPr lang="en-US" altLang="zh-TW" sz="1200" dirty="0">
                <a:latin typeface="+mn-lt"/>
                <a:ea typeface="PMingLiU"/>
                <a:cs typeface="Times New Roman"/>
              </a:rPr>
              <a:t> </a:t>
            </a:r>
          </a:p>
          <a:p>
            <a:pPr>
              <a:lnSpc>
                <a:spcPct val="115000"/>
              </a:lnSpc>
              <a:spcAft>
                <a:spcPts val="1000"/>
              </a:spcAft>
            </a:pP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History</a:t>
            </a:r>
            <a:endParaRPr lang="zh-TW" altLang="zh-TW" sz="1200" dirty="0">
              <a:latin typeface="+mn-lt"/>
              <a:ea typeface="PMingLiU"/>
              <a:cs typeface="Times New Roman"/>
            </a:endParaRPr>
          </a:p>
          <a:p>
            <a:r>
              <a:rPr lang="en-US" altLang="zh-TW" sz="1200" dirty="0">
                <a:latin typeface="+mn-lt"/>
                <a:ea typeface="PMingLiU"/>
                <a:cs typeface="Times New Roman"/>
              </a:rPr>
              <a:t>The Bank of Canada opened its doors in 1935 ... more: </a:t>
            </a:r>
            <a:r>
              <a:rPr lang="en-US" altLang="zh-TW" sz="1200" u="sng" dirty="0">
                <a:solidFill>
                  <a:srgbClr val="0000FF"/>
                </a:solidFill>
                <a:latin typeface="+mn-lt"/>
                <a:ea typeface="PMingLiU"/>
                <a:cs typeface="Times New Roman"/>
                <a:hlinkClick r:id="rId4"/>
              </a:rPr>
              <a:t>http://www.bankofcanada.ca/about/who-we-are/history/?page_moved=1</a:t>
            </a:r>
            <a:endParaRPr lang="en-US" altLang="zh-TW" dirty="0">
              <a:latin typeface="+mn-lt"/>
            </a:endParaRPr>
          </a:p>
        </p:txBody>
      </p:sp>
    </p:spTree>
    <p:extLst>
      <p:ext uri="{BB962C8B-B14F-4D97-AF65-F5344CB8AC3E}">
        <p14:creationId xmlns:p14="http://schemas.microsoft.com/office/powerpoint/2010/main" val="37595688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81CB50-DB6C-4466-B924-991460ECB237}" type="slidenum">
              <a:rPr lang="en-US" altLang="zh-TW"/>
              <a:pPr/>
              <a:t>113</a:t>
            </a:fld>
            <a:endParaRPr lang="en-US" altLang="zh-TW"/>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p:txBody>
          <a:bodyPr/>
          <a:lstStyle/>
          <a:p>
            <a:pPr>
              <a:lnSpc>
                <a:spcPct val="115000"/>
              </a:lnSpc>
              <a:spcAft>
                <a:spcPts val="1000"/>
              </a:spcAft>
            </a:pPr>
            <a:r>
              <a:rPr lang="fr-FR" altLang="zh-TW" sz="900" b="1" dirty="0" err="1"/>
              <a:t>Haruhiko</a:t>
            </a:r>
            <a:r>
              <a:rPr lang="fr-FR" altLang="zh-TW" sz="900" b="1" dirty="0"/>
              <a:t> Kuroda</a:t>
            </a:r>
            <a:r>
              <a:rPr lang="en-US" altLang="zh-TW" sz="900" b="1" dirty="0">
                <a:latin typeface="+mn-lt"/>
                <a:ea typeface="PMingLiU"/>
                <a:cs typeface="Times New Roman"/>
              </a:rPr>
              <a:t>,  </a:t>
            </a:r>
            <a:r>
              <a:rPr lang="en-US" altLang="zh-TW" sz="900" dirty="0">
                <a:latin typeface="+mn-lt"/>
                <a:ea typeface="PMingLiU"/>
                <a:cs typeface="Times New Roman"/>
              </a:rPr>
              <a:t>Governor of </a:t>
            </a:r>
            <a:r>
              <a:rPr lang="en-US" altLang="zh-TW" sz="900" dirty="0" err="1">
                <a:latin typeface="+mn-lt"/>
                <a:ea typeface="PMingLiU"/>
                <a:cs typeface="Times New Roman"/>
              </a:rPr>
              <a:t>BoJ</a:t>
            </a:r>
            <a:r>
              <a:rPr lang="en-US" altLang="zh-TW" sz="900" dirty="0">
                <a:latin typeface="+mn-lt"/>
                <a:ea typeface="PMingLiU"/>
                <a:cs typeface="Times New Roman"/>
              </a:rPr>
              <a:t> (http://www.boj.or.jp/en/type/list/pb_member/shirakawa.htm ) (2013 - present)</a:t>
            </a:r>
            <a:endParaRPr lang="zh-TW" altLang="zh-TW" sz="9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The Bank of Japan was founded in Meiji 15 (1882) and given a monopoly on controlling the money supply.</a:t>
            </a:r>
            <a:endParaRPr lang="zh-TW" altLang="zh-TW" sz="9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The Bank of Japan issued its first banknotes on Meiji 18 (1885), and despite some small glitches -- for example, it turned out that the </a:t>
            </a:r>
            <a:r>
              <a:rPr lang="en-US" altLang="zh-TW" sz="900" dirty="0" err="1">
                <a:latin typeface="+mn-lt"/>
                <a:ea typeface="PMingLiU"/>
                <a:cs typeface="Times New Roman"/>
              </a:rPr>
              <a:t>konnyaku</a:t>
            </a:r>
            <a:r>
              <a:rPr lang="en-US" altLang="zh-TW" sz="900" dirty="0">
                <a:latin typeface="+mn-lt"/>
                <a:ea typeface="PMingLiU"/>
                <a:cs typeface="Times New Roman"/>
              </a:rPr>
              <a:t> powder mixed in the paper to prevent counterfeiting made the bills a delicacy for rats -- the run was largely successful. In 1897 Japan joined the gold standard and in 1899 the former "national" banknotes were formally phased out.</a:t>
            </a:r>
            <a:endParaRPr lang="zh-TW" altLang="zh-TW" sz="9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The Bank of Japan has continued ever since, with the exception of a brief post-WW2 hiatus when the occupying Allies issued military currency and restructured the Bank into a more independent entity. However, despite a major 1997 rewrite of the Bank of Japan Law (</a:t>
            </a:r>
            <a:r>
              <a:rPr lang="zh-TW" altLang="zh-TW" sz="900" dirty="0">
                <a:latin typeface="+mn-lt"/>
                <a:ea typeface="PMingLiU"/>
                <a:cs typeface="Times New Roman"/>
              </a:rPr>
              <a:t>日本銀行法</a:t>
            </a:r>
            <a:r>
              <a:rPr lang="en-US" altLang="zh-TW" sz="900" dirty="0">
                <a:latin typeface="+mn-lt"/>
                <a:ea typeface="PMingLiU"/>
                <a:cs typeface="Times New Roman"/>
              </a:rPr>
              <a:t>) intended to give it more independence, the Bank of Japan has been criticized for lack of independence. A certain degree of dependence is enshrined in the Law itself, article 4 of which states:</a:t>
            </a:r>
            <a:endParaRPr lang="zh-TW" altLang="zh-TW" sz="900" dirty="0">
              <a:latin typeface="+mn-lt"/>
              <a:ea typeface="PMingLiU"/>
              <a:cs typeface="Times New Roman"/>
            </a:endParaRPr>
          </a:p>
          <a:p>
            <a:pPr>
              <a:lnSpc>
                <a:spcPct val="115000"/>
              </a:lnSpc>
              <a:spcAft>
                <a:spcPts val="1000"/>
              </a:spcAft>
            </a:pPr>
            <a:r>
              <a:rPr lang="en-US" altLang="zh-TW" sz="900" i="1"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900" i="1" dirty="0">
                <a:latin typeface="+mn-lt"/>
                <a:ea typeface="PMingLiU"/>
                <a:cs typeface="Times New Roman"/>
              </a:rPr>
              <a:t>In recognition of the fact that currency and monetary control is a component of overall economic policy, the Bank of Japan shall always maintain close contact with the government and exchange views sufficiently, so that its currency and monetary control and the basic stance of the government's economic policy shall be mutually harmonious.</a:t>
            </a:r>
            <a:r>
              <a:rPr lang="en-US" altLang="zh-TW" sz="9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900" b="1" dirty="0">
                <a:latin typeface="+mn-lt"/>
                <a:ea typeface="PMingLiU"/>
                <a:cs typeface="Times New Roman"/>
              </a:rPr>
              <a:t>According to its charter, the missions of the Bank of Japan are:</a:t>
            </a:r>
            <a:endParaRPr lang="zh-TW" altLang="zh-TW" sz="900" dirty="0">
              <a:latin typeface="+mn-lt"/>
              <a:ea typeface="PMingLiU"/>
              <a:cs typeface="Times New Roman"/>
            </a:endParaRPr>
          </a:p>
          <a:p>
            <a:pPr marL="342900" lvl="0" indent="-342900">
              <a:lnSpc>
                <a:spcPct val="115000"/>
              </a:lnSpc>
              <a:spcAft>
                <a:spcPts val="1000"/>
              </a:spcAft>
              <a:buFont typeface="Wingdings"/>
              <a:buChar char=""/>
            </a:pPr>
            <a:r>
              <a:rPr lang="en-US" altLang="zh-TW" sz="900" dirty="0">
                <a:latin typeface="+mn-lt"/>
                <a:ea typeface="PMingLiU"/>
                <a:cs typeface="Times New Roman"/>
              </a:rPr>
              <a:t>Issuance and Management of Banknotes </a:t>
            </a:r>
            <a:endParaRPr lang="zh-TW" altLang="zh-TW" sz="900" dirty="0">
              <a:latin typeface="+mn-lt"/>
              <a:ea typeface="PMingLiU"/>
              <a:cs typeface="Times New Roman"/>
            </a:endParaRPr>
          </a:p>
          <a:p>
            <a:pPr marL="342900" lvl="0" indent="-342900">
              <a:lnSpc>
                <a:spcPct val="115000"/>
              </a:lnSpc>
              <a:spcAft>
                <a:spcPts val="1000"/>
              </a:spcAft>
              <a:buFont typeface="Wingdings"/>
              <a:buChar char=""/>
            </a:pPr>
            <a:r>
              <a:rPr lang="en-US" altLang="zh-TW" sz="900" dirty="0">
                <a:latin typeface="+mn-lt"/>
                <a:ea typeface="PMingLiU"/>
                <a:cs typeface="Times New Roman"/>
              </a:rPr>
              <a:t>Implementation of Monetary Policy </a:t>
            </a:r>
            <a:endParaRPr lang="zh-TW" altLang="zh-TW" sz="900" dirty="0">
              <a:latin typeface="+mn-lt"/>
              <a:ea typeface="PMingLiU"/>
              <a:cs typeface="Times New Roman"/>
            </a:endParaRPr>
          </a:p>
          <a:p>
            <a:pPr marL="342900" lvl="0" indent="-342900">
              <a:lnSpc>
                <a:spcPct val="115000"/>
              </a:lnSpc>
              <a:spcAft>
                <a:spcPts val="1000"/>
              </a:spcAft>
              <a:buFont typeface="Wingdings"/>
              <a:buChar char=""/>
            </a:pPr>
            <a:r>
              <a:rPr lang="en-US" altLang="zh-TW" sz="900" dirty="0">
                <a:latin typeface="+mn-lt"/>
                <a:ea typeface="PMingLiU"/>
                <a:cs typeface="Times New Roman"/>
              </a:rPr>
              <a:t>Providing Settlement Services and Ensuring the Stability of the Financial System </a:t>
            </a:r>
            <a:endParaRPr lang="zh-TW" altLang="zh-TW" sz="900" dirty="0">
              <a:latin typeface="+mn-lt"/>
              <a:ea typeface="PMingLiU"/>
              <a:cs typeface="Times New Roman"/>
            </a:endParaRPr>
          </a:p>
          <a:p>
            <a:pPr marL="342900" lvl="0" indent="-342900">
              <a:lnSpc>
                <a:spcPct val="115000"/>
              </a:lnSpc>
              <a:spcAft>
                <a:spcPts val="1000"/>
              </a:spcAft>
              <a:buFont typeface="Wingdings"/>
              <a:buChar char=""/>
            </a:pPr>
            <a:r>
              <a:rPr lang="en-US" altLang="zh-TW" sz="900" dirty="0">
                <a:latin typeface="+mn-lt"/>
                <a:ea typeface="PMingLiU"/>
                <a:cs typeface="Times New Roman"/>
              </a:rPr>
              <a:t>Treasury and Government Securities-Related Operations </a:t>
            </a:r>
            <a:endParaRPr lang="zh-TW" altLang="zh-TW" sz="900" dirty="0">
              <a:latin typeface="+mn-lt"/>
              <a:ea typeface="PMingLiU"/>
              <a:cs typeface="Times New Roman"/>
            </a:endParaRPr>
          </a:p>
          <a:p>
            <a:pPr marL="342900" lvl="0" indent="-342900">
              <a:lnSpc>
                <a:spcPct val="115000"/>
              </a:lnSpc>
              <a:spcAft>
                <a:spcPts val="1000"/>
              </a:spcAft>
              <a:buFont typeface="Wingdings"/>
              <a:buChar char=""/>
            </a:pPr>
            <a:r>
              <a:rPr lang="en-US" altLang="zh-TW" sz="900" dirty="0">
                <a:latin typeface="+mn-lt"/>
                <a:ea typeface="PMingLiU"/>
                <a:cs typeface="Times New Roman"/>
              </a:rPr>
              <a:t>International Activities </a:t>
            </a:r>
            <a:endParaRPr lang="zh-TW" altLang="zh-TW" sz="900" dirty="0">
              <a:latin typeface="+mn-lt"/>
              <a:ea typeface="PMingLiU"/>
              <a:cs typeface="Times New Roman"/>
            </a:endParaRPr>
          </a:p>
          <a:p>
            <a:pPr marL="342900" lvl="0" indent="-342900">
              <a:lnSpc>
                <a:spcPct val="115000"/>
              </a:lnSpc>
              <a:spcAft>
                <a:spcPts val="1000"/>
              </a:spcAft>
              <a:buFont typeface="Wingdings"/>
              <a:buChar char=""/>
            </a:pPr>
            <a:r>
              <a:rPr lang="en-US" altLang="zh-TW" sz="900" dirty="0">
                <a:latin typeface="+mn-lt"/>
                <a:ea typeface="PMingLiU"/>
                <a:cs typeface="Times New Roman"/>
              </a:rPr>
              <a:t>Compilation of Data, Economic Analyses and Research Activities </a:t>
            </a:r>
            <a:endParaRPr lang="zh-TW" altLang="zh-TW" sz="9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The chief of the bank (</a:t>
            </a:r>
            <a:r>
              <a:rPr lang="zh-TW" altLang="zh-TW" sz="900" dirty="0">
                <a:latin typeface="+mn-lt"/>
                <a:ea typeface="PMingLiU"/>
                <a:cs typeface="Times New Roman"/>
              </a:rPr>
              <a:t>総裁</a:t>
            </a:r>
            <a:r>
              <a:rPr lang="en-US" altLang="zh-TW" sz="900" dirty="0">
                <a:latin typeface="+mn-lt"/>
                <a:ea typeface="PMingLiU"/>
                <a:cs typeface="Times New Roman"/>
              </a:rPr>
              <a:t>, </a:t>
            </a:r>
            <a:r>
              <a:rPr lang="en-US" altLang="zh-TW" sz="900" dirty="0" err="1">
                <a:latin typeface="+mn-lt"/>
                <a:ea typeface="PMingLiU"/>
                <a:cs typeface="Times New Roman"/>
              </a:rPr>
              <a:t>sōsai</a:t>
            </a:r>
            <a:r>
              <a:rPr lang="en-US" altLang="zh-TW" sz="900" dirty="0">
                <a:latin typeface="+mn-lt"/>
                <a:ea typeface="PMingLiU"/>
                <a:cs typeface="Times New Roman"/>
              </a:rPr>
              <a:t>) has considerable influence on the economic policy of the Japanese government. Toshihiko Fukui replaced Masaru </a:t>
            </a:r>
            <a:r>
              <a:rPr lang="en-US" altLang="zh-TW" sz="900" dirty="0" err="1">
                <a:latin typeface="+mn-lt"/>
                <a:ea typeface="PMingLiU"/>
                <a:cs typeface="Times New Roman"/>
              </a:rPr>
              <a:t>Hayami</a:t>
            </a:r>
            <a:r>
              <a:rPr lang="en-US" altLang="zh-TW" sz="900" dirty="0">
                <a:latin typeface="+mn-lt"/>
                <a:ea typeface="PMingLiU"/>
                <a:cs typeface="Times New Roman"/>
              </a:rPr>
              <a:t> as the governor of the Bank of Japan since March 2003.</a:t>
            </a:r>
            <a:endParaRPr lang="zh-TW" altLang="zh-TW" sz="9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 </a:t>
            </a:r>
            <a:endParaRPr lang="zh-TW" altLang="zh-TW" sz="900" dirty="0">
              <a:latin typeface="+mn-lt"/>
              <a:ea typeface="PMingLiU"/>
              <a:cs typeface="Times New Roman"/>
            </a:endParaRPr>
          </a:p>
        </p:txBody>
      </p:sp>
    </p:spTree>
    <p:extLst>
      <p:ext uri="{BB962C8B-B14F-4D97-AF65-F5344CB8AC3E}">
        <p14:creationId xmlns:p14="http://schemas.microsoft.com/office/powerpoint/2010/main" val="148620060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371D08-D801-4408-A454-5EAAA2B8C328}" type="slidenum">
              <a:rPr lang="en-US" altLang="zh-TW"/>
              <a:pPr/>
              <a:t>115</a:t>
            </a:fld>
            <a:endParaRPr lang="en-US" altLang="zh-TW"/>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p:txBody>
          <a:bodyPr/>
          <a:lstStyle/>
          <a:p>
            <a:pPr>
              <a:lnSpc>
                <a:spcPct val="80000"/>
              </a:lnSpc>
            </a:pPr>
            <a:endParaRPr lang="en-US" altLang="zh-TW" sz="800" dirty="0"/>
          </a:p>
        </p:txBody>
      </p:sp>
    </p:spTree>
    <p:extLst>
      <p:ext uri="{BB962C8B-B14F-4D97-AF65-F5344CB8AC3E}">
        <p14:creationId xmlns:p14="http://schemas.microsoft.com/office/powerpoint/2010/main" val="316343482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371D08-D801-4408-A454-5EAAA2B8C328}" type="slidenum">
              <a:rPr lang="en-US" altLang="zh-TW"/>
              <a:pPr/>
              <a:t>116</a:t>
            </a:fld>
            <a:endParaRPr lang="en-US" altLang="zh-TW"/>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p:txBody>
          <a:bodyPr/>
          <a:lstStyle/>
          <a:p>
            <a:pPr>
              <a:lnSpc>
                <a:spcPct val="115000"/>
              </a:lnSpc>
              <a:spcAft>
                <a:spcPts val="1000"/>
              </a:spcAft>
            </a:pPr>
            <a:r>
              <a:rPr lang="en-US" altLang="zh-TW" sz="800" b="1" dirty="0">
                <a:latin typeface="+mn-lt"/>
                <a:ea typeface="PMingLiU"/>
                <a:cs typeface="Times New Roman"/>
              </a:rPr>
              <a:t>Image Source: http://ca.ibtimes.com/articles/106427/20110128/china-surplus-to-fall-more-in-2011-pboc-aide-davos.htm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Times New Roman"/>
              </a:rPr>
              <a:t>Source: http://www.pbc.gov.cn/english/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b="1" dirty="0" smtClean="0">
                <a:latin typeface="+mn-lt"/>
                <a:ea typeface="PMingLiU"/>
                <a:cs typeface="Times New Roman"/>
              </a:rPr>
              <a:t>Yi Gang</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The People's Bank of China (PBC) was established on December 1, 1948 based on the consolidation of the </a:t>
            </a:r>
            <a:r>
              <a:rPr lang="en-US" altLang="zh-TW" sz="800" dirty="0" err="1">
                <a:latin typeface="+mn-lt"/>
                <a:ea typeface="PMingLiU"/>
                <a:cs typeface="Times New Roman"/>
              </a:rPr>
              <a:t>Huabei</a:t>
            </a:r>
            <a:r>
              <a:rPr lang="en-US" altLang="zh-TW" sz="800" dirty="0">
                <a:latin typeface="+mn-lt"/>
                <a:ea typeface="PMingLiU"/>
                <a:cs typeface="Times New Roman"/>
              </a:rPr>
              <a:t> Bank, the </a:t>
            </a:r>
            <a:r>
              <a:rPr lang="en-US" altLang="zh-TW" sz="800" dirty="0" err="1">
                <a:latin typeface="+mn-lt"/>
                <a:ea typeface="PMingLiU"/>
                <a:cs typeface="Times New Roman"/>
              </a:rPr>
              <a:t>Beihai</a:t>
            </a:r>
            <a:r>
              <a:rPr lang="en-US" altLang="zh-TW" sz="800" dirty="0">
                <a:latin typeface="+mn-lt"/>
                <a:ea typeface="PMingLiU"/>
                <a:cs typeface="Times New Roman"/>
              </a:rPr>
              <a:t> Bank and the </a:t>
            </a:r>
            <a:r>
              <a:rPr lang="en-US" altLang="zh-TW" sz="800" dirty="0" err="1">
                <a:latin typeface="+mn-lt"/>
                <a:ea typeface="PMingLiU"/>
                <a:cs typeface="Times New Roman"/>
              </a:rPr>
              <a:t>Xibei</a:t>
            </a:r>
            <a:r>
              <a:rPr lang="en-US" altLang="zh-TW" sz="800" dirty="0">
                <a:latin typeface="+mn-lt"/>
                <a:ea typeface="PMingLiU"/>
                <a:cs typeface="Times New Roman"/>
              </a:rPr>
              <a:t> Farmer Bank. In September 1983, the State Council decided to have the PBC function as a central bank. The Law of the People's Republic of China on the People's Bank of China adopted on March 18, 1995 by the 3rd Plenum of the 8th National People's Congress has since legally confirmed the PBC's central bank status.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r>
            <a:br>
              <a:rPr lang="en-US" altLang="zh-TW" sz="800" dirty="0">
                <a:latin typeface="+mn-lt"/>
                <a:ea typeface="PMingLiU"/>
                <a:cs typeface="Times New Roman"/>
              </a:rPr>
            </a:br>
            <a:r>
              <a:rPr lang="en-US" altLang="zh-TW" sz="800" dirty="0">
                <a:latin typeface="+mn-lt"/>
                <a:ea typeface="PMingLiU"/>
                <a:cs typeface="Times New Roman"/>
              </a:rPr>
              <a:t>With the improvement of the socialist market economic system, the PBC, as a central bank, will play an even more important role in China's macroeconomic management. The amended Law of the People's Republic of China on the People's Bank of China, adopted by the 6th meeting of the Standing Committee of the 10th National People's Congress on December 27, 2003, provides that the PBC performs the following major functions: </a:t>
            </a:r>
            <a:br>
              <a:rPr lang="en-US" altLang="zh-TW" sz="800" dirty="0">
                <a:latin typeface="+mn-lt"/>
                <a:ea typeface="PMingLiU"/>
                <a:cs typeface="Times New Roman"/>
              </a:rPr>
            </a:b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Drafting and enforcing relevant laws, rules and regulations that are related to fulfilling its functions; </a:t>
            </a: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 Formulating and implementing monetary policy in accordance with law; </a:t>
            </a: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Issuing the </a:t>
            </a:r>
            <a:r>
              <a:rPr lang="en-US" altLang="zh-TW" sz="800" dirty="0" err="1">
                <a:latin typeface="+mn-lt"/>
                <a:ea typeface="PMingLiU"/>
                <a:cs typeface="Times New Roman"/>
              </a:rPr>
              <a:t>Renminbi</a:t>
            </a:r>
            <a:r>
              <a:rPr lang="en-US" altLang="zh-TW" sz="800" dirty="0">
                <a:latin typeface="+mn-lt"/>
                <a:ea typeface="PMingLiU"/>
                <a:cs typeface="Times New Roman"/>
              </a:rPr>
              <a:t> and administering its circulation; </a:t>
            </a: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 Regulating financial markets, including the inter-bank lending market, the inter-bank bond market, foreign exchange market and gold market; </a:t>
            </a: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 Preventing and mitigating systemic financial risks to safeguard financial stability; </a:t>
            </a: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Maintaining the </a:t>
            </a:r>
            <a:r>
              <a:rPr lang="en-US" altLang="zh-TW" sz="800" dirty="0" err="1">
                <a:latin typeface="+mn-lt"/>
                <a:ea typeface="PMingLiU"/>
                <a:cs typeface="Times New Roman"/>
              </a:rPr>
              <a:t>Renminbi</a:t>
            </a:r>
            <a:r>
              <a:rPr lang="en-US" altLang="zh-TW" sz="800" dirty="0">
                <a:latin typeface="+mn-lt"/>
                <a:ea typeface="PMingLiU"/>
                <a:cs typeface="Times New Roman"/>
              </a:rPr>
              <a:t> exchange rate at adaptive and equilibrium level; Holding and managing the state foreign exchange and gold reserves; </a:t>
            </a: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Managing the State treasury as fiscal agent; </a:t>
            </a: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Making payment and settlement rules in collaboration with relevant departments and ensuring normal operation of the payment and settlement systems; </a:t>
            </a: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Providing guidance to anti-money laundering work in the financial sector and monitoring money-laundering related suspicious fund movement; </a:t>
            </a: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Developing statistics system for the financial industry and responsible for the consolidation of financial statistics as well as the conduct of economic analysis and forecast </a:t>
            </a: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Administering credit reporting industry in China and promoting the building up of credit information system; </a:t>
            </a: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Participating in international financial activities at the capacity of the central bank; </a:t>
            </a: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Engaging in financial business operations in line with relevant rules; </a:t>
            </a: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Performing other functions prescribed by the State Council.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Times New Roman"/>
              </a:rPr>
              <a:t>Institutional Arrangement</a:t>
            </a: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Under the leadership of the State Council, the PBC implements monetary policy, performs its functions and carry out business operations independently according to laws and free from intervention by local governments, government departments at various levels, public organizations or any individuals.</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The PBC needs to report to the State Council its decisions concerning the annual money supply, interest rates, exchange rates and other important issues specified by the State Council for approval before they are put into effect. The PBC is also obliged to submit work report to the Standing Committee of the National People's Congress on the conduct of monetary policy and the performance of the financial industry.</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All capital of the PBC is invested and owned by the State.</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Times New Roman"/>
              </a:rPr>
              <a:t>Management and Organizational Structure</a:t>
            </a: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The top management of the PBC is composed of the governor and a certain number of deputy governors. The governor of the PBC is appointed into or removed from office by the President of the People's Republic of China. The candidate for the governor of the PBC is nominated by the Premier of the State Council and approved by the National People's Congress. When the National People's Congress is in adjournment, the Standing Committee of the National People's Congress sanctions the candidacy for the governor of the PBC. The deputy governors of the PBC are appointed into or removed from office by the Premier of the State Council.</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The PBC adopts a governor responsibility system under which the governor supervises the overall work of the PBC while the deputy governors provide assistance to the governor to fulfill his or her responsibility.</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The head office of the PBC is located in Beijing, the nation's capital and consists of 18 functional departments (bureaus).</a:t>
            </a:r>
            <a:endParaRPr lang="zh-TW" altLang="zh-TW" sz="800" dirty="0">
              <a:latin typeface="+mn-lt"/>
              <a:ea typeface="PMingLiU"/>
              <a:cs typeface="Times New Roman"/>
            </a:endParaRPr>
          </a:p>
          <a:p>
            <a:pPr>
              <a:lnSpc>
                <a:spcPct val="80000"/>
              </a:lnSpc>
            </a:pPr>
            <a:endParaRPr lang="en-US" altLang="zh-TW" sz="800" dirty="0"/>
          </a:p>
        </p:txBody>
      </p:sp>
    </p:spTree>
    <p:extLst>
      <p:ext uri="{BB962C8B-B14F-4D97-AF65-F5344CB8AC3E}">
        <p14:creationId xmlns:p14="http://schemas.microsoft.com/office/powerpoint/2010/main" val="380114215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117</a:t>
            </a:fld>
            <a:endParaRPr lang="en-US" altLang="zh-TW"/>
          </a:p>
        </p:txBody>
      </p:sp>
    </p:spTree>
    <p:extLst>
      <p:ext uri="{BB962C8B-B14F-4D97-AF65-F5344CB8AC3E}">
        <p14:creationId xmlns:p14="http://schemas.microsoft.com/office/powerpoint/2010/main" val="14974571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5C0CCC-054E-43AB-A27D-76AB298FB30A}" type="slidenum">
              <a:rPr lang="en-US" altLang="zh-TW"/>
              <a:pPr/>
              <a:t>118</a:t>
            </a:fld>
            <a:endParaRPr lang="en-US" altLang="zh-TW"/>
          </a:p>
        </p:txBody>
      </p:sp>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p:txBody>
          <a:bodyPr/>
          <a:lstStyle/>
          <a:p>
            <a:pPr marL="342900" lvl="0" indent="-342900">
              <a:lnSpc>
                <a:spcPct val="115000"/>
              </a:lnSpc>
              <a:spcAft>
                <a:spcPts val="1000"/>
              </a:spcAft>
              <a:buFont typeface="+mj-lt"/>
              <a:buAutoNum type="arabicPeriod"/>
            </a:pPr>
            <a:r>
              <a:rPr lang="en-US" altLang="zh-TW" sz="1200" dirty="0">
                <a:latin typeface="+mn-lt"/>
                <a:ea typeface="PMingLiU"/>
                <a:cs typeface="Times New Roman"/>
              </a:rPr>
              <a:t>Andrew Bailey, Governor of </a:t>
            </a:r>
            <a:r>
              <a:rPr lang="en-US" altLang="zh-TW" sz="1200" dirty="0" err="1">
                <a:latin typeface="+mn-lt"/>
                <a:ea typeface="PMingLiU"/>
                <a:cs typeface="Times New Roman"/>
              </a:rPr>
              <a:t>BofE</a:t>
            </a:r>
            <a:r>
              <a:rPr lang="en-US" altLang="zh-TW" sz="1200" dirty="0">
                <a:latin typeface="+mn-lt"/>
                <a:ea typeface="PMingLiU"/>
                <a:cs typeface="Times New Roman"/>
              </a:rPr>
              <a:t> </a:t>
            </a:r>
            <a:br>
              <a:rPr lang="en-US" altLang="zh-TW" sz="1200" dirty="0">
                <a:latin typeface="+mn-lt"/>
                <a:ea typeface="PMingLiU"/>
                <a:cs typeface="Times New Roman"/>
              </a:rPr>
            </a:br>
            <a:r>
              <a:rPr lang="en-US" altLang="zh-TW" sz="1200" dirty="0">
                <a:latin typeface="+mn-lt"/>
                <a:ea typeface="PMingLiU"/>
                <a:cs typeface="Times New Roman"/>
              </a:rPr>
              <a:t>(</a:t>
            </a:r>
            <a:r>
              <a:rPr lang="en-US" dirty="0">
                <a:hlinkClick r:id="rId3"/>
              </a:rPr>
              <a:t>https://www.bankofengland.co.uk/about/people/governors</a:t>
            </a:r>
            <a:r>
              <a:rPr lang="en-US" altLang="zh-TW" sz="1200" dirty="0">
                <a:latin typeface="+mn-lt"/>
                <a:ea typeface="PMingLiU"/>
                <a:cs typeface="Times New Roman"/>
              </a:rPr>
              <a:t>) (2020 - present) mandate expires </a:t>
            </a:r>
            <a:r>
              <a:rPr lang="en-US" altLang="zh-TW" sz="1200" dirty="0" smtClean="0">
                <a:latin typeface="+mn-lt"/>
                <a:ea typeface="PMingLiU"/>
                <a:cs typeface="Times New Roman"/>
              </a:rPr>
              <a:t>March </a:t>
            </a:r>
            <a:r>
              <a:rPr lang="en-US" altLang="zh-TW" sz="1200" dirty="0">
                <a:latin typeface="+mn-lt"/>
                <a:ea typeface="PMingLiU"/>
                <a:cs typeface="Times New Roman"/>
              </a:rPr>
              <a:t>2028</a:t>
            </a:r>
          </a:p>
          <a:p>
            <a:pPr marL="342900" lvl="0" indent="-342900">
              <a:lnSpc>
                <a:spcPct val="115000"/>
              </a:lnSpc>
              <a:spcAft>
                <a:spcPts val="1000"/>
              </a:spcAft>
              <a:buFont typeface="+mj-lt"/>
              <a:buAutoNum type="arabicPeriod"/>
            </a:pPr>
            <a:r>
              <a:rPr lang="en-US" altLang="zh-TW" sz="1200" dirty="0" smtClean="0">
                <a:latin typeface="+mn-lt"/>
                <a:ea typeface="PMingLiU"/>
                <a:cs typeface="Times New Roman"/>
              </a:rPr>
              <a:t>Tiff </a:t>
            </a:r>
            <a:r>
              <a:rPr lang="en-US" altLang="zh-TW" sz="1200" dirty="0" err="1" smtClean="0">
                <a:latin typeface="+mn-lt"/>
                <a:ea typeface="PMingLiU"/>
                <a:cs typeface="Times New Roman"/>
              </a:rPr>
              <a:t>Macklem</a:t>
            </a:r>
            <a:r>
              <a:rPr lang="en-US" altLang="zh-TW" sz="1200" dirty="0" smtClean="0">
                <a:latin typeface="+mn-lt"/>
                <a:ea typeface="PMingLiU"/>
                <a:cs typeface="Times New Roman"/>
              </a:rPr>
              <a:t>, </a:t>
            </a:r>
            <a:r>
              <a:rPr lang="en-US" altLang="zh-TW" sz="1200" dirty="0">
                <a:latin typeface="+mn-lt"/>
                <a:ea typeface="PMingLiU"/>
                <a:cs typeface="Times New Roman"/>
              </a:rPr>
              <a:t>Governor of Bank of Canada (http://www.bank-banque-canada.ca/en/about/council.html ) (</a:t>
            </a:r>
            <a:r>
              <a:rPr lang="en-US" altLang="zh-TW" sz="1200" dirty="0" smtClean="0">
                <a:latin typeface="+mn-lt"/>
                <a:ea typeface="PMingLiU"/>
                <a:cs typeface="Times New Roman"/>
              </a:rPr>
              <a:t>2020 </a:t>
            </a:r>
            <a:r>
              <a:rPr lang="en-US" altLang="zh-TW" sz="1200" dirty="0">
                <a:latin typeface="+mn-lt"/>
                <a:ea typeface="PMingLiU"/>
                <a:cs typeface="Times New Roman"/>
              </a:rPr>
              <a:t>- present) mandate expires June </a:t>
            </a:r>
            <a:r>
              <a:rPr lang="en-US" altLang="zh-TW" sz="1200" dirty="0" smtClean="0">
                <a:latin typeface="+mn-lt"/>
                <a:ea typeface="PMingLiU"/>
                <a:cs typeface="Times New Roman"/>
              </a:rPr>
              <a:t>2027</a:t>
            </a:r>
            <a:endParaRPr lang="zh-TW" altLang="zh-TW" sz="11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Christine </a:t>
            </a:r>
            <a:r>
              <a:rPr lang="en-US" altLang="zh-TW" sz="1200" dirty="0" err="1">
                <a:latin typeface="+mn-lt"/>
                <a:ea typeface="PMingLiU"/>
                <a:cs typeface="Times New Roman"/>
              </a:rPr>
              <a:t>Lagarde</a:t>
            </a:r>
            <a:r>
              <a:rPr lang="en-US" altLang="zh-TW" sz="1200" dirty="0">
                <a:latin typeface="+mn-lt"/>
                <a:ea typeface="PMingLiU"/>
                <a:cs typeface="Times New Roman"/>
              </a:rPr>
              <a:t>, president of ECB (http://www.ecb.int/ecb/orga/decisions/eb/html/ebbig.en.html ) (2019- present)</a:t>
            </a:r>
            <a:endParaRPr lang="zh-TW" altLang="zh-TW" sz="11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 </a:t>
            </a:r>
            <a:r>
              <a:rPr lang="fr-FR" altLang="zh-TW" dirty="0" err="1"/>
              <a:t>Haruhiko</a:t>
            </a:r>
            <a:r>
              <a:rPr lang="fr-FR" altLang="zh-TW" dirty="0"/>
              <a:t> Kuroda</a:t>
            </a:r>
            <a:r>
              <a:rPr lang="en-US" altLang="zh-TW" sz="1200" dirty="0">
                <a:latin typeface="+mn-lt"/>
                <a:ea typeface="PMingLiU"/>
                <a:cs typeface="Times New Roman"/>
              </a:rPr>
              <a:t>,  Governor of </a:t>
            </a:r>
            <a:r>
              <a:rPr lang="en-US" altLang="zh-TW" sz="1200" dirty="0" err="1">
                <a:latin typeface="+mn-lt"/>
                <a:ea typeface="PMingLiU"/>
                <a:cs typeface="Times New Roman"/>
              </a:rPr>
              <a:t>BoJ</a:t>
            </a:r>
            <a:r>
              <a:rPr lang="en-US" altLang="zh-TW" sz="1200" dirty="0">
                <a:latin typeface="+mn-lt"/>
                <a:ea typeface="PMingLiU"/>
                <a:cs typeface="Times New Roman"/>
              </a:rPr>
              <a:t> (http://www.boj.or.jp/en/type/list/pb_member/shirakawa.htm ) (2013 - present)</a:t>
            </a:r>
            <a:endParaRPr lang="zh-TW" altLang="zh-TW" sz="11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 Yi Gang, Governor, PBOC (https://en.wikipedia.org/wiki/Yi_Gang) (2018 - present)</a:t>
            </a:r>
            <a:endParaRPr lang="zh-TW" altLang="zh-TW" sz="1100" dirty="0">
              <a:latin typeface="+mn-lt"/>
              <a:ea typeface="PMingLiU"/>
              <a:cs typeface="Times New Roman"/>
            </a:endParaRPr>
          </a:p>
        </p:txBody>
      </p:sp>
    </p:spTree>
    <p:extLst>
      <p:ext uri="{BB962C8B-B14F-4D97-AF65-F5344CB8AC3E}">
        <p14:creationId xmlns:p14="http://schemas.microsoft.com/office/powerpoint/2010/main" val="2756468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020778-E531-4BAA-AA6A-C475A751D638}" type="slidenum">
              <a:rPr lang="en-US" altLang="zh-TW" smtClean="0"/>
              <a:pPr/>
              <a:t>119</a:t>
            </a:fld>
            <a:endParaRPr lang="en-US" altLang="zh-TW"/>
          </a:p>
        </p:txBody>
      </p:sp>
    </p:spTree>
    <p:extLst>
      <p:ext uri="{BB962C8B-B14F-4D97-AF65-F5344CB8AC3E}">
        <p14:creationId xmlns:p14="http://schemas.microsoft.com/office/powerpoint/2010/main" val="38404007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020778-E531-4BAA-AA6A-C475A751D638}" type="slidenum">
              <a:rPr lang="en-US" altLang="zh-TW" smtClean="0"/>
              <a:pPr/>
              <a:t>120</a:t>
            </a:fld>
            <a:endParaRPr lang="en-US" altLang="zh-TW"/>
          </a:p>
        </p:txBody>
      </p:sp>
    </p:spTree>
    <p:extLst>
      <p:ext uri="{BB962C8B-B14F-4D97-AF65-F5344CB8AC3E}">
        <p14:creationId xmlns:p14="http://schemas.microsoft.com/office/powerpoint/2010/main" val="372095663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123</a:t>
            </a:fld>
            <a:endParaRPr lang="en-US" altLang="zh-TW"/>
          </a:p>
        </p:txBody>
      </p:sp>
    </p:spTree>
    <p:extLst>
      <p:ext uri="{BB962C8B-B14F-4D97-AF65-F5344CB8AC3E}">
        <p14:creationId xmlns:p14="http://schemas.microsoft.com/office/powerpoint/2010/main" val="913632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Bloomberg 15 Aug 18 Barry </a:t>
            </a:r>
            <a:r>
              <a:rPr lang="en-US" dirty="0" err="1"/>
              <a:t>Ritzhold</a:t>
            </a:r>
            <a:r>
              <a:rPr lang="en-US" dirty="0"/>
              <a:t> https://mail.google.com/mail/#inbox/16538815c74a9709?projector=1 </a:t>
            </a:r>
          </a:p>
        </p:txBody>
      </p:sp>
      <p:sp>
        <p:nvSpPr>
          <p:cNvPr id="4" name="Slide Number Placeholder 3"/>
          <p:cNvSpPr>
            <a:spLocks noGrp="1"/>
          </p:cNvSpPr>
          <p:nvPr>
            <p:ph type="sldNum" sz="quarter" idx="10"/>
          </p:nvPr>
        </p:nvSpPr>
        <p:spPr/>
        <p:txBody>
          <a:bodyPr/>
          <a:lstStyle/>
          <a:p>
            <a:fld id="{F159EA42-0101-4E33-879C-46088F8DD135}" type="slidenum">
              <a:rPr lang="en-US" smtClean="0"/>
              <a:t>12</a:t>
            </a:fld>
            <a:endParaRPr lang="en-US"/>
          </a:p>
        </p:txBody>
      </p:sp>
    </p:spTree>
    <p:extLst>
      <p:ext uri="{BB962C8B-B14F-4D97-AF65-F5344CB8AC3E}">
        <p14:creationId xmlns:p14="http://schemas.microsoft.com/office/powerpoint/2010/main" val="288173072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72F8EA-5498-49CF-8C7B-E9D23445D345}" type="slidenum">
              <a:rPr lang="en-US" altLang="zh-TW"/>
              <a:pPr/>
              <a:t>124</a:t>
            </a:fld>
            <a:endParaRPr lang="en-US" altLang="zh-TW"/>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pPr>
              <a:lnSpc>
                <a:spcPct val="115000"/>
              </a:lnSpc>
              <a:spcAft>
                <a:spcPts val="1000"/>
              </a:spcAft>
            </a:pPr>
            <a:r>
              <a:rPr lang="en-US" altLang="zh-TW" sz="800" dirty="0">
                <a:latin typeface="+mn-lt"/>
                <a:ea typeface="PMingLiU"/>
                <a:cs typeface="Calibri"/>
              </a:rPr>
              <a:t>This chart looks at the influence of government on ultimate economic goals through fiscal and monetary policy</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Calibri"/>
              </a:rPr>
              <a:t>Monetary Policy </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Calibri"/>
              </a:rPr>
              <a:t>Financial authorities, generally the central bank (may in some cases be “independent” from the government)</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Calibri"/>
              </a:rPr>
              <a:t>Control of interest rates</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Calibri"/>
              </a:rPr>
              <a:t>Control of money supply</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Calibri"/>
              </a:rPr>
              <a:t>Fiscal Policy</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Calibri"/>
              </a:rPr>
              <a:t>Government</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Calibri"/>
              </a:rPr>
              <a:t>Control of taxes</a:t>
            </a:r>
            <a:endParaRPr lang="zh-TW" altLang="zh-TW" sz="800" dirty="0">
              <a:latin typeface="+mn-lt"/>
              <a:ea typeface="PMingLiU"/>
              <a:cs typeface="Times New Roman"/>
            </a:endParaRPr>
          </a:p>
          <a:p>
            <a:pPr marL="304800">
              <a:lnSpc>
                <a:spcPct val="115000"/>
              </a:lnSpc>
              <a:spcAft>
                <a:spcPts val="1000"/>
              </a:spcAft>
            </a:pPr>
            <a:r>
              <a:rPr lang="en-US" altLang="zh-TW" sz="800" dirty="0">
                <a:latin typeface="+mn-lt"/>
                <a:ea typeface="PMingLiU"/>
                <a:cs typeface="Calibri"/>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Calibri"/>
              </a:rPr>
              <a:t>Monetary policy = the management of money and interest rates</a:t>
            </a:r>
            <a:r>
              <a:rPr lang="en-US" altLang="zh-TW" sz="800" dirty="0">
                <a:latin typeface="+mn-lt"/>
                <a:ea typeface="PMingLiU"/>
                <a:cs typeface="Calibri"/>
              </a:rPr>
              <a:t>. Generally the </a:t>
            </a:r>
            <a:r>
              <a:rPr lang="en-US" altLang="zh-TW" sz="800" b="1" dirty="0">
                <a:latin typeface="+mn-lt"/>
                <a:ea typeface="PMingLiU"/>
                <a:cs typeface="Calibri"/>
              </a:rPr>
              <a:t>Central Bank</a:t>
            </a:r>
            <a:r>
              <a:rPr lang="en-US" altLang="zh-TW" sz="800" dirty="0">
                <a:latin typeface="+mn-lt"/>
                <a:ea typeface="PMingLiU"/>
                <a:cs typeface="Calibri"/>
              </a:rPr>
              <a:t> is responsible for monetary policy.</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Calibri"/>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Calibri"/>
              </a:rPr>
              <a:t>Goals of monetary policy</a:t>
            </a:r>
            <a:r>
              <a:rPr lang="en-US" altLang="zh-TW" sz="800" dirty="0">
                <a:latin typeface="+mn-lt"/>
                <a:ea typeface="PMingLiU"/>
                <a:cs typeface="Calibri"/>
              </a:rPr>
              <a:t> may include: high employment, economic growth, </a:t>
            </a:r>
            <a:r>
              <a:rPr lang="en-US" altLang="zh-TW" sz="800" b="1" dirty="0">
                <a:latin typeface="+mn-lt"/>
                <a:ea typeface="PMingLiU"/>
                <a:cs typeface="Calibri"/>
              </a:rPr>
              <a:t>price stability</a:t>
            </a:r>
            <a:r>
              <a:rPr lang="en-US" altLang="zh-TW" sz="800" dirty="0">
                <a:latin typeface="+mn-lt"/>
                <a:ea typeface="PMingLiU"/>
                <a:cs typeface="Calibri"/>
              </a:rPr>
              <a:t>, interest rate stability, stability of financial markets and stability in FX </a:t>
            </a:r>
            <a:r>
              <a:rPr lang="en-US" altLang="zh-TW" sz="800" dirty="0" smtClean="0">
                <a:latin typeface="+mn-lt"/>
                <a:ea typeface="PMingLiU"/>
                <a:cs typeface="Calibri"/>
              </a:rPr>
              <a:t>markets</a:t>
            </a:r>
          </a:p>
          <a:p>
            <a:pPr>
              <a:lnSpc>
                <a:spcPct val="115000"/>
              </a:lnSpc>
              <a:spcAft>
                <a:spcPts val="1000"/>
              </a:spcAft>
            </a:pPr>
            <a:endParaRPr lang="en-US" sz="1200" b="0" i="0" kern="1200" dirty="0" smtClean="0">
              <a:solidFill>
                <a:schemeClr val="tx1"/>
              </a:solidFill>
              <a:effectLst/>
              <a:latin typeface="+mn-lt"/>
              <a:ea typeface="+mn-ea"/>
              <a:cs typeface="+mn-cs"/>
            </a:endParaRPr>
          </a:p>
          <a:p>
            <a:pPr>
              <a:lnSpc>
                <a:spcPct val="115000"/>
              </a:lnSpc>
              <a:spcAft>
                <a:spcPts val="1000"/>
              </a:spcAft>
            </a:pPr>
            <a:r>
              <a:rPr lang="en-US" sz="1200" b="0" i="0" kern="1200" dirty="0" smtClean="0">
                <a:solidFill>
                  <a:schemeClr val="tx1"/>
                </a:solidFill>
                <a:effectLst/>
                <a:latin typeface="+mn-lt"/>
                <a:ea typeface="+mn-ea"/>
                <a:cs typeface="+mn-cs"/>
              </a:rPr>
              <a:t>Monetary policy refers to the actions of central banks to achieve macroeconomic policy objectives such as price stability, full employment, and stable economic growth. Fiscal policy refers to the tax and spending policies of the federal government. Fiscal policy decisions are determined by the Congress and the Administration; the Fed plays no role in determining fiscal policy.</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Calibri"/>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Calibri"/>
              </a:rPr>
              <a:t>Price level</a:t>
            </a:r>
            <a:r>
              <a:rPr lang="en-US" altLang="zh-TW" sz="800" dirty="0">
                <a:latin typeface="+mn-lt"/>
                <a:ea typeface="PMingLiU"/>
                <a:cs typeface="Calibri"/>
              </a:rPr>
              <a:t> and </a:t>
            </a:r>
            <a:r>
              <a:rPr lang="en-US" altLang="zh-TW" sz="800" b="1" dirty="0">
                <a:latin typeface="+mn-lt"/>
                <a:ea typeface="PMingLiU"/>
                <a:cs typeface="Calibri"/>
              </a:rPr>
              <a:t>money supply generally </a:t>
            </a:r>
            <a:r>
              <a:rPr lang="en-US" altLang="zh-TW" sz="800" dirty="0">
                <a:latin typeface="+mn-lt"/>
                <a:ea typeface="PMingLiU"/>
                <a:cs typeface="Calibri"/>
              </a:rPr>
              <a:t>move closely together </a:t>
            </a:r>
            <a:r>
              <a:rPr lang="en-US" altLang="zh-TW" sz="800" dirty="0">
                <a:latin typeface="+mn-lt"/>
                <a:ea typeface="PMingLiU"/>
                <a:cs typeface="Calibri"/>
                <a:sym typeface="Wingdings 3"/>
              </a:rPr>
              <a:t></a:t>
            </a:r>
            <a:r>
              <a:rPr lang="en-US" altLang="zh-TW" sz="800" dirty="0">
                <a:latin typeface="+mn-lt"/>
                <a:ea typeface="PMingLiU"/>
                <a:cs typeface="Calibri"/>
              </a:rPr>
              <a:t> increase in money supply </a:t>
            </a:r>
            <a:r>
              <a:rPr lang="en-US" altLang="zh-TW" sz="800" dirty="0">
                <a:latin typeface="+mn-lt"/>
                <a:ea typeface="PMingLiU"/>
                <a:cs typeface="Calibri"/>
                <a:sym typeface="Wingdings 3"/>
              </a:rPr>
              <a:t></a:t>
            </a:r>
            <a:r>
              <a:rPr lang="en-US" altLang="zh-TW" sz="800" dirty="0">
                <a:latin typeface="+mn-lt"/>
                <a:ea typeface="PMingLiU"/>
                <a:cs typeface="Calibri"/>
              </a:rPr>
              <a:t> increase in price level (</a:t>
            </a:r>
            <a:r>
              <a:rPr lang="en-US" altLang="zh-TW" sz="800" b="1" dirty="0">
                <a:latin typeface="+mn-lt"/>
                <a:ea typeface="PMingLiU"/>
                <a:cs typeface="Calibri"/>
              </a:rPr>
              <a:t>inflation</a:t>
            </a:r>
            <a:r>
              <a:rPr lang="en-US" altLang="zh-TW" sz="800" dirty="0">
                <a:latin typeface="+mn-lt"/>
                <a:ea typeface="PMingLiU"/>
                <a:cs typeface="Calibri"/>
              </a:rPr>
              <a:t>). Milton Friedman: “inflation is always and everywhere a monetary phenomenon”</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Calibri"/>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Calibri"/>
              </a:rPr>
              <a:t>Inflation</a:t>
            </a:r>
            <a:r>
              <a:rPr lang="en-US" altLang="zh-TW" sz="800" dirty="0">
                <a:latin typeface="+mn-lt"/>
                <a:ea typeface="PMingLiU"/>
                <a:cs typeface="Calibri"/>
              </a:rPr>
              <a:t> is a continual </a:t>
            </a:r>
            <a:r>
              <a:rPr lang="en-US" altLang="zh-TW" sz="800" b="1" dirty="0">
                <a:latin typeface="+mn-lt"/>
                <a:ea typeface="PMingLiU"/>
                <a:cs typeface="Calibri"/>
              </a:rPr>
              <a:t>increase</a:t>
            </a:r>
            <a:r>
              <a:rPr lang="en-US" altLang="zh-TW" sz="800" dirty="0">
                <a:latin typeface="+mn-lt"/>
                <a:ea typeface="PMingLiU"/>
                <a:cs typeface="Calibri"/>
              </a:rPr>
              <a:t> in the aggregate price level. Inflation rate is the rate of change of the price level, measured as a percentage change per year.</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Calibri"/>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Calibri"/>
              </a:rPr>
              <a:t>Aggregate price level</a:t>
            </a:r>
            <a:r>
              <a:rPr lang="en-US" altLang="zh-TW" sz="800" dirty="0">
                <a:latin typeface="+mn-lt"/>
                <a:ea typeface="PMingLiU"/>
                <a:cs typeface="Calibri"/>
              </a:rPr>
              <a:t> = average price of goods and services in the economy.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Calibri"/>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Calibri"/>
              </a:rPr>
              <a:t>Measures of aggregate price level include the </a:t>
            </a:r>
            <a:r>
              <a:rPr lang="en-US" altLang="zh-TW" sz="800" b="1" dirty="0">
                <a:latin typeface="+mn-lt"/>
                <a:ea typeface="PMingLiU"/>
                <a:cs typeface="Calibri"/>
              </a:rPr>
              <a:t>GDP deflator </a:t>
            </a:r>
            <a:r>
              <a:rPr lang="en-US" altLang="zh-TW" sz="800" dirty="0">
                <a:latin typeface="+mn-lt"/>
                <a:ea typeface="PMingLiU"/>
                <a:cs typeface="Calibri"/>
              </a:rPr>
              <a:t>(</a:t>
            </a:r>
            <a:r>
              <a:rPr lang="en-US" altLang="zh-TW" sz="800" i="1" dirty="0">
                <a:latin typeface="+mn-lt"/>
                <a:ea typeface="PMingLiU"/>
                <a:cs typeface="Calibri"/>
              </a:rPr>
              <a:t>nomina</a:t>
            </a:r>
            <a:r>
              <a:rPr lang="en-US" altLang="zh-TW" sz="800" dirty="0">
                <a:latin typeface="+mn-lt"/>
                <a:ea typeface="PMingLiU"/>
                <a:cs typeface="Calibri"/>
              </a:rPr>
              <a:t>l GDP divided by </a:t>
            </a:r>
            <a:r>
              <a:rPr lang="en-US" altLang="zh-TW" sz="800" i="1" dirty="0">
                <a:latin typeface="+mn-lt"/>
                <a:ea typeface="PMingLiU"/>
                <a:cs typeface="Calibri"/>
              </a:rPr>
              <a:t>real</a:t>
            </a:r>
            <a:r>
              <a:rPr lang="en-US" altLang="zh-TW" sz="800" dirty="0">
                <a:latin typeface="+mn-lt"/>
                <a:ea typeface="PMingLiU"/>
                <a:cs typeface="Calibri"/>
              </a:rPr>
              <a:t> GDP) and consumer price index or </a:t>
            </a:r>
            <a:r>
              <a:rPr lang="en-US" altLang="zh-TW" sz="800" b="1" dirty="0">
                <a:latin typeface="+mn-lt"/>
                <a:ea typeface="PMingLiU"/>
                <a:cs typeface="Calibri"/>
              </a:rPr>
              <a:t>CPI</a:t>
            </a:r>
            <a:r>
              <a:rPr lang="en-US" altLang="zh-TW" sz="800" dirty="0">
                <a:latin typeface="+mn-lt"/>
                <a:ea typeface="PMingLiU"/>
                <a:cs typeface="Calibri"/>
              </a:rPr>
              <a:t> which is measured by pricing a basket list of goods &amp; services bought by a typical urban household over a given period</a:t>
            </a:r>
            <a:r>
              <a:rPr lang="en-US" altLang="zh-TW" sz="800" b="1" dirty="0">
                <a:latin typeface="+mn-lt"/>
                <a:ea typeface="PMingLiU"/>
                <a:cs typeface="Calibri"/>
              </a:rPr>
              <a:t>. </a:t>
            </a:r>
            <a:r>
              <a:rPr lang="en-US" altLang="zh-TW" sz="800" dirty="0">
                <a:latin typeface="+mn-lt"/>
                <a:ea typeface="PMingLiU"/>
                <a:cs typeface="Calibri"/>
              </a:rPr>
              <a:t>The CPI is also expressed as a price index with the base year equal to 100</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Calibri"/>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Calibri"/>
              </a:rPr>
              <a:t>Real</a:t>
            </a:r>
            <a:r>
              <a:rPr lang="en-US" altLang="zh-TW" sz="800" dirty="0">
                <a:latin typeface="+mn-lt"/>
                <a:ea typeface="PMingLiU"/>
                <a:cs typeface="Calibri"/>
              </a:rPr>
              <a:t> versus </a:t>
            </a:r>
            <a:r>
              <a:rPr lang="en-US" altLang="zh-TW" sz="800" b="1" dirty="0">
                <a:latin typeface="+mn-lt"/>
                <a:ea typeface="PMingLiU"/>
                <a:cs typeface="Calibri"/>
              </a:rPr>
              <a:t>Nominal</a:t>
            </a:r>
            <a:r>
              <a:rPr lang="en-US" altLang="zh-TW" sz="800" dirty="0">
                <a:latin typeface="+mn-lt"/>
                <a:ea typeface="PMingLiU"/>
                <a:cs typeface="Calibri"/>
              </a:rPr>
              <a:t>: </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b="1" dirty="0">
                <a:latin typeface="+mn-lt"/>
                <a:ea typeface="PMingLiU"/>
                <a:cs typeface="Calibri"/>
              </a:rPr>
              <a:t>Nominal</a:t>
            </a:r>
            <a:r>
              <a:rPr lang="en-US" altLang="zh-TW" sz="800" i="1" dirty="0">
                <a:latin typeface="+mn-lt"/>
                <a:ea typeface="PMingLiU"/>
                <a:cs typeface="Calibri"/>
              </a:rPr>
              <a:t> </a:t>
            </a:r>
            <a:r>
              <a:rPr lang="en-US" altLang="zh-TW" sz="800" dirty="0">
                <a:latin typeface="+mn-lt"/>
                <a:ea typeface="PMingLiU"/>
                <a:cs typeface="Calibri"/>
              </a:rPr>
              <a:t>= values measured using</a:t>
            </a:r>
            <a:r>
              <a:rPr lang="en-US" altLang="zh-TW" sz="800" b="1" dirty="0">
                <a:latin typeface="+mn-lt"/>
                <a:ea typeface="PMingLiU"/>
                <a:cs typeface="Calibri"/>
              </a:rPr>
              <a:t> current prices</a:t>
            </a:r>
            <a:r>
              <a:rPr lang="en-US" altLang="zh-TW" sz="800" dirty="0">
                <a:latin typeface="+mn-lt"/>
                <a:ea typeface="PMingLiU"/>
                <a:cs typeface="Calibri"/>
              </a:rPr>
              <a:t>; </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b="1" dirty="0">
                <a:latin typeface="+mn-lt"/>
                <a:ea typeface="PMingLiU"/>
                <a:cs typeface="Calibri"/>
              </a:rPr>
              <a:t>Real</a:t>
            </a:r>
            <a:r>
              <a:rPr lang="en-US" altLang="zh-TW" sz="800" dirty="0">
                <a:latin typeface="+mn-lt"/>
                <a:ea typeface="PMingLiU"/>
                <a:cs typeface="Calibri"/>
              </a:rPr>
              <a:t> = values measured in terms of</a:t>
            </a:r>
            <a:r>
              <a:rPr lang="en-US" altLang="zh-TW" sz="800" b="1" dirty="0">
                <a:latin typeface="+mn-lt"/>
                <a:ea typeface="PMingLiU"/>
                <a:cs typeface="Calibri"/>
              </a:rPr>
              <a:t> fixed prices</a:t>
            </a:r>
            <a:r>
              <a:rPr lang="en-US" altLang="zh-TW" sz="800" dirty="0">
                <a:latin typeface="+mn-lt"/>
                <a:ea typeface="PMingLiU"/>
                <a:cs typeface="Calibri"/>
              </a:rPr>
              <a:t>.</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b="1" dirty="0">
                <a:latin typeface="+mn-lt"/>
                <a:ea typeface="PMingLiU"/>
                <a:cs typeface="Calibri"/>
              </a:rPr>
              <a:t>Nominal GDP</a:t>
            </a:r>
            <a:r>
              <a:rPr lang="en-US" altLang="zh-TW" sz="800" dirty="0">
                <a:latin typeface="+mn-lt"/>
                <a:ea typeface="PMingLiU"/>
                <a:cs typeface="Calibri"/>
              </a:rPr>
              <a:t> = total value of final goods and services calculated using current prices</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b="1" dirty="0">
                <a:latin typeface="+mn-lt"/>
                <a:ea typeface="PMingLiU"/>
                <a:cs typeface="Calibri"/>
              </a:rPr>
              <a:t>Real GDP</a:t>
            </a:r>
            <a:r>
              <a:rPr lang="en-US" altLang="zh-TW" sz="800" dirty="0">
                <a:latin typeface="+mn-lt"/>
                <a:ea typeface="PMingLiU"/>
                <a:cs typeface="Calibri"/>
              </a:rPr>
              <a:t> = GDP measured using constant prices (in terms of prices for an arbitrary base year, in the US currently 1996).</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Calibri"/>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Calibri"/>
              </a:rPr>
              <a:t>Business cycles</a:t>
            </a:r>
            <a:r>
              <a:rPr lang="en-US" altLang="zh-TW" sz="800" dirty="0">
                <a:latin typeface="+mn-lt"/>
                <a:ea typeface="PMingLiU"/>
                <a:cs typeface="Calibri"/>
              </a:rPr>
              <a:t> are upward and downward movements of aggregate output. </a:t>
            </a:r>
            <a:r>
              <a:rPr lang="en-US" altLang="zh-TW" sz="800" b="1" dirty="0">
                <a:latin typeface="+mn-lt"/>
                <a:ea typeface="PMingLiU"/>
                <a:cs typeface="Calibri"/>
              </a:rPr>
              <a:t>Recessions</a:t>
            </a:r>
            <a:r>
              <a:rPr lang="en-US" altLang="zh-TW" sz="800" dirty="0">
                <a:latin typeface="+mn-lt"/>
                <a:ea typeface="PMingLiU"/>
                <a:cs typeface="Calibri"/>
              </a:rPr>
              <a:t> are cycles when the aggregate output is </a:t>
            </a:r>
            <a:r>
              <a:rPr lang="en-US" altLang="zh-TW" sz="800" b="1" dirty="0">
                <a:latin typeface="+mn-lt"/>
                <a:ea typeface="PMingLiU"/>
                <a:cs typeface="Calibri"/>
              </a:rPr>
              <a:t>declining</a:t>
            </a:r>
            <a:r>
              <a:rPr lang="en-US" altLang="zh-TW" sz="800" i="1" dirty="0">
                <a:latin typeface="+mn-lt"/>
                <a:ea typeface="PMingLiU"/>
                <a:cs typeface="Calibri"/>
              </a:rPr>
              <a:t>; </a:t>
            </a:r>
            <a:r>
              <a:rPr lang="en-US" altLang="zh-TW" sz="800" b="1" dirty="0">
                <a:latin typeface="+mn-lt"/>
                <a:ea typeface="PMingLiU"/>
                <a:cs typeface="Calibri"/>
              </a:rPr>
              <a:t>expansions</a:t>
            </a:r>
            <a:r>
              <a:rPr lang="en-US" altLang="zh-TW" sz="800" i="1" dirty="0">
                <a:latin typeface="+mn-lt"/>
                <a:ea typeface="PMingLiU"/>
                <a:cs typeface="Calibri"/>
              </a:rPr>
              <a:t> </a:t>
            </a:r>
            <a:r>
              <a:rPr lang="en-US" altLang="zh-TW" sz="800" dirty="0">
                <a:latin typeface="+mn-lt"/>
                <a:ea typeface="PMingLiU"/>
                <a:cs typeface="Calibri"/>
              </a:rPr>
              <a:t>are cycles when the aggregate output is </a:t>
            </a:r>
            <a:r>
              <a:rPr lang="en-US" altLang="zh-TW" sz="800" b="1" dirty="0">
                <a:latin typeface="+mn-lt"/>
                <a:ea typeface="PMingLiU"/>
                <a:cs typeface="Calibri"/>
              </a:rPr>
              <a:t>increasing</a:t>
            </a:r>
            <a:r>
              <a:rPr lang="en-US" altLang="zh-TW" sz="800" dirty="0">
                <a:latin typeface="+mn-lt"/>
                <a:ea typeface="PMingLiU"/>
                <a:cs typeface="Calibri"/>
              </a:rPr>
              <a:t>.</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Calibri"/>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Calibri"/>
              </a:rPr>
              <a:t>Aggregate (economic) output = total production of goods and services. Most common measures are </a:t>
            </a:r>
            <a:r>
              <a:rPr lang="en-US" altLang="zh-TW" sz="800" b="1" dirty="0">
                <a:latin typeface="+mn-lt"/>
                <a:ea typeface="PMingLiU"/>
                <a:cs typeface="Calibri"/>
              </a:rPr>
              <a:t>GDP</a:t>
            </a:r>
            <a:r>
              <a:rPr lang="en-US" altLang="zh-TW" sz="800" dirty="0">
                <a:latin typeface="+mn-lt"/>
                <a:ea typeface="PMingLiU"/>
                <a:cs typeface="Calibri"/>
              </a:rPr>
              <a:t> and </a:t>
            </a:r>
            <a:r>
              <a:rPr lang="en-US" altLang="zh-TW" sz="800" b="1" dirty="0">
                <a:latin typeface="+mn-lt"/>
                <a:ea typeface="PMingLiU"/>
                <a:cs typeface="Calibri"/>
              </a:rPr>
              <a:t>GNP</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Calibri"/>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Calibri"/>
              </a:rPr>
              <a:t>GDP </a:t>
            </a:r>
            <a:r>
              <a:rPr lang="en-US" altLang="zh-TW" sz="800" dirty="0">
                <a:latin typeface="+mn-lt"/>
                <a:ea typeface="PMingLiU"/>
                <a:cs typeface="Calibri"/>
              </a:rPr>
              <a:t>(gross domestic product, or value of </a:t>
            </a:r>
            <a:r>
              <a:rPr lang="en-US" altLang="zh-TW" sz="800" i="1" dirty="0">
                <a:latin typeface="+mn-lt"/>
                <a:ea typeface="PMingLiU"/>
                <a:cs typeface="Calibri"/>
              </a:rPr>
              <a:t>final</a:t>
            </a:r>
            <a:r>
              <a:rPr lang="en-US" altLang="zh-TW" sz="800" dirty="0">
                <a:latin typeface="+mn-lt"/>
                <a:ea typeface="PMingLiU"/>
                <a:cs typeface="Calibri"/>
              </a:rPr>
              <a:t> goods and services produced in an economy during the course of the year)</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Calibri"/>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Calibri"/>
              </a:rPr>
              <a:t>GNP </a:t>
            </a:r>
            <a:r>
              <a:rPr lang="en-US" altLang="zh-TW" sz="800" dirty="0">
                <a:latin typeface="+mn-lt"/>
                <a:ea typeface="PMingLiU"/>
                <a:cs typeface="Calibri"/>
              </a:rPr>
              <a:t>(gross national product, or value of all final goods and services produced by domestically owned factors of production in a year).</a:t>
            </a:r>
            <a:endParaRPr lang="zh-TW" altLang="zh-TW" sz="800" dirty="0">
              <a:latin typeface="+mn-lt"/>
              <a:ea typeface="PMingLiU"/>
              <a:cs typeface="Times New Roman"/>
            </a:endParaRPr>
          </a:p>
          <a:p>
            <a:pPr>
              <a:lnSpc>
                <a:spcPct val="80000"/>
              </a:lnSpc>
            </a:pPr>
            <a:endParaRPr lang="zh-TW" altLang="en-US" sz="800" dirty="0"/>
          </a:p>
        </p:txBody>
      </p:sp>
    </p:spTree>
    <p:extLst>
      <p:ext uri="{BB962C8B-B14F-4D97-AF65-F5344CB8AC3E}">
        <p14:creationId xmlns:p14="http://schemas.microsoft.com/office/powerpoint/2010/main" val="36968431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8B7156-CC5D-4710-9F03-E6D2FE3ED7F3}" type="slidenum">
              <a:rPr lang="en-US" altLang="zh-TW"/>
              <a:pPr/>
              <a:t>125</a:t>
            </a:fld>
            <a:endParaRPr lang="en-US" altLang="zh-TW"/>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p:txBody>
          <a:bodyPr/>
          <a:lstStyle/>
          <a:p>
            <a:r>
              <a:rPr lang="en-US" altLang="zh-TW" dirty="0"/>
              <a:t>The goals of monetary policy include the promotion of sustainable economic growth, full employment, and stable prices. Through monetary policy, the fed is most able to maintain stable prices, thereby promoting economic growth and maximum employment (from Fed’s website).</a:t>
            </a:r>
          </a:p>
          <a:p>
            <a:endParaRPr lang="en-US" altLang="zh-TW" dirty="0"/>
          </a:p>
          <a:p>
            <a:r>
              <a:rPr lang="en-US" altLang="zh-TW" dirty="0"/>
              <a:t>The goals of monetary policy are spelled out in the Federal Reserve Act, which specifies that the Board of Governors and the Federal Open Market Committee should seek “to promote effectively the goals of maximum employment, stable prices, and moderate long-term interest rates.” Stable prices in the long run are a precondition for maximum sustainable output growth and employment as well as moderate long-term interest rates. When prices are stable and believed likely to remain so, the prices of goods, services, materials, and labor are undistorted by inflation and serve as clearer signals and guides to the efficient allocation of resources and thus contribute to higher standards of living. Moreover, stable prices foster saving and capital formation, because when the risk of erosion of asset values resulting from inflation—and the need to guard against such losses</a:t>
            </a:r>
            <a:r>
              <a:rPr lang="en-US" altLang="zh-TW" baseline="0" dirty="0"/>
              <a:t> - </a:t>
            </a:r>
            <a:r>
              <a:rPr lang="en-US" altLang="zh-TW" dirty="0"/>
              <a:t>are minimized, households are encouraged to save more and businesses are encouraged to invest more. </a:t>
            </a:r>
          </a:p>
          <a:p>
            <a:endParaRPr lang="zh-TW" altLang="en-US" dirty="0"/>
          </a:p>
        </p:txBody>
      </p:sp>
    </p:spTree>
    <p:extLst>
      <p:ext uri="{BB962C8B-B14F-4D97-AF65-F5344CB8AC3E}">
        <p14:creationId xmlns:p14="http://schemas.microsoft.com/office/powerpoint/2010/main" val="55942976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TW" dirty="0"/>
              <a:t>Source: Fed http://www.federalreserve.gov/monetarypolicy/files/FOMC_LongerRunGoals.pdf</a:t>
            </a:r>
          </a:p>
          <a:p>
            <a:r>
              <a:rPr lang="en-US" altLang="zh-TW" dirty="0"/>
              <a:t>(retrieved 15 April 15 at 5:42pm)</a:t>
            </a:r>
            <a:endParaRPr lang="zh-TW" alt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126</a:t>
            </a:fld>
            <a:endParaRPr lang="en-US" altLang="zh-TW"/>
          </a:p>
        </p:txBody>
      </p:sp>
    </p:spTree>
    <p:extLst>
      <p:ext uri="{BB962C8B-B14F-4D97-AF65-F5344CB8AC3E}">
        <p14:creationId xmlns:p14="http://schemas.microsoft.com/office/powerpoint/2010/main" val="256823830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Source: Fed https://www.federalreserve.gov/faqs/what-economic-goals-does-federal-reserve-seek-to-achieve-through-monetary-policy.htm#:~:text=The%20Federal%20Reserve%20works%20to,moderate%20long%2Dterm%20interest%20rates. </a:t>
            </a:r>
          </a:p>
          <a:p>
            <a:r>
              <a:rPr lang="en-US" sz="1200" b="0" i="0" kern="1200" dirty="0" smtClean="0">
                <a:solidFill>
                  <a:schemeClr val="tx1"/>
                </a:solidFill>
                <a:effectLst/>
                <a:latin typeface="+mn-lt"/>
                <a:ea typeface="+mn-ea"/>
                <a:cs typeface="+mn-cs"/>
              </a:rPr>
              <a:t>What economic goals does the Federal Reserve seek to achieve through its monetary policy?</a:t>
            </a:r>
          </a:p>
          <a:p>
            <a:r>
              <a:rPr lang="en-US" sz="1200" b="0" i="0" kern="1200" dirty="0" smtClean="0">
                <a:solidFill>
                  <a:schemeClr val="tx1"/>
                </a:solidFill>
                <a:effectLst/>
                <a:latin typeface="+mn-lt"/>
                <a:ea typeface="+mn-ea"/>
                <a:cs typeface="+mn-cs"/>
              </a:rPr>
              <a:t>The Federal Reserve works to promote a strong U.S. economy. Specifically, the Congress has assigned the Fed to conduct the nation’s monetary policy to support the goals of maximum employment, stable prices, and moderate long-term interest rates. When prices are stable, long-term interest rates remain at moderate levels, so the goals of price stability and moderate long-term interest rates go together. As a result, the goals of maximum employment and stable prices are often referred to as the Fed’s “dual mandate.”</a:t>
            </a:r>
          </a:p>
          <a:p>
            <a:r>
              <a:rPr lang="en-US" sz="1200" b="0" i="0" u="none" strike="noStrike" kern="1200" dirty="0" smtClean="0">
                <a:solidFill>
                  <a:schemeClr val="tx1"/>
                </a:solidFill>
                <a:effectLst/>
                <a:latin typeface="+mn-lt"/>
                <a:ea typeface="+mn-ea"/>
                <a:cs typeface="+mn-cs"/>
                <a:hlinkClick r:id="rId3"/>
              </a:rPr>
              <a:t>Maximum employment</a:t>
            </a:r>
            <a:r>
              <a:rPr lang="en-US" sz="1200" b="0" i="0" kern="1200" dirty="0" smtClean="0">
                <a:solidFill>
                  <a:schemeClr val="tx1"/>
                </a:solidFill>
                <a:effectLst/>
                <a:latin typeface="+mn-lt"/>
                <a:ea typeface="+mn-ea"/>
                <a:cs typeface="+mn-cs"/>
              </a:rPr>
              <a:t> is the highest level of employment or lowest level of unemployment that the economy can sustain while maintaining a stable inflation rate. Over the past few decades, experience has shown that it is possible to keep unemployment low and the jobs market strong without leading to an unwanted increase in inflation. For example, in the economic expansion following the Great Recession, as unemployment fell below estimates of what was thought to be sustainable, the jobs market proved remarkably adaptable. This resulted in many benefits and opportunities to families and communities that all too often had been left behind. Building on that, a low level of unemployment, absent other risks, will not by itself be a cause for concern. Of course, when unemployment is high, the Fed will actively seek to lower it. For this reason, the Fed seeks to mitigate shortfalls of employment from assessments of its maximum level.</a:t>
            </a:r>
          </a:p>
          <a:p>
            <a:r>
              <a:rPr lang="en-US" sz="1200" b="0" i="0" kern="1200" dirty="0" smtClean="0">
                <a:solidFill>
                  <a:schemeClr val="tx1"/>
                </a:solidFill>
                <a:effectLst/>
                <a:latin typeface="+mn-lt"/>
                <a:ea typeface="+mn-ea"/>
                <a:cs typeface="+mn-cs"/>
              </a:rPr>
              <a:t>Prices are considered stable when consumers and businesses don’t have to worry about rising or falling prices when making plans, or when borrowing or lending for long periods. The </a:t>
            </a:r>
            <a:r>
              <a:rPr lang="en-US" sz="1200" b="0" i="0" u="none" strike="noStrike" kern="1200" dirty="0" smtClean="0">
                <a:solidFill>
                  <a:schemeClr val="tx1"/>
                </a:solidFill>
                <a:effectLst/>
                <a:latin typeface="+mn-lt"/>
                <a:ea typeface="+mn-ea"/>
                <a:cs typeface="+mn-cs"/>
                <a:hlinkClick r:id="rId4"/>
              </a:rPr>
              <a:t>Federal Open Market Committee (FOMC)</a:t>
            </a:r>
            <a:r>
              <a:rPr lang="en-US" sz="1200" b="0" i="0" kern="1200" dirty="0" smtClean="0">
                <a:solidFill>
                  <a:schemeClr val="tx1"/>
                </a:solidFill>
                <a:effectLst/>
                <a:latin typeface="+mn-lt"/>
                <a:ea typeface="+mn-ea"/>
                <a:cs typeface="+mn-cs"/>
              </a:rPr>
              <a:t> judges that </a:t>
            </a:r>
            <a:r>
              <a:rPr lang="en-US" sz="1200" b="0" i="0" u="none" strike="noStrike" kern="1200" dirty="0" smtClean="0">
                <a:solidFill>
                  <a:schemeClr val="tx1"/>
                </a:solidFill>
                <a:effectLst/>
                <a:latin typeface="+mn-lt"/>
                <a:ea typeface="+mn-ea"/>
                <a:cs typeface="+mn-cs"/>
                <a:hlinkClick r:id="rId5"/>
              </a:rPr>
              <a:t>inflation rate of 2 percent</a:t>
            </a:r>
            <a:r>
              <a:rPr lang="en-US" sz="1200" b="0" i="0" kern="1200" dirty="0" smtClean="0">
                <a:solidFill>
                  <a:schemeClr val="tx1"/>
                </a:solidFill>
                <a:effectLst/>
                <a:latin typeface="+mn-lt"/>
                <a:ea typeface="+mn-ea"/>
                <a:cs typeface="+mn-cs"/>
              </a:rPr>
              <a:t> over the longer run, as measured by the annual change in the price index for personal consumption expenditures, is most consistent with the Federal Reserve’s mandate. To best achieve this longer-run goal, the FOMC seeks to achieve inflation that averages 2 percent over time. When households and businesses can reasonably expect 2 percent inflation over the longer run helps them make sound decisions regarding saving, borrowing, and investment, thus contributing to a well-functioning economy.</a:t>
            </a:r>
          </a:p>
          <a:p>
            <a:r>
              <a:rPr lang="en-US" sz="1200" b="0" i="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127</a:t>
            </a:fld>
            <a:endParaRPr lang="en-US" altLang="zh-TW"/>
          </a:p>
        </p:txBody>
      </p:sp>
    </p:spTree>
    <p:extLst>
      <p:ext uri="{BB962C8B-B14F-4D97-AF65-F5344CB8AC3E}">
        <p14:creationId xmlns:p14="http://schemas.microsoft.com/office/powerpoint/2010/main" val="289701063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181493-3230-400A-B6F9-F30F35EE3E3B}" type="slidenum">
              <a:rPr lang="en-US" altLang="zh-TW"/>
              <a:pPr/>
              <a:t>128</a:t>
            </a:fld>
            <a:endParaRPr lang="en-US" altLang="zh-TW"/>
          </a:p>
        </p:txBody>
      </p:sp>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p:txBody>
          <a:bodyPr/>
          <a:lstStyle/>
          <a:p>
            <a:pPr>
              <a:lnSpc>
                <a:spcPct val="115000"/>
              </a:lnSpc>
              <a:spcAft>
                <a:spcPts val="1000"/>
              </a:spcAft>
            </a:pPr>
            <a:r>
              <a:rPr lang="en-US" altLang="zh-TW" sz="1200" dirty="0">
                <a:latin typeface="+mn-lt"/>
                <a:ea typeface="PMingLiU"/>
                <a:cs typeface="Times New Roman"/>
              </a:rPr>
              <a:t>The conduct of monetary policy by the Federal Reserve involves actions that affect its balance sheet.  This is a simplified version of its balance sheet, which we will use to illustrate the effects of Fed actions.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The monetary liabilities of the Fed include:</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b="1" dirty="0">
                <a:latin typeface="+mn-lt"/>
                <a:ea typeface="PMingLiU"/>
                <a:cs typeface="Times New Roman"/>
              </a:rPr>
              <a:t>Currency in circulation</a:t>
            </a:r>
            <a:r>
              <a:rPr lang="en-US" altLang="zh-TW" sz="1200" dirty="0">
                <a:latin typeface="+mn-lt"/>
                <a:ea typeface="PMingLiU"/>
                <a:cs typeface="Times New Roman"/>
              </a:rPr>
              <a:t>: the physical currency in the hands of the public, which is accepted as a medium of exchange worldwide.</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b="1" dirty="0">
                <a:latin typeface="+mn-lt"/>
                <a:ea typeface="PMingLiU"/>
                <a:cs typeface="Times New Roman"/>
              </a:rPr>
              <a:t>Reserves</a:t>
            </a:r>
            <a:r>
              <a:rPr lang="en-US" altLang="zh-TW" sz="1200" dirty="0">
                <a:latin typeface="+mn-lt"/>
                <a:ea typeface="PMingLiU"/>
                <a:cs typeface="Times New Roman"/>
              </a:rPr>
              <a:t>: All banks maintain deposits with the Fed, known as reserves.  The required reserve ratio, set by the Fed (currently 10% of transaction deposit accounts), determines the required reserves that a bank must maintain with the Fed.  Any reserves deposited with the Fed beyond this amount are excess reserves.  Since the Fed does not pay interest on reserves, excess reserves are usually kept to a minimum.</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Reserves are used to settle accounts between depository institutions when checks and wire transfers are cleared.</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Reserve accounts influence the size of the money supply</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The monetary assets of the Fed include:</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b="1" dirty="0">
                <a:latin typeface="+mn-lt"/>
                <a:ea typeface="PMingLiU"/>
                <a:cs typeface="Times New Roman"/>
              </a:rPr>
              <a:t>Government Securities</a:t>
            </a:r>
            <a:r>
              <a:rPr lang="en-US" altLang="zh-TW" sz="1200" dirty="0">
                <a:latin typeface="+mn-lt"/>
                <a:ea typeface="PMingLiU"/>
                <a:cs typeface="Times New Roman"/>
              </a:rPr>
              <a:t>: These are the U.S. Treasury bills and bonds that the Federal Reserve has purchased in the open market.  As we will show, purchasing Treasury securities increases the money supply.</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b="1" dirty="0">
                <a:latin typeface="+mn-lt"/>
                <a:ea typeface="PMingLiU"/>
                <a:cs typeface="Times New Roman"/>
              </a:rPr>
              <a:t>Discount Loans</a:t>
            </a:r>
            <a:r>
              <a:rPr lang="en-US" altLang="zh-TW" sz="1200" dirty="0">
                <a:latin typeface="+mn-lt"/>
                <a:ea typeface="PMingLiU"/>
                <a:cs typeface="Times New Roman"/>
              </a:rPr>
              <a:t>: These are loans made to member banks at the current discount rate.  Again, an increase in discount loans will also increase the money supply.</a:t>
            </a:r>
            <a:endParaRPr lang="zh-TW" altLang="zh-TW" sz="1200" dirty="0">
              <a:latin typeface="+mn-lt"/>
              <a:ea typeface="PMingLiU"/>
              <a:cs typeface="Times New Roman"/>
            </a:endParaRPr>
          </a:p>
          <a:p>
            <a:endParaRPr lang="en-US" altLang="zh-TW" dirty="0"/>
          </a:p>
        </p:txBody>
      </p:sp>
    </p:spTree>
    <p:extLst>
      <p:ext uri="{BB962C8B-B14F-4D97-AF65-F5344CB8AC3E}">
        <p14:creationId xmlns:p14="http://schemas.microsoft.com/office/powerpoint/2010/main" val="202355187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313B0E-4A49-40FB-8399-479D654FC07D}" type="slidenum">
              <a:rPr lang="en-US" altLang="zh-TW"/>
              <a:pPr/>
              <a:t>129</a:t>
            </a:fld>
            <a:endParaRPr lang="en-US" altLang="zh-TW"/>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a:xfrm>
            <a:off x="1238811" y="3329721"/>
            <a:ext cx="6818782" cy="3155341"/>
          </a:xfrm>
        </p:spPr>
        <p:txBody>
          <a:bodyPr/>
          <a:lstStyle/>
          <a:p>
            <a:pPr marL="342900" lvl="0" indent="-342900">
              <a:lnSpc>
                <a:spcPct val="115000"/>
              </a:lnSpc>
              <a:spcAft>
                <a:spcPts val="1000"/>
              </a:spcAft>
              <a:buFont typeface="Wingdings"/>
              <a:buChar char=""/>
            </a:pPr>
            <a:r>
              <a:rPr lang="en-US" altLang="zh-TW" sz="1200" b="1" dirty="0">
                <a:latin typeface="+mn-lt"/>
                <a:ea typeface="PMingLiU"/>
                <a:cs typeface="Times New Roman"/>
              </a:rPr>
              <a:t>Reserves</a:t>
            </a:r>
            <a:r>
              <a:rPr lang="en-US" altLang="zh-TW" sz="1200" dirty="0">
                <a:latin typeface="+mn-lt"/>
                <a:ea typeface="PMingLiU"/>
                <a:cs typeface="Times New Roman"/>
              </a:rPr>
              <a:t> = depository institutions reserve balances at the Fed (includes reserve requirements and excess reserves) plus vault cash</a:t>
            </a:r>
            <a:endParaRPr lang="zh-TW" altLang="zh-TW" sz="1100" dirty="0">
              <a:latin typeface="+mn-lt"/>
              <a:ea typeface="PMingLiU"/>
              <a:cs typeface="Times New Roman"/>
            </a:endParaRPr>
          </a:p>
          <a:p>
            <a:pPr marL="342900" lvl="0" indent="-342900">
              <a:lnSpc>
                <a:spcPct val="115000"/>
              </a:lnSpc>
              <a:spcAft>
                <a:spcPts val="1000"/>
              </a:spcAft>
              <a:buFont typeface="Wingdings"/>
              <a:buChar char=""/>
            </a:pPr>
            <a:r>
              <a:rPr lang="en-US" altLang="zh-TW" sz="1200" b="1" dirty="0">
                <a:latin typeface="+mn-lt"/>
                <a:ea typeface="PMingLiU"/>
                <a:cs typeface="Times New Roman"/>
              </a:rPr>
              <a:t>Currently reserve requirement</a:t>
            </a:r>
            <a:r>
              <a:rPr lang="en-US" altLang="zh-TW" sz="1200" dirty="0">
                <a:latin typeface="+mn-lt"/>
                <a:ea typeface="PMingLiU"/>
                <a:cs typeface="Times New Roman"/>
              </a:rPr>
              <a:t> = 10% of daily average net transaction accounts held by a bank over a two week computation period. Transaction accounts include all deposits on which an account holder may make withdrawals (</a:t>
            </a:r>
            <a:r>
              <a:rPr lang="en-US" altLang="zh-TW" sz="1200" dirty="0" err="1">
                <a:latin typeface="+mn-lt"/>
                <a:ea typeface="PMingLiU"/>
                <a:cs typeface="Times New Roman"/>
              </a:rPr>
              <a:t>eg</a:t>
            </a:r>
            <a:r>
              <a:rPr lang="en-US" altLang="zh-TW" sz="1200" dirty="0">
                <a:latin typeface="+mn-lt"/>
                <a:ea typeface="PMingLiU"/>
                <a:cs typeface="Times New Roman"/>
              </a:rPr>
              <a:t> demand </a:t>
            </a:r>
            <a:r>
              <a:rPr lang="en-US" altLang="zh-TW" sz="1200" dirty="0" err="1">
                <a:latin typeface="+mn-lt"/>
                <a:ea typeface="PMingLiU"/>
                <a:cs typeface="Times New Roman"/>
              </a:rPr>
              <a:t>depos</a:t>
            </a:r>
            <a:r>
              <a:rPr lang="en-US" altLang="zh-TW" sz="1200" dirty="0">
                <a:latin typeface="+mn-lt"/>
                <a:ea typeface="PMingLiU"/>
                <a:cs typeface="Times New Roman"/>
              </a:rPr>
              <a:t>, NOW accounts, share draft accounts)</a:t>
            </a:r>
            <a:endParaRPr lang="zh-TW" altLang="zh-TW" sz="1100" dirty="0">
              <a:latin typeface="+mn-lt"/>
              <a:ea typeface="PMingLiU"/>
              <a:cs typeface="Times New Roman"/>
            </a:endParaRPr>
          </a:p>
          <a:p>
            <a:pPr marL="342900" lvl="0" indent="-342900">
              <a:lnSpc>
                <a:spcPct val="115000"/>
              </a:lnSpc>
              <a:spcAft>
                <a:spcPts val="1000"/>
              </a:spcAft>
              <a:buFont typeface="Wingdings"/>
              <a:buChar char=""/>
            </a:pPr>
            <a:r>
              <a:rPr lang="en-US" altLang="zh-TW" sz="1200" b="1" dirty="0">
                <a:latin typeface="+mn-lt"/>
                <a:ea typeface="PMingLiU"/>
                <a:cs typeface="Times New Roman"/>
              </a:rPr>
              <a:t>Money base or monetary base of the fed</a:t>
            </a:r>
            <a:r>
              <a:rPr lang="en-US" altLang="zh-TW" sz="1200" dirty="0">
                <a:latin typeface="+mn-lt"/>
                <a:ea typeface="PMingLiU"/>
                <a:cs typeface="Times New Roman"/>
              </a:rPr>
              <a:t> = currency in circulation plus reserves</a:t>
            </a:r>
            <a:endParaRPr lang="zh-TW" altLang="zh-TW" sz="11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Treasury securities are the fed’s holdings of securities issued by the US treasury</a:t>
            </a:r>
            <a:endParaRPr lang="zh-TW" altLang="zh-TW" sz="11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The Fed holds Treasury Gold certificates which are redeemable at the US TSY for gold. It also holds small amount of TSY issued coinage and foreign denominated assets to assist in FX transactions or CCY swap agreements with central banks of other nations</a:t>
            </a:r>
            <a:endParaRPr lang="zh-TW" altLang="zh-TW" sz="1100" dirty="0">
              <a:latin typeface="+mn-lt"/>
              <a:ea typeface="PMingLiU"/>
              <a:cs typeface="Times New Roman"/>
            </a:endParaRPr>
          </a:p>
          <a:p>
            <a:pPr marL="342900" lvl="0" indent="-342900">
              <a:lnSpc>
                <a:spcPct val="115000"/>
              </a:lnSpc>
              <a:spcAft>
                <a:spcPts val="1000"/>
              </a:spcAft>
              <a:buFont typeface="Wingdings"/>
              <a:buChar char=""/>
            </a:pPr>
            <a:r>
              <a:rPr lang="en-US" altLang="zh-TW" sz="1200" b="1" dirty="0">
                <a:latin typeface="+mn-lt"/>
                <a:ea typeface="PMingLiU"/>
                <a:cs typeface="Times New Roman"/>
              </a:rPr>
              <a:t>Discount loans</a:t>
            </a:r>
            <a:r>
              <a:rPr lang="en-US" altLang="zh-TW" sz="1200" dirty="0">
                <a:latin typeface="+mn-lt"/>
                <a:ea typeface="PMingLiU"/>
                <a:cs typeface="Times New Roman"/>
              </a:rPr>
              <a:t> = loans to domestic banks. Banks can borrow at the Fed’s discount window. Since 2003 the discount rate is always higher than the fed funds rate a</a:t>
            </a:r>
            <a:endParaRPr lang="zh-TW" altLang="zh-TW" sz="1100" dirty="0">
              <a:latin typeface="+mn-lt"/>
              <a:ea typeface="PMingLiU"/>
              <a:cs typeface="Times New Roman"/>
            </a:endParaRPr>
          </a:p>
        </p:txBody>
      </p:sp>
    </p:spTree>
    <p:extLst>
      <p:ext uri="{BB962C8B-B14F-4D97-AF65-F5344CB8AC3E}">
        <p14:creationId xmlns:p14="http://schemas.microsoft.com/office/powerpoint/2010/main" val="19626480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FC3272-714F-40EF-B205-5AAE47ECF94C}" type="slidenum">
              <a:rPr lang="en-US" altLang="zh-TW"/>
              <a:pPr/>
              <a:t>130</a:t>
            </a:fld>
            <a:endParaRPr lang="en-US" altLang="zh-TW"/>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sz="1200" kern="1200" dirty="0">
                <a:solidFill>
                  <a:schemeClr val="tx1"/>
                </a:solidFill>
                <a:latin typeface="+mn-lt"/>
                <a:ea typeface="+mn-ea"/>
                <a:cs typeface="+mn-cs"/>
              </a:rPr>
              <a:t>The initial link in the chain between monetary policy and the economy is the market for balances held at the Federal Reserve Banks. Depository institutions have accounts at their Reserve Banks, and they actively trade balances held in these accounts in the federal funds market at an interest rate known as the federal funds rate. The Federal Reserve exercises considerable control over the federal funds rate through its </a:t>
            </a:r>
            <a:r>
              <a:rPr lang="en-US" altLang="zh-TW" sz="1200" kern="1200" dirty="0" err="1">
                <a:solidFill>
                  <a:schemeClr val="tx1"/>
                </a:solidFill>
                <a:latin typeface="+mn-lt"/>
                <a:ea typeface="+mn-ea"/>
                <a:cs typeface="+mn-cs"/>
              </a:rPr>
              <a:t>inf</a:t>
            </a:r>
            <a:r>
              <a:rPr lang="en-US" altLang="zh-TW" sz="1200" kern="1200" dirty="0">
                <a:solidFill>
                  <a:schemeClr val="tx1"/>
                </a:solidFill>
                <a:latin typeface="+mn-lt"/>
                <a:ea typeface="+mn-ea"/>
                <a:cs typeface="+mn-cs"/>
              </a:rPr>
              <a:t> </a:t>
            </a:r>
            <a:r>
              <a:rPr lang="en-US" altLang="zh-TW" sz="1200" kern="1200" dirty="0" err="1">
                <a:solidFill>
                  <a:schemeClr val="tx1"/>
                </a:solidFill>
                <a:latin typeface="+mn-lt"/>
                <a:ea typeface="+mn-ea"/>
                <a:cs typeface="+mn-cs"/>
              </a:rPr>
              <a:t>luence</a:t>
            </a:r>
            <a:r>
              <a:rPr lang="en-US" altLang="zh-TW" sz="1200" kern="1200" dirty="0">
                <a:solidFill>
                  <a:schemeClr val="tx1"/>
                </a:solidFill>
                <a:latin typeface="+mn-lt"/>
                <a:ea typeface="+mn-ea"/>
                <a:cs typeface="+mn-cs"/>
              </a:rPr>
              <a:t> over the supply of and demand for balances at the Reserve Banks. </a:t>
            </a:r>
            <a:endParaRPr lang="zh-TW" altLang="zh-TW" sz="1200" kern="1200" dirty="0">
              <a:solidFill>
                <a:schemeClr val="tx1"/>
              </a:solidFill>
              <a:latin typeface="+mn-lt"/>
              <a:ea typeface="+mn-ea"/>
              <a:cs typeface="+mn-cs"/>
            </a:endParaRPr>
          </a:p>
          <a:p>
            <a:endParaRPr lang="en-US" sz="1200" b="0" i="0" kern="1200" smtClean="0">
              <a:solidFill>
                <a:schemeClr val="tx1"/>
              </a:solidFill>
              <a:effectLst/>
              <a:latin typeface="+mn-lt"/>
              <a:ea typeface="+mn-ea"/>
              <a:cs typeface="+mn-cs"/>
            </a:endParaRPr>
          </a:p>
          <a:p>
            <a:r>
              <a:rPr lang="en-US" sz="1200" b="0" i="0" kern="1200" smtClean="0">
                <a:solidFill>
                  <a:schemeClr val="tx1"/>
                </a:solidFill>
                <a:effectLst/>
                <a:latin typeface="+mn-lt"/>
                <a:ea typeface="+mn-ea"/>
                <a:cs typeface="+mn-cs"/>
              </a:rPr>
              <a:t>Some </a:t>
            </a:r>
            <a:r>
              <a:rPr lang="en-US" sz="1200" b="0" i="0" kern="1200" dirty="0" smtClean="0">
                <a:solidFill>
                  <a:schemeClr val="tx1"/>
                </a:solidFill>
                <a:effectLst/>
                <a:latin typeface="+mn-lt"/>
                <a:ea typeface="+mn-ea"/>
                <a:cs typeface="+mn-cs"/>
              </a:rPr>
              <a:t>countries don't have reserve requirements. These countries include Canada, the United Kingdom, New Zealand, Australia, Sweden and Hong Kong. Money can't be created without limit, but instead, some of these countries must adhere to capital requirements, which is the amount of capital a bank or financial institution must hold as required by its </a:t>
            </a:r>
            <a:r>
              <a:rPr lang="en-US" sz="1200" b="0" i="0" u="sng" kern="1200" dirty="0" smtClean="0">
                <a:solidFill>
                  <a:schemeClr val="tx1"/>
                </a:solidFill>
                <a:effectLst/>
                <a:latin typeface="+mn-lt"/>
                <a:ea typeface="+mn-ea"/>
                <a:cs typeface="+mn-cs"/>
                <a:hlinkClick r:id="rId3"/>
              </a:rPr>
              <a:t>financial regulator</a:t>
            </a:r>
            <a:r>
              <a:rPr lang="en-US" sz="1200" b="0" i="0" kern="1200" dirty="0" smtClean="0">
                <a:solidFill>
                  <a:schemeClr val="tx1"/>
                </a:solidFill>
                <a:effectLst/>
                <a:latin typeface="+mn-lt"/>
                <a:ea typeface="+mn-ea"/>
                <a:cs typeface="+mn-cs"/>
              </a:rPr>
              <a:t>. </a:t>
            </a:r>
            <a:endParaRPr lang="en-US" altLang="zh-TW" dirty="0"/>
          </a:p>
        </p:txBody>
      </p:sp>
    </p:spTree>
    <p:extLst>
      <p:ext uri="{BB962C8B-B14F-4D97-AF65-F5344CB8AC3E}">
        <p14:creationId xmlns:p14="http://schemas.microsoft.com/office/powerpoint/2010/main" val="16583936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D30F89-4D5E-476F-95AB-BFA75E2135AE}" type="slidenum">
              <a:rPr lang="en-US" altLang="zh-TW"/>
              <a:pPr/>
              <a:t>131</a:t>
            </a:fld>
            <a:endParaRPr lang="en-US" altLang="zh-TW"/>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a:xfrm>
            <a:off x="1238811" y="3329721"/>
            <a:ext cx="6818782" cy="3155341"/>
          </a:xfrm>
        </p:spPr>
        <p:txBody>
          <a:bodyPr/>
          <a:lstStyle/>
          <a:p>
            <a:r>
              <a:rPr lang="en-US" altLang="zh-TW" sz="1200" kern="1200" dirty="0">
                <a:solidFill>
                  <a:schemeClr val="tx1"/>
                </a:solidFill>
                <a:latin typeface="+mn-lt"/>
                <a:ea typeface="+mn-ea"/>
                <a:cs typeface="+mn-cs"/>
              </a:rPr>
              <a:t>The term "monetary policy" refers to what the Federal Reserve, the nation’s central bank, does to influence the amount of money and credit in the U.S. economy. What happens to money and credit affects interest rates (the cost of credit) and the performance of the U.S. economy.</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Open market operations are the primary tool used to regulate the supply of bank reserves. This tool consists of Federal Reserve purchases and sales of financial instruments, usually securities issued by the U.S. Treasury, Federal agencies and government-sponsored enterprises. Open market operations are carried out by the Domestic Trading Desk of the Federal Reserve Bank of New York under direction from the FOMC. The transactions are undertaken with primary dealers.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The Fed’s goal in trading the securities is to affect the federal funds rate, the rate at which banks borrow reserves from each other. When the Fed wants to increase reserves, it buys securities and pays for them by making a deposit to the account maintained at the Fed by the primary dealer’s bank. When the Fed wants to reduce reserves, it sells securities and collects from those accounts. Most days, the Fed does not want to increase or decrease reserves permanently so it usually engages in transactions reversed within a day or two. That means that a reserve injection today could be withdrawn tomorrow morning, only to be renewed at some level several hours later. These short-term transactions are called repurchase agreements (repos) – the dealer sells the Fed a security and agrees to buy it back at a later date. </a:t>
            </a:r>
            <a:endParaRPr lang="zh-TW" altLang="zh-TW" sz="1200" kern="1200" dirty="0">
              <a:solidFill>
                <a:schemeClr val="tx1"/>
              </a:solidFill>
              <a:latin typeface="+mn-lt"/>
              <a:ea typeface="+mn-ea"/>
              <a:cs typeface="+mn-cs"/>
            </a:endParaRPr>
          </a:p>
          <a:p>
            <a:endParaRPr lang="zh-TW" altLang="en-US" dirty="0"/>
          </a:p>
        </p:txBody>
      </p:sp>
    </p:spTree>
    <p:extLst>
      <p:ext uri="{BB962C8B-B14F-4D97-AF65-F5344CB8AC3E}">
        <p14:creationId xmlns:p14="http://schemas.microsoft.com/office/powerpoint/2010/main" val="39968301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C1DDC-9D19-42E8-99B7-3712685EB7E4}" type="slidenum">
              <a:rPr lang="en-US" altLang="zh-TW"/>
              <a:pPr/>
              <a:t>132</a:t>
            </a:fld>
            <a:endParaRPr lang="en-US" altLang="zh-TW"/>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a:xfrm>
            <a:off x="1238811" y="3329721"/>
            <a:ext cx="6818782" cy="3155341"/>
          </a:xfrm>
        </p:spPr>
        <p:txBody>
          <a:bodyPr/>
          <a:lstStyle/>
          <a:p>
            <a:r>
              <a:rPr lang="en-US" altLang="zh-TW" sz="1200" kern="1200" dirty="0">
                <a:solidFill>
                  <a:schemeClr val="tx1"/>
                </a:solidFill>
                <a:latin typeface="+mn-lt"/>
                <a:ea typeface="+mn-ea"/>
                <a:cs typeface="+mn-cs"/>
              </a:rPr>
              <a:t> On ONRRP: Source Fed: http://www.federalreserve.gov/econresdata/feds/2015/files/2015010pap.pdf</a:t>
            </a:r>
          </a:p>
          <a:p>
            <a:endParaRPr lang="zh-TW" altLang="zh-TW" sz="1200" kern="1200" dirty="0">
              <a:solidFill>
                <a:schemeClr val="tx1"/>
              </a:solidFill>
              <a:latin typeface="+mn-lt"/>
              <a:ea typeface="+mn-ea"/>
              <a:cs typeface="+mn-cs"/>
            </a:endParaRPr>
          </a:p>
        </p:txBody>
      </p:sp>
    </p:spTree>
    <p:extLst>
      <p:ext uri="{BB962C8B-B14F-4D97-AF65-F5344CB8AC3E}">
        <p14:creationId xmlns:p14="http://schemas.microsoft.com/office/powerpoint/2010/main" val="319863244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6E27D6-F6A0-4ECA-B4F1-ADAB28A18839}" type="slidenum">
              <a:rPr lang="en-US" altLang="zh-TW"/>
              <a:pPr/>
              <a:t>133</a:t>
            </a:fld>
            <a:endParaRPr lang="en-US" altLang="zh-TW"/>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r>
              <a:rPr lang="en-US" altLang="zh-TW" sz="1200" kern="1200" dirty="0">
                <a:solidFill>
                  <a:schemeClr val="tx1"/>
                </a:solidFill>
                <a:latin typeface="+mn-lt"/>
                <a:ea typeface="+mn-ea"/>
                <a:cs typeface="+mn-cs"/>
              </a:rPr>
              <a:t>Open market operations are the primary tool used to regulate the supply of bank reserves. This tool consists of Federal Reserve purchases and sales of financial instruments, usually securities issued by the U.S. Treasury, Federal agencies and government-sponsored enterprises. Open market operations are carried out by the Domestic Trading Desk of the Federal Reserve Bank of New York under direction from the FOMC. The transactions are undertaken with primary dealers.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The Fed’s goal in trading the securities is to affect the federal funds rate, the rate at which banks borrow reserves from each other. When the Fed wants to increase reserves, it buys securities and pays for them by making a deposit to the account maintained at the Fed by the primary dealer’s bank. When the Fed wants to reduce reserves, it sells securities and collects from those accounts. Most days, the Fed does not want to increase or decrease reserves permanently so it usually engages in transactions reversed within a day or two. That means that a reserve injection today could be withdrawn tomorrow morning, only to be renewed at some level several hours later. These short-term transactions are called repurchase agreements (repos) – the dealer sells the Fed a security and agrees to buy it back at a later date.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Market Operations at the Trading Desk The staff reviews the activities of the prior day and issue forecasts of factors affecting the supply and demand for reserves.</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This information is used to determine reserve changes needed to obtain a desired fed funds rate. Government securities dealers are contacted to better determine the condition of the market. Projections are compared with the Monetary Affairs Division of the BOG, and a course of action is determined. Once the plan is approved, the desk carries out the required trades, via the TRAPS system.</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b="1" kern="1200" dirty="0">
                <a:solidFill>
                  <a:schemeClr val="tx1"/>
                </a:solidFill>
                <a:latin typeface="+mn-lt"/>
                <a:ea typeface="+mn-ea"/>
                <a:cs typeface="+mn-cs"/>
              </a:rPr>
              <a:t>Advantages of Open Market Operations </a:t>
            </a:r>
            <a:endParaRPr lang="zh-TW" altLang="zh-TW" sz="1200" kern="1200" dirty="0">
              <a:solidFill>
                <a:schemeClr val="tx1"/>
              </a:solidFill>
              <a:latin typeface="+mn-lt"/>
              <a:ea typeface="+mn-ea"/>
              <a:cs typeface="+mn-cs"/>
            </a:endParaRPr>
          </a:p>
          <a:p>
            <a:pPr lvl="0"/>
            <a:r>
              <a:rPr lang="en-US" altLang="zh-TW" sz="1200" kern="1200" dirty="0">
                <a:solidFill>
                  <a:schemeClr val="tx1"/>
                </a:solidFill>
                <a:latin typeface="+mn-lt"/>
                <a:ea typeface="+mn-ea"/>
                <a:cs typeface="+mn-cs"/>
              </a:rPr>
              <a:t>Open market operations are initiated by the Fed, so the volume of these transactions is entirely under the control of the Board of Governors.</a:t>
            </a:r>
            <a:endParaRPr lang="zh-TW" altLang="zh-TW" sz="1200" kern="1200" dirty="0">
              <a:solidFill>
                <a:schemeClr val="tx1"/>
              </a:solidFill>
              <a:latin typeface="+mn-lt"/>
              <a:ea typeface="+mn-ea"/>
              <a:cs typeface="+mn-cs"/>
            </a:endParaRPr>
          </a:p>
          <a:p>
            <a:pPr lvl="0"/>
            <a:r>
              <a:rPr lang="en-US" altLang="zh-TW" sz="1200" kern="1200" dirty="0">
                <a:solidFill>
                  <a:schemeClr val="tx1"/>
                </a:solidFill>
                <a:latin typeface="+mn-lt"/>
                <a:ea typeface="+mn-ea"/>
                <a:cs typeface="+mn-cs"/>
              </a:rPr>
              <a:t>The operations are flexible and concise, useful for both small and large changes in the monetary base.</a:t>
            </a:r>
            <a:endParaRPr lang="zh-TW" altLang="zh-TW" sz="1200" kern="1200" dirty="0">
              <a:solidFill>
                <a:schemeClr val="tx1"/>
              </a:solidFill>
              <a:latin typeface="+mn-lt"/>
              <a:ea typeface="+mn-ea"/>
              <a:cs typeface="+mn-cs"/>
            </a:endParaRPr>
          </a:p>
          <a:p>
            <a:pPr lvl="0"/>
            <a:r>
              <a:rPr lang="en-US" altLang="zh-TW" sz="1200" kern="1200" dirty="0">
                <a:solidFill>
                  <a:schemeClr val="tx1"/>
                </a:solidFill>
                <a:latin typeface="+mn-lt"/>
                <a:ea typeface="+mn-ea"/>
                <a:cs typeface="+mn-cs"/>
              </a:rPr>
              <a:t>Unanticipated effects are easily reversed, if needed.</a:t>
            </a:r>
            <a:endParaRPr lang="zh-TW" altLang="zh-TW" sz="1200" kern="1200" dirty="0">
              <a:solidFill>
                <a:schemeClr val="tx1"/>
              </a:solidFill>
              <a:latin typeface="+mn-lt"/>
              <a:ea typeface="+mn-ea"/>
              <a:cs typeface="+mn-cs"/>
            </a:endParaRPr>
          </a:p>
          <a:p>
            <a:pPr lvl="0"/>
            <a:r>
              <a:rPr lang="en-US" altLang="zh-TW" sz="1200" kern="1200" dirty="0">
                <a:solidFill>
                  <a:schemeClr val="tx1"/>
                </a:solidFill>
                <a:latin typeface="+mn-lt"/>
                <a:ea typeface="+mn-ea"/>
                <a:cs typeface="+mn-cs"/>
              </a:rPr>
              <a:t>Once the course of action is approved, the policy is implements quickly, avoiding administrative delays.</a:t>
            </a:r>
            <a:endParaRPr lang="zh-TW" altLang="zh-TW" sz="1200" kern="1200" dirty="0">
              <a:solidFill>
                <a:schemeClr val="tx1"/>
              </a:solidFill>
              <a:latin typeface="+mn-lt"/>
              <a:ea typeface="+mn-ea"/>
              <a:cs typeface="+mn-cs"/>
            </a:endParaRPr>
          </a:p>
        </p:txBody>
      </p:sp>
    </p:spTree>
    <p:extLst>
      <p:ext uri="{BB962C8B-B14F-4D97-AF65-F5344CB8AC3E}">
        <p14:creationId xmlns:p14="http://schemas.microsoft.com/office/powerpoint/2010/main" val="3949832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13</a:t>
            </a:fld>
            <a:endParaRPr lang="en-US" altLang="zh-TW"/>
          </a:p>
        </p:txBody>
      </p:sp>
    </p:spTree>
    <p:extLst>
      <p:ext uri="{BB962C8B-B14F-4D97-AF65-F5344CB8AC3E}">
        <p14:creationId xmlns:p14="http://schemas.microsoft.com/office/powerpoint/2010/main" val="11571325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US" altLang="zh-TW" sz="1200" dirty="0">
                <a:latin typeface="+mn-lt"/>
                <a:ea typeface="PMingLiU"/>
                <a:cs typeface="Times New Roman"/>
              </a:rPr>
              <a:t>In the next two slides, we will examine the impact of open market operation on the Fed’s balance sheet and on the money supply.  As suggested in the last slide,  we will show the following:</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Purchase of bonds increases the money supply</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Making discount loans increases the money supply</a:t>
            </a:r>
            <a:endParaRPr lang="zh-TW" altLang="zh-TW" sz="1200" dirty="0">
              <a:latin typeface="+mn-lt"/>
              <a:ea typeface="PMingLiU"/>
              <a:cs typeface="Times New Roman"/>
            </a:endParaRPr>
          </a:p>
          <a:p>
            <a:pPr>
              <a:lnSpc>
                <a:spcPct val="115000"/>
              </a:lnSpc>
              <a:spcAft>
                <a:spcPts val="1000"/>
              </a:spcAft>
            </a:pPr>
            <a:endParaRPr lang="en-US"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Naturally, the Fed can decrease the money supply by reserving these transactions.</a:t>
            </a:r>
            <a:endParaRPr lang="zh-TW" altLang="zh-TW" sz="1200" dirty="0">
              <a:latin typeface="+mn-lt"/>
              <a:ea typeface="PMingLiU"/>
              <a:cs typeface="Times New Roman"/>
            </a:endParaRPr>
          </a:p>
          <a:p>
            <a:endParaRPr lang="de-DE"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134</a:t>
            </a:fld>
            <a:endParaRPr lang="en-US" altLang="zh-TW"/>
          </a:p>
        </p:txBody>
      </p:sp>
    </p:spTree>
    <p:extLst>
      <p:ext uri="{BB962C8B-B14F-4D97-AF65-F5344CB8AC3E}">
        <p14:creationId xmlns:p14="http://schemas.microsoft.com/office/powerpoint/2010/main" val="81177715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135</a:t>
            </a:fld>
            <a:endParaRPr lang="en-US" altLang="zh-TW"/>
          </a:p>
        </p:txBody>
      </p:sp>
    </p:spTree>
    <p:extLst>
      <p:ext uri="{BB962C8B-B14F-4D97-AF65-F5344CB8AC3E}">
        <p14:creationId xmlns:p14="http://schemas.microsoft.com/office/powerpoint/2010/main" val="234548448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D5BB61-C474-468F-B556-50FCFC91C304}" type="slidenum">
              <a:rPr lang="en-US" altLang="zh-TW"/>
              <a:pPr/>
              <a:t>136</a:t>
            </a:fld>
            <a:endParaRPr lang="en-US" altLang="zh-TW"/>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pPr>
              <a:lnSpc>
                <a:spcPct val="115000"/>
              </a:lnSpc>
              <a:spcAft>
                <a:spcPts val="1000"/>
              </a:spcAft>
            </a:pPr>
            <a:r>
              <a:rPr lang="en-US" altLang="zh-TW" sz="800" b="1" dirty="0">
                <a:latin typeface="+mn-lt"/>
                <a:ea typeface="PMingLiU"/>
                <a:cs typeface="Times New Roman"/>
              </a:rPr>
              <a:t>Source: FT 18.03.2008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Times New Roman"/>
              </a:rPr>
              <a:t>“Scramble to calm markets”</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The US government has agreed to take on any credit losses suffered by the Fed on its $30Bn loan to Bear Stearns. The Fed will employ a private sector group to manage the collateral backing that loan.</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Times New Roman"/>
              </a:rPr>
              <a:t>“Experts speculate on unorthodox policy measures”</a:t>
            </a: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Sunday’s decision by the Fed to offer emergency financing to all its primary dealers – which follows the provision of emergency finance to Bear Stearns on an ad hoc basis - expands the central bank’s role as lender of last resort to cover all the big investments banks. It comes at the cost of exposing the Fed to additional credit risk. This move, and the accompanying halving of the penalty rate on emergency loans, will also make it more difficult for the Fed to manage the key overnight interest rate, the Fed Funds rate, owing to he uncertainty over how much the emergency facility will be used. The action reflects the new Fed doctrine that –a t least at a moment of extreme market fragility – some institutions are too interconnected to fail. This includes the main investment banks that are active participants in the bilateral credit derivatives markets and the </a:t>
            </a:r>
            <a:r>
              <a:rPr lang="en-US" altLang="zh-TW" sz="800" dirty="0" err="1">
                <a:latin typeface="+mn-lt"/>
                <a:ea typeface="PMingLiU"/>
                <a:cs typeface="Times New Roman"/>
              </a:rPr>
              <a:t>triparty</a:t>
            </a:r>
            <a:r>
              <a:rPr lang="en-US" altLang="zh-TW" sz="800" dirty="0">
                <a:latin typeface="+mn-lt"/>
                <a:ea typeface="PMingLiU"/>
                <a:cs typeface="Times New Roman"/>
              </a:rPr>
              <a:t> repo market. Fed officials note that, while the Fed does not regulate the primary dealers, they are all regulated entities. Officials would be reluctant to extend the provision of emergency facilities to unregulated hedge funds, although they decline to rule it out in all circumstances. The credit risk to the Fed comes mainly through the $30Bn secured, non-recourse loan to Bear Stearns. This is collateralized with some margin, based on marks to market on Friday. The Fed will seek to mitigate these risks by actively managing the collateral portfolio with the help of an unnamed private sector company. It is prepared to hold on to the portfolio for some time in order to get fair value for the collateral and unlike Bear cannot be forced into a fire sale. Fed officials hope the new facility will act as backstop to private markets encouraging primary dealers to continue to make markets in a wide range of securities. But this depends on whether the new facility will carry “stigma”. If investment banks feel that its use will be taken as signal that they are in trouble, they may avoid it, even though user names will not be disclosed. Larry Meyer, former Fed governor, said the Fed was running on a “half tank of gas” because it had already committed $426Bn of its $884Bn portfolio prior to the latest initiative. Fed officials believe that in what they currently see as the unlikely situation that liquidity operations would bump against the $884Bn ceiling they can find ways to bypass that limit. But a growing number of experts believe that the US authorities will have to go further and use public funds to intervene directly in the financial markets –either to guarantee Fannie Mae and Freddie Mac debt, provide large scale alternative guarantees through the Federal Housing Administration – or to purchase mortgages or homes directly. In theory, the Fed could itself intervene in private markets. But most experts believe outright intervention with taxpayers funds would be more properly conducted by the US Treasury.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Times New Roman"/>
              </a:rPr>
              <a:t>“Fears of cross-border European crisis grow”</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The Bear Stearns crisis has exposed the structural flaws left over from the Glass-</a:t>
            </a:r>
            <a:r>
              <a:rPr lang="en-US" altLang="zh-TW" sz="800" dirty="0" err="1">
                <a:latin typeface="+mn-lt"/>
                <a:ea typeface="PMingLiU"/>
                <a:cs typeface="Times New Roman"/>
              </a:rPr>
              <a:t>Steagall’s</a:t>
            </a:r>
            <a:r>
              <a:rPr lang="en-US" altLang="zh-TW" sz="800" dirty="0">
                <a:latin typeface="+mn-lt"/>
                <a:ea typeface="PMingLiU"/>
                <a:cs typeface="Times New Roman"/>
              </a:rPr>
              <a:t> regulatory separation of commercial and investments banks. The regulatory system has been evolving far slower than the financial sector – meaning that when crisis strikes, regulators and central banks are forced to create policy on the hoof. Sunday’s decision by the Fed to create an emergency finance facility for primary dealers exposes another problem: the impossibility of denying systemically important investment banks access to emergency liquidity at a time of market crisis. Moreover the current pattern of regulatory fragmentation in the US – another legacy of Glass-</a:t>
            </a:r>
            <a:r>
              <a:rPr lang="en-US" altLang="zh-TW" sz="800" dirty="0" err="1">
                <a:latin typeface="+mn-lt"/>
                <a:ea typeface="PMingLiU"/>
                <a:cs typeface="Times New Roman"/>
              </a:rPr>
              <a:t>Steagall</a:t>
            </a:r>
            <a:r>
              <a:rPr lang="en-US" altLang="zh-TW" sz="800" dirty="0">
                <a:latin typeface="+mn-lt"/>
                <a:ea typeface="PMingLiU"/>
                <a:cs typeface="Times New Roman"/>
              </a:rPr>
              <a:t> – means the moral hazard problems created by the move is amplified. The net result of Sunday’s decision is that the Fed is providing emergency liquidity to a set of institutions it doesn’t regulate.</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Times New Roman"/>
              </a:rPr>
              <a:t>“Shock widening in spreads of Fannie and Freddie debt”</a:t>
            </a: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Trading in US mortgage markets remained piecemeal yesterday in spite of the Fed’s support for the fire sale of Bear Stearns and its decision to lend directly to investment banks in return for any investment grade collateral. For the first time, securities dealers may borrow from the Fed on much the same terms as banks and in exchange for a broader range of collateral including investment grade corporate securities, municipal bonds, mortgage backed bonds and asset backed securities for which a price is available. </a:t>
            </a:r>
            <a:endParaRPr lang="zh-TW" altLang="zh-TW" sz="800" dirty="0">
              <a:latin typeface="+mn-lt"/>
              <a:ea typeface="PMingLiU"/>
              <a:cs typeface="Times New Roman"/>
            </a:endParaRPr>
          </a:p>
          <a:p>
            <a:pPr>
              <a:lnSpc>
                <a:spcPct val="80000"/>
              </a:lnSpc>
            </a:pPr>
            <a:endParaRPr lang="en-US" altLang="zh-TW" sz="800" dirty="0"/>
          </a:p>
        </p:txBody>
      </p:sp>
    </p:spTree>
    <p:extLst>
      <p:ext uri="{BB962C8B-B14F-4D97-AF65-F5344CB8AC3E}">
        <p14:creationId xmlns:p14="http://schemas.microsoft.com/office/powerpoint/2010/main" val="31120510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TW" dirty="0"/>
          </a:p>
          <a:p>
            <a:endParaRPr lang="zh-TW" altLang="en-US" dirty="0"/>
          </a:p>
          <a:p>
            <a:endParaRPr lang="de-DE"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137</a:t>
            </a:fld>
            <a:endParaRPr lang="en-US" altLang="zh-TW"/>
          </a:p>
        </p:txBody>
      </p:sp>
    </p:spTree>
    <p:extLst>
      <p:ext uri="{BB962C8B-B14F-4D97-AF65-F5344CB8AC3E}">
        <p14:creationId xmlns:p14="http://schemas.microsoft.com/office/powerpoint/2010/main" val="81177715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138</a:t>
            </a:fld>
            <a:endParaRPr lang="en-US" altLang="zh-TW"/>
          </a:p>
        </p:txBody>
      </p:sp>
    </p:spTree>
    <p:extLst>
      <p:ext uri="{BB962C8B-B14F-4D97-AF65-F5344CB8AC3E}">
        <p14:creationId xmlns:p14="http://schemas.microsoft.com/office/powerpoint/2010/main" val="24877491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140</a:t>
            </a:fld>
            <a:endParaRPr lang="en-US" altLang="zh-TW"/>
          </a:p>
        </p:txBody>
      </p:sp>
    </p:spTree>
    <p:extLst>
      <p:ext uri="{BB962C8B-B14F-4D97-AF65-F5344CB8AC3E}">
        <p14:creationId xmlns:p14="http://schemas.microsoft.com/office/powerpoint/2010/main" val="207059020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Fed</a:t>
            </a:r>
          </a:p>
          <a:p>
            <a:r>
              <a:rPr lang="en-US" dirty="0"/>
              <a:t>https://www.federalreserve.gov/monetarypolicy/overnight-reverse-repurchase-agreements.htm and https://www.newyorkfed.org/markets/rrp_faq.html </a:t>
            </a:r>
          </a:p>
          <a:p>
            <a:r>
              <a:rPr lang="en-US" dirty="0"/>
              <a:t>https://www.federalreserve.gov/monetarypolicy/reqresbalances.htm</a:t>
            </a:r>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141</a:t>
            </a:fld>
            <a:endParaRPr lang="en-US" altLang="zh-TW"/>
          </a:p>
        </p:txBody>
      </p:sp>
    </p:spTree>
    <p:extLst>
      <p:ext uri="{BB962C8B-B14F-4D97-AF65-F5344CB8AC3E}">
        <p14:creationId xmlns:p14="http://schemas.microsoft.com/office/powerpoint/2010/main" val="90144627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142</a:t>
            </a:fld>
            <a:endParaRPr lang="en-US" altLang="zh-TW"/>
          </a:p>
        </p:txBody>
      </p:sp>
    </p:spTree>
    <p:extLst>
      <p:ext uri="{BB962C8B-B14F-4D97-AF65-F5344CB8AC3E}">
        <p14:creationId xmlns:p14="http://schemas.microsoft.com/office/powerpoint/2010/main" val="81313059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Bloomberg 8 May 2020 </a:t>
            </a:r>
          </a:p>
          <a:p>
            <a:r>
              <a:rPr lang="en-US" sz="1200" b="0" i="0" kern="1200" dirty="0">
                <a:solidFill>
                  <a:schemeClr val="tx1"/>
                </a:solidFill>
                <a:effectLst/>
                <a:latin typeface="+mn-lt"/>
                <a:ea typeface="+mn-ea"/>
                <a:cs typeface="+mn-cs"/>
              </a:rPr>
              <a:t>Every fed funds futures contract from December 2020 through January 2022 closed above par on Thursday, implying a potential for fractionally negative rates during that timeframe.</a:t>
            </a:r>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143</a:t>
            </a:fld>
            <a:endParaRPr lang="en-US" altLang="zh-TW"/>
          </a:p>
        </p:txBody>
      </p:sp>
    </p:spTree>
    <p:extLst>
      <p:ext uri="{BB962C8B-B14F-4D97-AF65-F5344CB8AC3E}">
        <p14:creationId xmlns:p14="http://schemas.microsoft.com/office/powerpoint/2010/main" val="50975469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8C088F-784C-49DF-8581-2A8DCA85E73B}" type="slidenum">
              <a:rPr lang="en-US" altLang="zh-TW"/>
              <a:pPr/>
              <a:t>144</a:t>
            </a:fld>
            <a:endParaRPr lang="en-US" altLang="zh-TW"/>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pPr marL="342900" lvl="0" indent="-342900">
              <a:lnSpc>
                <a:spcPct val="115000"/>
              </a:lnSpc>
              <a:spcAft>
                <a:spcPts val="1000"/>
              </a:spcAft>
              <a:buFont typeface="Wingdings"/>
              <a:buChar char=""/>
            </a:pPr>
            <a:r>
              <a:rPr lang="en-US" altLang="zh-TW" sz="1200" b="1" dirty="0">
                <a:latin typeface="+mn-lt"/>
                <a:ea typeface="PMingLiU"/>
                <a:cs typeface="Times New Roman"/>
              </a:rPr>
              <a:t>AMLF </a:t>
            </a:r>
            <a:r>
              <a:rPr lang="en-US" altLang="zh-TW" sz="1200" dirty="0">
                <a:latin typeface="+mn-lt"/>
                <a:ea typeface="PMingLiU"/>
                <a:cs typeface="Times New Roman"/>
              </a:rPr>
              <a:t>= Asset Backed Commercial paper Money Market Mutual Fund Lending Facility</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b="1" dirty="0">
                <a:latin typeface="+mn-lt"/>
                <a:ea typeface="PMingLiU"/>
                <a:cs typeface="Times New Roman"/>
              </a:rPr>
              <a:t>CPFF</a:t>
            </a:r>
            <a:r>
              <a:rPr lang="en-US" altLang="zh-TW" sz="1200" dirty="0">
                <a:latin typeface="+mn-lt"/>
                <a:ea typeface="PMingLiU"/>
                <a:cs typeface="Times New Roman"/>
              </a:rPr>
              <a:t> = Commercial Paper Funding Facility</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b="1" dirty="0">
                <a:latin typeface="+mn-lt"/>
                <a:ea typeface="PMingLiU"/>
                <a:cs typeface="Times New Roman"/>
              </a:rPr>
              <a:t>MMIFF </a:t>
            </a:r>
            <a:r>
              <a:rPr lang="en-US" altLang="zh-TW" sz="1200" dirty="0">
                <a:latin typeface="+mn-lt"/>
                <a:ea typeface="PMingLiU"/>
                <a:cs typeface="Times New Roman"/>
              </a:rPr>
              <a:t>– Money Market Investor Funding Facility</a:t>
            </a:r>
            <a:endParaRPr lang="zh-TW" altLang="zh-TW" sz="1200" dirty="0">
              <a:latin typeface="+mn-lt"/>
              <a:ea typeface="PMingLiU"/>
              <a:cs typeface="Times New Roman"/>
            </a:endParaRPr>
          </a:p>
          <a:p>
            <a:pPr marL="304800">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On December 2, 2008, the Federal Reserve announced the extension through April 30, 2009, of three liquidity facilities: (1) the Primary Dealer Credit Facility (PDCF); (2) the Asset-Backed Commercial Paper Money Market Fund Liquidity Facility (AMLF); and, (3) the Term Securities Lending Facility (TSLF). These facilities were previously authorized through January 30, 2009. With the extension, the above facilities will now be consistent with other liquidity-related facilities such as the Commercial Paper Funding Facility (CPFF) and the Money Market Investor Funding Facility (MMIFF).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As a brief overview of the above liquidity-related facilities, the PDCF provides discount window loans to primary dealers. The AMLF provides loans to depository institutions to purchase asset-backed commercial paper from money market mutual funds. Under the TSLF, the Federal Reserve Bank of New York auctions term loans of Treasury securities to primary dealers. The CPFF provides liquidity backstop to U.S. issuers of commercial paper. Finally, the MMIFF supports a private-sector initiative to provide liquidity to U.S. money market investors.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Term Asset-Backed Securities Loan Facility</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Term Asset-Backed Securities Loan Facility (TALF) is a funding facility that will help market participants meet the credit needs of households and small businesses by supporting the issuance of asset-backed securities (ABS) collateralized by student loans, auto loans, credit card loans, and loans guaranteed by the Small Business Administration (SBA).  Under the TALF, the Federal Reserve Bank of New York (FRBNY) will lend up to $200 billion on a non-recourse basis to holders of certain AAA-rated ABS backed by newly and recently originated consumer and small business loans.  The FRBNY will lend an amount equal to the market value of the ABS less a haircut and will be secured at all times by the ABS.  The U.S. Treasury Department--under the Troubled Assets Relief Program (TARP) of the Emergency Economic Stabilization Act of 2008--will provide $20 billion of credit protection to the FRBNY in connection with the TALF. </a:t>
            </a:r>
            <a:endParaRPr lang="zh-TW" altLang="zh-TW" sz="1200" dirty="0">
              <a:latin typeface="+mn-lt"/>
              <a:ea typeface="PMingLiU"/>
              <a:cs typeface="Times New Roman"/>
            </a:endParaRPr>
          </a:p>
          <a:p>
            <a:pPr>
              <a:lnSpc>
                <a:spcPct val="115000"/>
              </a:lnSpc>
              <a:spcAft>
                <a:spcPts val="1000"/>
              </a:spcAft>
            </a:pPr>
            <a:endParaRPr lang="zh-TW" altLang="zh-TW" sz="1200" dirty="0">
              <a:latin typeface="+mn-lt"/>
              <a:ea typeface="PMingLiU"/>
              <a:cs typeface="Times New Roman"/>
            </a:endParaRPr>
          </a:p>
        </p:txBody>
      </p:sp>
    </p:spTree>
    <p:extLst>
      <p:ext uri="{BB962C8B-B14F-4D97-AF65-F5344CB8AC3E}">
        <p14:creationId xmlns:p14="http://schemas.microsoft.com/office/powerpoint/2010/main" val="1862539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TW" dirty="0"/>
              <a:t>Source: </a:t>
            </a:r>
            <a:endParaRPr lang="zh-TW" alt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14</a:t>
            </a:fld>
            <a:endParaRPr lang="en-US" altLang="zh-TW"/>
          </a:p>
        </p:txBody>
      </p:sp>
    </p:spTree>
    <p:extLst>
      <p:ext uri="{BB962C8B-B14F-4D97-AF65-F5344CB8AC3E}">
        <p14:creationId xmlns:p14="http://schemas.microsoft.com/office/powerpoint/2010/main" val="354999652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https://www.federalreserve.gov/monetarypolicy/policytools.htm</a:t>
            </a:r>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145</a:t>
            </a:fld>
            <a:endParaRPr lang="en-US" altLang="zh-TW"/>
          </a:p>
        </p:txBody>
      </p:sp>
    </p:spTree>
    <p:extLst>
      <p:ext uri="{BB962C8B-B14F-4D97-AF65-F5344CB8AC3E}">
        <p14:creationId xmlns:p14="http://schemas.microsoft.com/office/powerpoint/2010/main" val="336911385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146</a:t>
            </a:fld>
            <a:endParaRPr lang="en-US" altLang="zh-TW"/>
          </a:p>
        </p:txBody>
      </p:sp>
    </p:spTree>
    <p:extLst>
      <p:ext uri="{BB962C8B-B14F-4D97-AF65-F5344CB8AC3E}">
        <p14:creationId xmlns:p14="http://schemas.microsoft.com/office/powerpoint/2010/main" val="2423087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TW" dirty="0"/>
              <a:t>Source: Institutional</a:t>
            </a:r>
            <a:r>
              <a:rPr lang="en-US" altLang="zh-TW" baseline="0" dirty="0"/>
              <a:t> Investor Sept 12 http://www.institutionalinvestor.com/Article/3088137/New-Rules-Old-Risks.html </a:t>
            </a:r>
            <a:endParaRPr lang="zh-TW" altLang="en-US" dirty="0"/>
          </a:p>
        </p:txBody>
      </p:sp>
      <p:sp>
        <p:nvSpPr>
          <p:cNvPr id="4" name="Slide Number Placeholder 3"/>
          <p:cNvSpPr>
            <a:spLocks noGrp="1"/>
          </p:cNvSpPr>
          <p:nvPr>
            <p:ph type="sldNum" sz="quarter" idx="10"/>
          </p:nvPr>
        </p:nvSpPr>
        <p:spPr/>
        <p:txBody>
          <a:bodyPr/>
          <a:lstStyle/>
          <a:p>
            <a:fld id="{2A8F4122-9E17-4EF6-8E50-49DCA1748FEB}" type="slidenum">
              <a:rPr lang="zh-TW" altLang="en-US" smtClean="0"/>
              <a:pPr/>
              <a:t>15</a:t>
            </a:fld>
            <a:endParaRPr lang="zh-TW" altLang="en-US"/>
          </a:p>
        </p:txBody>
      </p:sp>
    </p:spTree>
    <p:extLst>
      <p:ext uri="{BB962C8B-B14F-4D97-AF65-F5344CB8AC3E}">
        <p14:creationId xmlns:p14="http://schemas.microsoft.com/office/powerpoint/2010/main" val="1192138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TW"/>
              <a:t>Source: ESRB http://european-systemic-risk-board.com/European_Systemic_Risk_Board_2.html </a:t>
            </a:r>
            <a:endParaRPr lang="zh-TW" altLang="en-US"/>
          </a:p>
        </p:txBody>
      </p:sp>
      <p:sp>
        <p:nvSpPr>
          <p:cNvPr id="4" name="Slide Number Placeholder 3"/>
          <p:cNvSpPr>
            <a:spLocks noGrp="1"/>
          </p:cNvSpPr>
          <p:nvPr>
            <p:ph type="sldNum" sz="quarter" idx="10"/>
          </p:nvPr>
        </p:nvSpPr>
        <p:spPr/>
        <p:txBody>
          <a:bodyPr/>
          <a:lstStyle/>
          <a:p>
            <a:fld id="{7B827E72-A877-47A5-817D-F7C65387601C}" type="slidenum">
              <a:rPr lang="zh-TW" altLang="en-US" smtClean="0"/>
              <a:pPr/>
              <a:t>16</a:t>
            </a:fld>
            <a:endParaRPr lang="zh-TW" altLang="en-US"/>
          </a:p>
        </p:txBody>
      </p:sp>
    </p:spTree>
    <p:extLst>
      <p:ext uri="{BB962C8B-B14F-4D97-AF65-F5344CB8AC3E}">
        <p14:creationId xmlns:p14="http://schemas.microsoft.com/office/powerpoint/2010/main" val="1978022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TW" dirty="0"/>
              <a:t>Source:  http://www.financialregulationforum.com/wpmember/e-learning-interactive-graphic-the-new-uk-twin-peaks-regulatory-structure-6486/ </a:t>
            </a:r>
          </a:p>
          <a:p>
            <a:r>
              <a:rPr lang="en-US" altLang="zh-TW" sz="1200" kern="1200" dirty="0">
                <a:solidFill>
                  <a:schemeClr val="tx1"/>
                </a:solidFill>
                <a:latin typeface="+mn-lt"/>
                <a:ea typeface="+mn-ea"/>
                <a:cs typeface="+mn-cs"/>
              </a:rPr>
              <a:t>The current system – which shares responsibility for financial</a:t>
            </a:r>
            <a:r>
              <a:rPr lang="en-US" altLang="zh-TW" dirty="0"/>
              <a:t> stability between the Treasury, the Bank of England and the Financial Services Authority (FSA) – is being replaced with a new system, and the FSA will cease to exist in its current form. The legislation to implement the reforms will establish a Financial Policy Committee (FPC) in the Bank of England with a dedicated focus on identifying and managing macroeconomic and other risks to the stability of the financial services sector. It will also create a new Prudential Regulation Authority (as a subsidiary of the Bank of England), responsible for the day-to-day prudential supervision of financial institutions, and a Financial Conduct Authority (FCA) with responsibility for the conduct of all financial services firms.</a:t>
            </a:r>
            <a:endParaRPr lang="zh-TW" alt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17</a:t>
            </a:fld>
            <a:endParaRPr lang="en-US" altLang="zh-TW"/>
          </a:p>
        </p:txBody>
      </p:sp>
    </p:spTree>
    <p:extLst>
      <p:ext uri="{BB962C8B-B14F-4D97-AF65-F5344CB8AC3E}">
        <p14:creationId xmlns:p14="http://schemas.microsoft.com/office/powerpoint/2010/main" val="3851676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18</a:t>
            </a:fld>
            <a:endParaRPr lang="en-US" altLang="zh-TW"/>
          </a:p>
        </p:txBody>
      </p:sp>
    </p:spTree>
    <p:extLst>
      <p:ext uri="{BB962C8B-B14F-4D97-AF65-F5344CB8AC3E}">
        <p14:creationId xmlns:p14="http://schemas.microsoft.com/office/powerpoint/2010/main" val="3883949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C5C5105A-B7A3-4E11-B864-15E33FC455ED}" type="slidenum">
              <a:rPr lang="en-US" altLang="zh-TW"/>
              <a:pPr/>
              <a:t>19</a:t>
            </a:fld>
            <a:endParaRPr lang="en-US" altLang="zh-TW"/>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altLang="zh-TW" b="1" dirty="0"/>
              <a:t>Source: http://www.pwc.com/us/en/10minutes/assets/10-minutes-on-us-financial-reform.pdf </a:t>
            </a:r>
          </a:p>
          <a:p>
            <a:pPr eaLnBrk="1" hangingPunct="1"/>
            <a:r>
              <a:rPr lang="en-US" altLang="zh-TW" b="1" dirty="0"/>
              <a:t>The Wall Street Reform and Consumer Protection Act (the Dodd-Frank Act or the Act) 2010</a:t>
            </a:r>
          </a:p>
        </p:txBody>
      </p:sp>
    </p:spTree>
    <p:extLst>
      <p:ext uri="{BB962C8B-B14F-4D97-AF65-F5344CB8AC3E}">
        <p14:creationId xmlns:p14="http://schemas.microsoft.com/office/powerpoint/2010/main" val="3884003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TW" dirty="0"/>
              <a:t>Source: </a:t>
            </a:r>
            <a:r>
              <a:rPr lang="en-US" altLang="zh-TW"/>
              <a:t>The Economist</a:t>
            </a:r>
            <a:endParaRPr lang="zh-TW" altLang="en-US" dirty="0"/>
          </a:p>
        </p:txBody>
      </p:sp>
      <p:sp>
        <p:nvSpPr>
          <p:cNvPr id="4" name="Slide Number Placeholder 3"/>
          <p:cNvSpPr>
            <a:spLocks noGrp="1"/>
          </p:cNvSpPr>
          <p:nvPr>
            <p:ph type="sldNum" sz="quarter" idx="10"/>
          </p:nvPr>
        </p:nvSpPr>
        <p:spPr/>
        <p:txBody>
          <a:bodyPr/>
          <a:lstStyle/>
          <a:p>
            <a:fld id="{A2D22BCB-B88C-4711-AE8B-B4BFE99C3BE2}" type="slidenum">
              <a:rPr lang="zh-TW" altLang="en-US" smtClean="0"/>
              <a:pPr/>
              <a:t>20</a:t>
            </a:fld>
            <a:endParaRPr lang="zh-TW" altLang="en-US"/>
          </a:p>
        </p:txBody>
      </p:sp>
    </p:spTree>
    <p:extLst>
      <p:ext uri="{BB962C8B-B14F-4D97-AF65-F5344CB8AC3E}">
        <p14:creationId xmlns:p14="http://schemas.microsoft.com/office/powerpoint/2010/main" val="3878216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3675" y="525463"/>
            <a:ext cx="3856038" cy="2892425"/>
          </a:xfrm>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2</a:t>
            </a:fld>
            <a:endParaRPr lang="en-US" altLang="zh-TW" dirty="0"/>
          </a:p>
        </p:txBody>
      </p:sp>
    </p:spTree>
    <p:extLst>
      <p:ext uri="{BB962C8B-B14F-4D97-AF65-F5344CB8AC3E}">
        <p14:creationId xmlns:p14="http://schemas.microsoft.com/office/powerpoint/2010/main" val="36361940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644AB3-95BB-45FF-B528-37FA6D88ED56}" type="slidenum">
              <a:rPr lang="en-US" altLang="zh-TW"/>
              <a:pPr/>
              <a:t>21</a:t>
            </a:fld>
            <a:endParaRPr lang="en-US" altLang="zh-TW"/>
          </a:p>
        </p:txBody>
      </p:sp>
      <p:sp>
        <p:nvSpPr>
          <p:cNvPr id="405506" name="Rectangle 2"/>
          <p:cNvSpPr>
            <a:spLocks noGrp="1" noRot="1" noChangeAspect="1" noChangeArrowheads="1" noTextEdit="1"/>
          </p:cNvSpPr>
          <p:nvPr>
            <p:ph type="sldImg"/>
          </p:nvPr>
        </p:nvSpPr>
        <p:spPr>
          <a:xfrm>
            <a:off x="2895600" y="525463"/>
            <a:ext cx="3505200" cy="2628900"/>
          </a:xfrm>
          <a:ln/>
        </p:spPr>
      </p:sp>
      <p:sp>
        <p:nvSpPr>
          <p:cNvPr id="405507" name="Rectangle 3"/>
          <p:cNvSpPr>
            <a:spLocks noGrp="1" noChangeArrowheads="1"/>
          </p:cNvSpPr>
          <p:nvPr>
            <p:ph type="body" idx="1"/>
          </p:nvPr>
        </p:nvSpPr>
        <p:spPr>
          <a:xfrm>
            <a:off x="1240943" y="3329720"/>
            <a:ext cx="6814517" cy="3154238"/>
          </a:xfrm>
        </p:spPr>
        <p:txBody>
          <a:bodyPr/>
          <a:lstStyle/>
          <a:p>
            <a:pPr>
              <a:lnSpc>
                <a:spcPct val="80000"/>
              </a:lnSpc>
            </a:pPr>
            <a:r>
              <a:rPr lang="en-US" altLang="zh-TW" sz="1200" b="1" dirty="0"/>
              <a:t>Source:</a:t>
            </a:r>
            <a:r>
              <a:rPr lang="en-US" altLang="zh-TW" sz="1200" b="1" baseline="0" dirty="0"/>
              <a:t> </a:t>
            </a:r>
            <a:r>
              <a:rPr lang="en-US" altLang="zh-TW" sz="1200" b="1" dirty="0"/>
              <a:t>Shrinking World Litigious European investors are multiplying, but the U.S. continues to hang onto its status as a "global court." Tony </a:t>
            </a:r>
            <a:r>
              <a:rPr lang="en-US" altLang="zh-TW" sz="1200" b="1" dirty="0" err="1"/>
              <a:t>McAuley</a:t>
            </a:r>
            <a:r>
              <a:rPr lang="en-US" altLang="zh-TW" sz="1200" b="1" dirty="0"/>
              <a:t> and Jason Sumner, CFO Europe December 12, 2006 http://www.cfo.com/printable/article.cfm/8405103/c_2984288?f=options </a:t>
            </a:r>
          </a:p>
          <a:p>
            <a:pPr>
              <a:lnSpc>
                <a:spcPct val="80000"/>
              </a:lnSpc>
            </a:pPr>
            <a:endParaRPr lang="en-US" altLang="zh-TW" sz="1200" dirty="0"/>
          </a:p>
          <a:p>
            <a:pPr>
              <a:lnSpc>
                <a:spcPct val="80000"/>
              </a:lnSpc>
            </a:pPr>
            <a:r>
              <a:rPr lang="en-US" altLang="zh-TW" sz="1200" dirty="0"/>
              <a:t>Are European shareholders closing the gap in terms of legal redress against wayward management, or is the US firming up its status as a kind of “global court” for class actions? For Ralph Stone, partner in </a:t>
            </a:r>
            <a:r>
              <a:rPr lang="en-US" altLang="zh-TW" sz="1200" dirty="0" err="1"/>
              <a:t>Shalov</a:t>
            </a:r>
            <a:r>
              <a:rPr lang="en-US" altLang="zh-TW" sz="1200" dirty="0"/>
              <a:t>, Stone &amp; Bonner, the scales are tipping towards Europe. “There is an erosion of investor rights in the US at precisely the time the Europeans are enhancing them,” he says. Stone points to developments in several European countries, including German corporate law reform and findings by the German Federal Court (BGH) on cases involving fraud by companies listed on the now-defunct </a:t>
            </a:r>
            <a:r>
              <a:rPr lang="en-US" altLang="zh-TW" sz="1200" dirty="0" err="1"/>
              <a:t>Neuer</a:t>
            </a:r>
            <a:r>
              <a:rPr lang="en-US" altLang="zh-TW" sz="1200" dirty="0"/>
              <a:t> </a:t>
            </a:r>
            <a:r>
              <a:rPr lang="en-US" altLang="zh-TW" sz="1200" dirty="0" err="1"/>
              <a:t>Markt</a:t>
            </a:r>
            <a:r>
              <a:rPr lang="en-US" altLang="zh-TW" sz="1200" dirty="0"/>
              <a:t>, which have helped define shareholders’ legal rights. </a:t>
            </a:r>
          </a:p>
          <a:p>
            <a:pPr>
              <a:lnSpc>
                <a:spcPct val="80000"/>
              </a:lnSpc>
            </a:pPr>
            <a:endParaRPr lang="en-US" altLang="zh-TW" sz="1200" dirty="0"/>
          </a:p>
          <a:p>
            <a:pPr>
              <a:lnSpc>
                <a:spcPct val="80000"/>
              </a:lnSpc>
            </a:pPr>
            <a:r>
              <a:rPr lang="en-US" altLang="zh-TW" sz="1200" dirty="0"/>
              <a:t>However, Europe remains untested compared with the US. German law extending shareholders’ access to courts (UMAG) sets high thresholds—for example, shareholders must try to induce the supervisory board to sue before they apply to court. The law is “aimed to avoid a lawyer-driven stream of corporate litigation with doubtful benefits for shareholders as exists in the US,” according Ulrich </a:t>
            </a:r>
            <a:r>
              <a:rPr lang="en-US" altLang="zh-TW" sz="1200" dirty="0" err="1"/>
              <a:t>Noack</a:t>
            </a:r>
            <a:r>
              <a:rPr lang="en-US" altLang="zh-TW" sz="1200" dirty="0"/>
              <a:t>, a law professor at Heinrich Heine University in Dusseldorf. </a:t>
            </a:r>
          </a:p>
          <a:p>
            <a:pPr>
              <a:lnSpc>
                <a:spcPct val="80000"/>
              </a:lnSpc>
            </a:pPr>
            <a:endParaRPr lang="en-US" altLang="zh-TW" sz="1200" dirty="0"/>
          </a:p>
          <a:p>
            <a:pPr>
              <a:lnSpc>
                <a:spcPct val="80000"/>
              </a:lnSpc>
            </a:pPr>
            <a:r>
              <a:rPr lang="en-US" altLang="zh-TW" sz="1200" dirty="0"/>
              <a:t>For similar reasons, “the judgments of the BGH don’t open the gates for lawsuits from dissatisfied investors,” according to Dirk </a:t>
            </a:r>
            <a:r>
              <a:rPr lang="en-US" altLang="zh-TW" sz="1200" dirty="0" err="1"/>
              <a:t>Reidenbach</a:t>
            </a:r>
            <a:r>
              <a:rPr lang="en-US" altLang="zh-TW" sz="1200" dirty="0"/>
              <a:t>, a researcher at the Banking Law Institute, Goethe University in Frankfurt. </a:t>
            </a:r>
          </a:p>
          <a:p>
            <a:pPr>
              <a:lnSpc>
                <a:spcPct val="80000"/>
              </a:lnSpc>
            </a:pPr>
            <a:r>
              <a:rPr lang="en-US" altLang="zh-TW" sz="1200" dirty="0"/>
              <a:t>Also, notwithstanding rumblings about tort reform and talk in November from the new US Treasury secretary, ex-Goldman Sachs CEO Henry Paulson, about the need to move from a hyper-legal approach to a more “prudential” system, the US is still the legal destination of choice for shareholders and other aggrieved parties. </a:t>
            </a:r>
          </a:p>
          <a:p>
            <a:pPr>
              <a:lnSpc>
                <a:spcPct val="80000"/>
              </a:lnSpc>
            </a:pPr>
            <a:endParaRPr lang="en-US" altLang="zh-TW" sz="1200" dirty="0"/>
          </a:p>
          <a:p>
            <a:pPr>
              <a:lnSpc>
                <a:spcPct val="80000"/>
              </a:lnSpc>
            </a:pPr>
            <a:r>
              <a:rPr lang="en-US" altLang="zh-TW" sz="1200" dirty="0"/>
              <a:t>This is borne out by the latest international litigation figures from law firm Fulbright &amp; </a:t>
            </a:r>
            <a:r>
              <a:rPr lang="en-US" altLang="zh-TW" sz="1200" dirty="0" err="1"/>
              <a:t>Jaworski</a:t>
            </a:r>
            <a:r>
              <a:rPr lang="en-US" altLang="zh-TW" sz="1200" dirty="0"/>
              <a:t>, which show that a quarter of non-US companies surveyed had class actions pending against them in the US in 2006, up from just 6% in 2005. </a:t>
            </a:r>
          </a:p>
          <a:p>
            <a:pPr>
              <a:lnSpc>
                <a:spcPct val="80000"/>
              </a:lnSpc>
            </a:pPr>
            <a:endParaRPr lang="en-US" altLang="zh-TW" sz="1200" dirty="0"/>
          </a:p>
          <a:p>
            <a:pPr>
              <a:lnSpc>
                <a:spcPct val="80000"/>
              </a:lnSpc>
            </a:pPr>
            <a:r>
              <a:rPr lang="en-US" altLang="zh-TW" sz="1200" dirty="0"/>
              <a:t>For shareholder class actions, a record was set early in 2006 with the $1.1 billion (€800m) settlement by Dutch retailer Royal </a:t>
            </a:r>
            <a:r>
              <a:rPr lang="en-US" altLang="zh-TW" sz="1200" dirty="0" err="1"/>
              <a:t>Ahold</a:t>
            </a:r>
            <a:r>
              <a:rPr lang="en-US" altLang="zh-TW" sz="1200" dirty="0"/>
              <a:t>, “in what will surely be chilling news to non-US issuers already wary of being embroiled in US litigation,” according to a report by National Economic Research Associates, a New York consulting firm. </a:t>
            </a:r>
          </a:p>
          <a:p>
            <a:pPr>
              <a:lnSpc>
                <a:spcPct val="80000"/>
              </a:lnSpc>
            </a:pPr>
            <a:r>
              <a:rPr lang="en-US" altLang="zh-TW" sz="1200" dirty="0"/>
              <a:t>Indeed, </a:t>
            </a:r>
            <a:r>
              <a:rPr lang="en-US" altLang="zh-TW" sz="1200" b="1" dirty="0"/>
              <a:t>US courts have extended the “f-cubed” concept, whereby they accept jurisdiction over cases where foreign shareholders sue foreign companies whose shares were traded primarily through foreign exchanges</a:t>
            </a:r>
            <a:r>
              <a:rPr lang="en-US" altLang="zh-TW" sz="1200" dirty="0"/>
              <a:t>. Important precedents were set in the New York federal court, where judge Lewis Kaplan has defined “conduct and effects” tests that determine US jurisdiction in suits against advisors and bankers to failed Italian dairy company</a:t>
            </a:r>
            <a:r>
              <a:rPr lang="en-US" altLang="zh-TW" sz="1200" b="1" dirty="0"/>
              <a:t> </a:t>
            </a:r>
            <a:r>
              <a:rPr lang="en-US" altLang="zh-TW" sz="1200" b="1" dirty="0" err="1"/>
              <a:t>Parmalat</a:t>
            </a:r>
            <a:r>
              <a:rPr lang="en-US" altLang="zh-TW" sz="1200" dirty="0"/>
              <a:t>. The concept of a “worldwide class” of shareholder will be further tested in 2007. </a:t>
            </a:r>
          </a:p>
          <a:p>
            <a:pPr>
              <a:lnSpc>
                <a:spcPct val="80000"/>
              </a:lnSpc>
            </a:pPr>
            <a:endParaRPr lang="en-US" altLang="zh-TW" sz="1200" dirty="0"/>
          </a:p>
          <a:p>
            <a:pPr>
              <a:lnSpc>
                <a:spcPct val="80000"/>
              </a:lnSpc>
            </a:pPr>
            <a:r>
              <a:rPr lang="en-US" altLang="zh-TW" sz="1200" dirty="0"/>
              <a:t>As </a:t>
            </a:r>
            <a:r>
              <a:rPr lang="en-US" altLang="zh-TW" sz="1200" dirty="0" err="1"/>
              <a:t>Lista</a:t>
            </a:r>
            <a:r>
              <a:rPr lang="en-US" altLang="zh-TW" sz="1200" dirty="0"/>
              <a:t> Cannon, London senior partner in Fulbright &amp; </a:t>
            </a:r>
            <a:r>
              <a:rPr lang="en-US" altLang="zh-TW" sz="1200" dirty="0" err="1"/>
              <a:t>Jaworski</a:t>
            </a:r>
            <a:r>
              <a:rPr lang="en-US" altLang="zh-TW" sz="1200" dirty="0"/>
              <a:t>, points out, “Increasingly, judges are </a:t>
            </a:r>
            <a:r>
              <a:rPr lang="en-US" altLang="zh-TW" sz="1200" dirty="0" err="1"/>
              <a:t>recognising</a:t>
            </a:r>
            <a:r>
              <a:rPr lang="en-US" altLang="zh-TW" sz="1200" dirty="0"/>
              <a:t> that while US securities laws may not expressly permit foreign shareholders to sue, applying the conduct and effects tests in the world of global business may well provide a proper basis for US jurisdiction.”</a:t>
            </a:r>
          </a:p>
          <a:p>
            <a:endParaRPr lang="en-US" altLang="zh-TW" sz="1200" b="0" dirty="0"/>
          </a:p>
          <a:p>
            <a:r>
              <a:rPr lang="en-US" altLang="zh-TW" sz="1200" b="1" u="none" dirty="0"/>
              <a:t>US market regulator revises its foreign policy</a:t>
            </a:r>
          </a:p>
          <a:p>
            <a:r>
              <a:rPr lang="en-US" altLang="zh-TW" sz="1200" b="1" u="none" dirty="0"/>
              <a:t>Source: Jeremy Grant, Financial Times,</a:t>
            </a:r>
            <a:r>
              <a:rPr lang="en-US" altLang="zh-TW" sz="1200" b="1" u="none" baseline="0" dirty="0"/>
              <a:t> P</a:t>
            </a:r>
            <a:r>
              <a:rPr lang="en-US" altLang="zh-TW" sz="1200" b="1" u="none" dirty="0"/>
              <a:t>ublished: 15.03.2007 </a:t>
            </a:r>
            <a:r>
              <a:rPr lang="en-US" altLang="zh-TW" sz="1200" u="sng" dirty="0"/>
              <a:t/>
            </a:r>
            <a:br>
              <a:rPr lang="en-US" altLang="zh-TW" sz="1200" u="sng" dirty="0"/>
            </a:br>
            <a:endParaRPr lang="en-US" altLang="zh-TW" sz="1200" dirty="0"/>
          </a:p>
          <a:p>
            <a:r>
              <a:rPr lang="en-US" altLang="zh-TW" sz="1200" dirty="0"/>
              <a:t>When Charlie McGreevy, European Union internal markets commissioner, stepped inside the glass atrium of the securities and exchange commission's headquarters in Washington yesterday, he was treading a path to the world's most powerful market regulator well worn by foreign officials. But instead of coming as an outsider, he and the other European officials in town for annual meetings with us regulators and bankers were here as increasingly valued equals. That is because a subtle, but significant, shift has taken place in the sec's attitude to the outside world in the past year. One sign is that sec staff members are pushing a radical idea: that foreign brokers and exchanges would no longer have to submit to sec regulation to service clients in the us. Instead, </a:t>
            </a:r>
            <a:r>
              <a:rPr lang="en-US" altLang="zh-TW" sz="1200" b="1" dirty="0"/>
              <a:t>the commission might be prepared to rely on overseas regulators to oversee foreign brokers and exchanges as they sought to service clients in the us</a:t>
            </a:r>
            <a:r>
              <a:rPr lang="en-US" altLang="zh-TW" sz="1200" dirty="0"/>
              <a:t>. If adopted, the idea would break with the last 74 years of sec policy towards us investor protection, forged in the post-wall street crash years of the 1930s. For years, there was little need to deal with foreign jurisdictions as stock trading was overwhelmingly a national affair. </a:t>
            </a:r>
            <a:r>
              <a:rPr lang="en-US" altLang="zh-TW" sz="1200" b="1" dirty="0"/>
              <a:t>But the us investors' appetite for foreign assets, cross-border stock-exchange consolidation and advances in trading technology that have all but eliminated physical barriers to global market access have convinced many decision makers at the sec that collaboration, not isolation, must guide sec policy</a:t>
            </a:r>
            <a:r>
              <a:rPr lang="en-US" altLang="zh-TW" sz="1200" dirty="0"/>
              <a:t>.</a:t>
            </a:r>
          </a:p>
          <a:p>
            <a:endParaRPr lang="en-US" altLang="zh-TW" sz="1200" dirty="0"/>
          </a:p>
          <a:p>
            <a:r>
              <a:rPr lang="en-US" altLang="zh-TW" sz="1200" b="1" dirty="0"/>
              <a:t>A flurry of co-operation deals have been struck with foreign regulators</a:t>
            </a:r>
            <a:r>
              <a:rPr lang="en-US" altLang="zh-TW" sz="1200" dirty="0"/>
              <a:t>, from china to the UK's financial services authority. Christopher Cox, sec chairman, has stressed the need for regulators to work together - a marked change for one that was often perceived as dealing only reluctantly with its foreign counterparts. The development will be welcomed by businesses and regulators abroad, many of which have occasionally felt treated as second-class citizens by the sec. Harvey Pitt, a former sec chairman, says: "</a:t>
            </a:r>
            <a:r>
              <a:rPr lang="en-US" altLang="zh-TW" sz="1200" dirty="0" err="1"/>
              <a:t>i</a:t>
            </a:r>
            <a:r>
              <a:rPr lang="en-US" altLang="zh-TW" sz="1200" dirty="0"/>
              <a:t> think what we're clearly seeing is a very enlightened view of the need for global cooperation and the recognition that the us, which has been and remains a leader in principles of market regulation, is not the only country with a handle on how regulations should proceed." Susan Milligan, senior vice-president of government relations at the options clearing corporation, which clears trades for the six us options exchanges regulated by the SEC, welcomes the shift: "previously, there was a wall and a big moat around the united states." Recent months have seen plenty of action backing up the shift, as evidenced by the globe-trotting of the Mr. Cox. He admits the "imperative of rapid globalization has forced me to conduct my responsibilities far differently than my predecessors". In December, the sec addressed a long-standing bone of contention for non- us companies by making it easier for them to delist from us stock exchanges and deregister from the sec, thus escaping Sarbanes-Oxley. The same month, fresh guidance emerged on Sarbanes-Oxley that should make it easier for us and foreign companies with us listings to implement its contentious section 404 clause.</a:t>
            </a:r>
          </a:p>
          <a:p>
            <a:endParaRPr lang="en-US" altLang="zh-TW" sz="1200" dirty="0"/>
          </a:p>
          <a:p>
            <a:r>
              <a:rPr lang="en-US" altLang="zh-TW" sz="1200" dirty="0"/>
              <a:t>However, the biggest impetus for the changed thinking at the sec has come as a </a:t>
            </a:r>
            <a:r>
              <a:rPr lang="en-US" altLang="zh-TW" sz="1200" b="1" dirty="0"/>
              <a:t>result of the recent purchase of </a:t>
            </a:r>
            <a:r>
              <a:rPr lang="en-US" altLang="zh-TW" sz="1200" b="1" dirty="0" err="1"/>
              <a:t>euronext-liffe</a:t>
            </a:r>
            <a:r>
              <a:rPr lang="en-US" altLang="zh-TW" sz="1200" b="1" dirty="0"/>
              <a:t>, the pan-</a:t>
            </a:r>
            <a:r>
              <a:rPr lang="en-US" altLang="zh-TW" sz="1200" b="1" dirty="0" err="1"/>
              <a:t>european</a:t>
            </a:r>
            <a:r>
              <a:rPr lang="en-US" altLang="zh-TW" sz="1200" b="1" dirty="0"/>
              <a:t> stock and derivatives exchange, by the New York stock exchange, and the failed bid for the London Stock Exchange by NASDAQ</a:t>
            </a:r>
            <a:r>
              <a:rPr lang="en-US" altLang="zh-TW" sz="1200" dirty="0"/>
              <a:t>. This led to a flurry of contact between us and European regulators as they figured out how regulators should respond to the prospect of exchanges operating across multiple time zones. For Mr. Cox, the events were "significant manifestations of this shrinking world". He says that two years ago there was "very little focus on the integration of securities exchanges across borders, or the impact of the '</a:t>
            </a:r>
            <a:r>
              <a:rPr lang="en-US" altLang="zh-TW" sz="1200" dirty="0" err="1"/>
              <a:t>retailisation</a:t>
            </a:r>
            <a:r>
              <a:rPr lang="en-US" altLang="zh-TW" sz="1200" dirty="0"/>
              <a:t>' of international investment, or the consequences of international cybercrime for securities law enforcement". He warns that in an environment in which investors can easily choose where they want to trade, governments face strains on their ability to impose securities regulations. "It is the job of national regulators to wade into this fray - to protect investors, and to promote the market integrity that capital formation depends upon. We really have no choice. After all, there's no global regulator who can do the job for us." Some question whether the sec's motives in leading the charge towards more regulation convergence are driven by a desire to ensure the us has a stake in getting its standards adopted abroad. However, Mr. McGreevy sees a lesson in the shift for Europe. "It is very important for Europe to be able to get our own house in order. We have great difficulty getting harmonization of regulations among our 27 member states. I think it is heartening to see what is happening in the us."</a:t>
            </a:r>
          </a:p>
        </p:txBody>
      </p:sp>
    </p:spTree>
    <p:extLst>
      <p:ext uri="{BB962C8B-B14F-4D97-AF65-F5344CB8AC3E}">
        <p14:creationId xmlns:p14="http://schemas.microsoft.com/office/powerpoint/2010/main" val="4227912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TW" dirty="0"/>
              <a:t>Source: Modern Banking,</a:t>
            </a:r>
            <a:r>
              <a:rPr lang="en-US" altLang="zh-TW" baseline="0" dirty="0"/>
              <a:t> </a:t>
            </a:r>
            <a:r>
              <a:rPr lang="en-US" altLang="zh-TW" baseline="0" dirty="0" err="1"/>
              <a:t>Shelagh</a:t>
            </a:r>
            <a:r>
              <a:rPr lang="en-US" altLang="zh-TW" baseline="0" dirty="0"/>
              <a:t> Heffernan, 2005 Wiley</a:t>
            </a:r>
            <a:endParaRPr lang="zh-TW" alt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22</a:t>
            </a:fld>
            <a:endParaRPr lang="en-US" altLang="zh-TW"/>
          </a:p>
        </p:txBody>
      </p:sp>
    </p:spTree>
    <p:extLst>
      <p:ext uri="{BB962C8B-B14F-4D97-AF65-F5344CB8AC3E}">
        <p14:creationId xmlns:p14="http://schemas.microsoft.com/office/powerpoint/2010/main" val="330787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24</a:t>
            </a:fld>
            <a:endParaRPr lang="en-US" altLang="zh-TW"/>
          </a:p>
        </p:txBody>
      </p:sp>
    </p:spTree>
    <p:extLst>
      <p:ext uri="{BB962C8B-B14F-4D97-AF65-F5344CB8AC3E}">
        <p14:creationId xmlns:p14="http://schemas.microsoft.com/office/powerpoint/2010/main" val="2140611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25</a:t>
            </a:fld>
            <a:endParaRPr lang="en-US" altLang="zh-TW"/>
          </a:p>
        </p:txBody>
      </p:sp>
    </p:spTree>
    <p:extLst>
      <p:ext uri="{BB962C8B-B14F-4D97-AF65-F5344CB8AC3E}">
        <p14:creationId xmlns:p14="http://schemas.microsoft.com/office/powerpoint/2010/main" val="3767729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26</a:t>
            </a:fld>
            <a:endParaRPr lang="en-US" altLang="zh-TW"/>
          </a:p>
        </p:txBody>
      </p:sp>
    </p:spTree>
    <p:extLst>
      <p:ext uri="{BB962C8B-B14F-4D97-AF65-F5344CB8AC3E}">
        <p14:creationId xmlns:p14="http://schemas.microsoft.com/office/powerpoint/2010/main" val="3972209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4C3F91-6891-45AC-8D58-B2B501D9DB6A}" type="slidenum">
              <a:rPr lang="en-US" altLang="zh-TW"/>
              <a:pPr/>
              <a:t>27</a:t>
            </a:fld>
            <a:endParaRPr lang="en-US" altLang="zh-TW"/>
          </a:p>
        </p:txBody>
      </p:sp>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p:txBody>
          <a:bodyPr/>
          <a:lstStyle/>
          <a:p>
            <a:pPr>
              <a:lnSpc>
                <a:spcPct val="115000"/>
              </a:lnSpc>
              <a:spcAft>
                <a:spcPts val="1000"/>
              </a:spcAft>
            </a:pPr>
            <a:r>
              <a:rPr lang="en-US" altLang="zh-TW" sz="1200" dirty="0">
                <a:latin typeface="+mn-lt"/>
                <a:ea typeface="PMingLiU"/>
                <a:cs typeface="Times New Roman"/>
              </a:rPr>
              <a:t>Reduces the adverse selection problem of risk-takers or crooks owning banks to engage in highly speculative activities.  Charters may simply not be granted.</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Dual banking system: national banks are regulated at the federal level by the OCC; state banks are regulated by the state banking authorities. In addition the Fed has regulatory authority over state member banks</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Examinations assign a CAMEL rating to a bank, which can be used to justify cease and desist orders for risky activities.</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Period reporting (call reports) and frequent (sometimes unannounced) examinations allow regulators to address risky / questionable practices in a prompt fashion.</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1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Restrictions on Entry</a:t>
            </a:r>
            <a:endParaRPr lang="zh-TW" altLang="zh-TW" sz="11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Regulators have created very tight regulations as to who is allowed to set up a financial intermediary</a:t>
            </a:r>
            <a:endParaRPr lang="zh-TW" altLang="zh-TW" sz="11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Individuals or groups that want to establish a </a:t>
            </a:r>
            <a:br>
              <a:rPr lang="en-US" altLang="zh-TW" sz="1200" dirty="0">
                <a:latin typeface="+mn-lt"/>
                <a:ea typeface="PMingLiU"/>
                <a:cs typeface="Times New Roman"/>
              </a:rPr>
            </a:br>
            <a:r>
              <a:rPr lang="en-US" altLang="zh-TW" sz="1200" dirty="0">
                <a:latin typeface="+mn-lt"/>
                <a:ea typeface="PMingLiU"/>
                <a:cs typeface="Times New Roman"/>
              </a:rPr>
              <a:t>financial intermediary, such as a bank or an insurance company, must obtain a charter from the state or the federal government</a:t>
            </a:r>
            <a:endParaRPr lang="zh-TW" altLang="zh-TW" sz="11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Only if they are upstanding citizens with impeccable credentials and a large amount of initial funds will they be given a charter.</a:t>
            </a:r>
            <a:endParaRPr lang="zh-TW" altLang="zh-TW" sz="11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In the US, the system was designed to give the states closer control over industries operating within their borders, but also, through federal legislation, to ensure that banks would be treated fairly by individual states and local communities as their activities expanded across state lines.</a:t>
            </a:r>
            <a:endParaRPr lang="zh-TW" altLang="zh-TW" sz="11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1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Guidelines for the management of interest rate risk:</a:t>
            </a:r>
            <a:endParaRPr lang="zh-TW" altLang="zh-TW" sz="1100" dirty="0">
              <a:latin typeface="+mn-lt"/>
              <a:ea typeface="PMingLiU"/>
              <a:cs typeface="Times New Roman"/>
            </a:endParaRPr>
          </a:p>
          <a:p>
            <a:pPr marL="342900" lvl="0" indent="-342900">
              <a:lnSpc>
                <a:spcPct val="115000"/>
              </a:lnSpc>
              <a:spcAft>
                <a:spcPts val="1000"/>
              </a:spcAft>
              <a:buFont typeface="+mj-lt"/>
              <a:buAutoNum type="arabicPeriod"/>
              <a:tabLst>
                <a:tab pos="228600" algn="l"/>
              </a:tabLst>
            </a:pPr>
            <a:r>
              <a:rPr lang="en-US" altLang="zh-TW" sz="1200" dirty="0">
                <a:latin typeface="+mn-lt"/>
                <a:ea typeface="PMingLiU"/>
                <a:cs typeface="Times New Roman"/>
              </a:rPr>
              <a:t>Bank board of directors required to establish interest rate risk limits</a:t>
            </a:r>
            <a:endParaRPr lang="zh-TW" altLang="zh-TW" sz="1100" dirty="0">
              <a:latin typeface="+mn-lt"/>
              <a:ea typeface="PMingLiU"/>
              <a:cs typeface="Times New Roman"/>
            </a:endParaRPr>
          </a:p>
          <a:p>
            <a:pPr marL="342900" lvl="0" indent="-342900">
              <a:lnSpc>
                <a:spcPct val="115000"/>
              </a:lnSpc>
              <a:spcAft>
                <a:spcPts val="1000"/>
              </a:spcAft>
              <a:buFont typeface="+mj-lt"/>
              <a:buAutoNum type="arabicPeriod"/>
              <a:tabLst>
                <a:tab pos="228600" algn="l"/>
              </a:tabLst>
            </a:pPr>
            <a:r>
              <a:rPr lang="en-US" altLang="zh-TW" sz="1200" dirty="0">
                <a:latin typeface="+mn-lt"/>
                <a:ea typeface="PMingLiU"/>
                <a:cs typeface="Times New Roman"/>
              </a:rPr>
              <a:t>Board has to appoint officials of the bank to manage interest rate risk</a:t>
            </a:r>
            <a:endParaRPr lang="zh-TW" altLang="zh-TW" sz="1100" dirty="0">
              <a:latin typeface="+mn-lt"/>
              <a:ea typeface="PMingLiU"/>
              <a:cs typeface="Times New Roman"/>
            </a:endParaRPr>
          </a:p>
          <a:p>
            <a:pPr marL="342900" lvl="0" indent="-342900">
              <a:lnSpc>
                <a:spcPct val="115000"/>
              </a:lnSpc>
              <a:spcAft>
                <a:spcPts val="1000"/>
              </a:spcAft>
              <a:buFont typeface="+mj-lt"/>
              <a:buAutoNum type="arabicPeriod"/>
              <a:tabLst>
                <a:tab pos="228600" algn="l"/>
              </a:tabLst>
            </a:pPr>
            <a:r>
              <a:rPr lang="en-US" altLang="zh-TW" sz="1200" dirty="0">
                <a:latin typeface="+mn-lt"/>
                <a:ea typeface="PMingLiU"/>
                <a:cs typeface="Times New Roman"/>
              </a:rPr>
              <a:t>Board has to monitor the IR risk exposure</a:t>
            </a:r>
            <a:endParaRPr lang="zh-TW" altLang="zh-TW" sz="1100" dirty="0">
              <a:latin typeface="+mn-lt"/>
              <a:ea typeface="PMingLiU"/>
              <a:cs typeface="Times New Roman"/>
            </a:endParaRPr>
          </a:p>
          <a:p>
            <a:pPr marL="342900" lvl="0" indent="-342900">
              <a:lnSpc>
                <a:spcPct val="115000"/>
              </a:lnSpc>
              <a:spcAft>
                <a:spcPts val="1000"/>
              </a:spcAft>
              <a:buFont typeface="+mj-lt"/>
              <a:buAutoNum type="arabicPeriod"/>
              <a:tabLst>
                <a:tab pos="228600" algn="l"/>
              </a:tabLst>
            </a:pPr>
            <a:r>
              <a:rPr lang="en-US" altLang="zh-TW" sz="1200" dirty="0">
                <a:latin typeface="+mn-lt"/>
                <a:ea typeface="PMingLiU"/>
                <a:cs typeface="Times New Roman"/>
              </a:rPr>
              <a:t>Senior management has to develop formal risk management policies and procedures to ensure that the board’s risk limits are not violated and to implement internal controls to monitor IR risk and compliance with the board’s objectives</a:t>
            </a:r>
            <a:endParaRPr lang="zh-TW" altLang="zh-TW" sz="1100" dirty="0">
              <a:latin typeface="+mn-lt"/>
              <a:ea typeface="PMingLiU"/>
              <a:cs typeface="Times New Roman"/>
            </a:endParaRPr>
          </a:p>
          <a:p>
            <a:pPr marL="228600" indent="-228600"/>
            <a:endParaRPr lang="en-US" altLang="zh-TW" dirty="0"/>
          </a:p>
        </p:txBody>
      </p:sp>
    </p:spTree>
    <p:extLst>
      <p:ext uri="{BB962C8B-B14F-4D97-AF65-F5344CB8AC3E}">
        <p14:creationId xmlns:p14="http://schemas.microsoft.com/office/powerpoint/2010/main" val="2451555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0B40CB-CF01-457B-9A60-FF6262E9EBB5}" type="slidenum">
              <a:rPr lang="en-US" altLang="zh-TW"/>
              <a:pPr/>
              <a:t>28</a:t>
            </a:fld>
            <a:endParaRPr lang="en-US" altLang="zh-TW"/>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pPr eaLnBrk="0" hangingPunct="0">
              <a:spcBef>
                <a:spcPct val="0"/>
              </a:spcBef>
            </a:pPr>
            <a:r>
              <a:rPr lang="en-US" altLang="zh-TW" dirty="0"/>
              <a:t>Bank examiners carry unannounced on-site visits. Depending on findings, a bank can be pronounced “problem </a:t>
            </a:r>
            <a:r>
              <a:rPr lang="en-US" altLang="zh-TW" dirty="0" err="1"/>
              <a:t>bank”subject</a:t>
            </a:r>
            <a:r>
              <a:rPr lang="en-US" altLang="zh-TW" dirty="0"/>
              <a:t> to close monitoring and frequent examination</a:t>
            </a:r>
          </a:p>
          <a:p>
            <a:r>
              <a:rPr lang="en-US" sz="1200" b="0" i="0" kern="1200" dirty="0">
                <a:solidFill>
                  <a:schemeClr val="tx1"/>
                </a:solidFill>
                <a:effectLst/>
                <a:latin typeface="+mn-lt"/>
                <a:ea typeface="+mn-ea"/>
                <a:cs typeface="+mn-cs"/>
              </a:rPr>
              <a:t>The components of a bank's condition that are assessed:</a:t>
            </a:r>
          </a:p>
          <a:p>
            <a:r>
              <a:rPr lang="en-US" sz="1200" b="1" i="0" kern="1200" dirty="0">
                <a:solidFill>
                  <a:schemeClr val="tx1"/>
                </a:solidFill>
                <a:effectLst/>
                <a:latin typeface="+mn-lt"/>
                <a:ea typeface="+mn-ea"/>
                <a:cs typeface="+mn-cs"/>
              </a:rPr>
              <a:t>(C)</a:t>
            </a:r>
            <a:r>
              <a:rPr lang="en-US" sz="1200" b="0" i="0" u="none" strike="noStrike" kern="1200" dirty="0" err="1">
                <a:solidFill>
                  <a:schemeClr val="tx1"/>
                </a:solidFill>
                <a:effectLst/>
                <a:latin typeface="+mn-lt"/>
                <a:ea typeface="+mn-ea"/>
                <a:cs typeface="+mn-cs"/>
                <a:hlinkClick r:id="rId3" tooltip="Capital adequacy"/>
              </a:rPr>
              <a:t>apital</a:t>
            </a:r>
            <a:r>
              <a:rPr lang="en-US" sz="1200" b="0" i="0" u="none" strike="noStrike" kern="1200" dirty="0">
                <a:solidFill>
                  <a:schemeClr val="tx1"/>
                </a:solidFill>
                <a:effectLst/>
                <a:latin typeface="+mn-lt"/>
                <a:ea typeface="+mn-ea"/>
                <a:cs typeface="+mn-cs"/>
                <a:hlinkClick r:id="rId3" tooltip="Capital adequacy"/>
              </a:rPr>
              <a:t> adequacy</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a:t>
            </a:r>
            <a:r>
              <a:rPr lang="en-US" sz="1200" b="0" i="0" u="none" strike="noStrike" kern="1200" dirty="0" err="1">
                <a:solidFill>
                  <a:schemeClr val="tx1"/>
                </a:solidFill>
                <a:effectLst/>
                <a:latin typeface="+mn-lt"/>
                <a:ea typeface="+mn-ea"/>
                <a:cs typeface="+mn-cs"/>
                <a:hlinkClick r:id="rId4" tooltip="Asset quality"/>
              </a:rPr>
              <a:t>ssets</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a:t>
            </a:r>
            <a:r>
              <a:rPr lang="en-US" sz="1200" b="0" i="0" u="none" strike="noStrike" kern="1200" dirty="0" err="1">
                <a:solidFill>
                  <a:schemeClr val="tx1"/>
                </a:solidFill>
                <a:effectLst/>
                <a:latin typeface="+mn-lt"/>
                <a:ea typeface="+mn-ea"/>
                <a:cs typeface="+mn-cs"/>
                <a:hlinkClick r:id="rId5" tooltip="Management"/>
              </a:rPr>
              <a:t>anagement</a:t>
            </a:r>
            <a:r>
              <a:rPr lang="en-US" sz="1200" b="0" i="0" u="none" strike="noStrike" kern="1200" dirty="0">
                <a:solidFill>
                  <a:schemeClr val="tx1"/>
                </a:solidFill>
                <a:effectLst/>
                <a:latin typeface="+mn-lt"/>
                <a:ea typeface="+mn-ea"/>
                <a:cs typeface="+mn-cs"/>
                <a:hlinkClick r:id="rId5" tooltip="Management"/>
              </a:rPr>
              <a:t> Capability</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a:t>
            </a:r>
            <a:r>
              <a:rPr lang="en-US" sz="1200" b="0" i="0" u="none" strike="noStrike" kern="1200" dirty="0" err="1">
                <a:solidFill>
                  <a:schemeClr val="tx1"/>
                </a:solidFill>
                <a:effectLst/>
                <a:latin typeface="+mn-lt"/>
                <a:ea typeface="+mn-ea"/>
                <a:cs typeface="+mn-cs"/>
                <a:hlinkClick r:id="rId6" tooltip="Earnings"/>
              </a:rPr>
              <a:t>arnings</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a:t>
            </a:r>
            <a:r>
              <a:rPr lang="en-US" sz="1200" b="0" i="0" u="none" strike="noStrike" kern="1200" dirty="0" err="1">
                <a:solidFill>
                  <a:schemeClr val="tx1"/>
                </a:solidFill>
                <a:effectLst/>
                <a:latin typeface="+mn-lt"/>
                <a:ea typeface="+mn-ea"/>
                <a:cs typeface="+mn-cs"/>
                <a:hlinkClick r:id="rId7" tooltip="Asset liability management"/>
              </a:rPr>
              <a:t>iquidity</a:t>
            </a:r>
            <a:r>
              <a:rPr lang="en-US" sz="1200" b="0" i="0" kern="1200" dirty="0">
                <a:solidFill>
                  <a:schemeClr val="tx1"/>
                </a:solidFill>
                <a:effectLst/>
                <a:latin typeface="+mn-lt"/>
                <a:ea typeface="+mn-ea"/>
                <a:cs typeface="+mn-cs"/>
              </a:rPr>
              <a:t> (also called asset liability management)</a:t>
            </a:r>
          </a:p>
          <a:p>
            <a:r>
              <a:rPr lang="en-US" sz="1200" b="1" i="0" kern="1200" dirty="0">
                <a:solidFill>
                  <a:schemeClr val="tx1"/>
                </a:solidFill>
                <a:effectLst/>
                <a:latin typeface="+mn-lt"/>
                <a:ea typeface="+mn-ea"/>
                <a:cs typeface="+mn-cs"/>
              </a:rPr>
              <a:t>(S)</a:t>
            </a:r>
            <a:r>
              <a:rPr lang="en-US" sz="1200" b="0" i="0" u="none" strike="noStrike" kern="1200" dirty="0" err="1">
                <a:solidFill>
                  <a:schemeClr val="tx1"/>
                </a:solidFill>
                <a:effectLst/>
                <a:latin typeface="+mn-lt"/>
                <a:ea typeface="+mn-ea"/>
                <a:cs typeface="+mn-cs"/>
                <a:hlinkClick r:id="rId8" tooltip="Market risk"/>
              </a:rPr>
              <a:t>ensitivity</a:t>
            </a:r>
            <a:r>
              <a:rPr lang="en-US" sz="1200" b="0" i="0" kern="1200" dirty="0">
                <a:solidFill>
                  <a:schemeClr val="tx1"/>
                </a:solidFill>
                <a:effectLst/>
                <a:latin typeface="+mn-lt"/>
                <a:ea typeface="+mn-ea"/>
                <a:cs typeface="+mn-cs"/>
              </a:rPr>
              <a:t> (sensitivity to market risk, especially interest rate risk)</a:t>
            </a:r>
          </a:p>
          <a:p>
            <a:r>
              <a:rPr lang="en-US" sz="1200" b="0" i="0" kern="1200" dirty="0">
                <a:solidFill>
                  <a:schemeClr val="tx1"/>
                </a:solidFill>
                <a:effectLst/>
                <a:latin typeface="+mn-lt"/>
                <a:ea typeface="+mn-ea"/>
                <a:cs typeface="+mn-cs"/>
              </a:rPr>
              <a:t>Ratings are given from 1 (best) to 5 (worst) in each of the above categories.</a:t>
            </a:r>
          </a:p>
          <a:p>
            <a:r>
              <a:rPr lang="en-US" sz="1200" b="0" i="0" kern="1200" dirty="0">
                <a:solidFill>
                  <a:schemeClr val="tx1"/>
                </a:solidFill>
                <a:effectLst/>
                <a:latin typeface="+mn-lt"/>
                <a:ea typeface="+mn-ea"/>
                <a:cs typeface="+mn-cs"/>
              </a:rPr>
              <a:t>The rating system is designed to take into account and reflect all significant financial and operational factors examiners assess in their evaluation of an institutions performance. Institutions are rated using a combination of specific financial ratios and examiner qualitative judgments.</a:t>
            </a:r>
            <a:endParaRPr lang="zh-TW" altLang="en-US" dirty="0"/>
          </a:p>
        </p:txBody>
      </p:sp>
    </p:spTree>
    <p:extLst>
      <p:ext uri="{BB962C8B-B14F-4D97-AF65-F5344CB8AC3E}">
        <p14:creationId xmlns:p14="http://schemas.microsoft.com/office/powerpoint/2010/main" val="16742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99B65E-B564-41D5-8166-EAA82384D1F0}" type="slidenum">
              <a:rPr lang="en-US" altLang="zh-TW"/>
              <a:pPr/>
              <a:t>29</a:t>
            </a:fld>
            <a:endParaRPr lang="en-US" altLang="zh-TW"/>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pPr>
              <a:lnSpc>
                <a:spcPct val="115000"/>
              </a:lnSpc>
              <a:spcAft>
                <a:spcPts val="1000"/>
              </a:spcAft>
            </a:pPr>
            <a:r>
              <a:rPr lang="en-US" altLang="zh-TW" sz="1200" b="1" dirty="0">
                <a:latin typeface="+mn-lt"/>
                <a:ea typeface="PMingLiU"/>
                <a:cs typeface="Times New Roman"/>
              </a:rPr>
              <a:t>Disclosure requirements</a:t>
            </a: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Regulators require that banks adhere to certain standard accounting principles and disclose a wide range of information to help the public assess the risk of the banks’ </a:t>
            </a:r>
            <a:r>
              <a:rPr lang="en-US" altLang="zh-TW" sz="1200" dirty="0" err="1">
                <a:latin typeface="+mn-lt"/>
                <a:ea typeface="PMingLiU"/>
                <a:cs typeface="Times New Roman"/>
              </a:rPr>
              <a:t>porfolio</a:t>
            </a:r>
            <a:r>
              <a:rPr lang="en-US" altLang="zh-TW" sz="1200" dirty="0">
                <a:latin typeface="+mn-lt"/>
                <a:ea typeface="PMingLiU"/>
                <a:cs typeface="Times New Roman"/>
              </a:rPr>
              <a:t> and sum of banks’ exposure to risk</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Consumer protection:</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Truth in Lending” Consumer Protection Act 1969 requires all lenders to provide information to consumers about the cost of borrowing inclusive of a standardized interest rate (annual percentage rate APR) and total finance charges for the loans</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Fair Billing Act 1974 requires creditors, specially credit card issuers, to provide information on the method of assessing finance charges and requires that complaints be handled quickly</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Equal Credit Opportunity Act 1974/1976 forbids lenders to discriminate based on race, gender, marital status, age or national origin</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Community Reinvestment Act 1977 </a:t>
            </a:r>
            <a:r>
              <a:rPr lang="en-US" altLang="zh-TW" sz="1200" dirty="0">
                <a:latin typeface="+mn-lt"/>
                <a:ea typeface="PMingLiU"/>
                <a:cs typeface="Times New Roman"/>
                <a:sym typeface="Wingdings 3"/>
              </a:rPr>
              <a:t></a:t>
            </a:r>
            <a:r>
              <a:rPr lang="en-US" altLang="zh-TW" sz="1200" dirty="0">
                <a:latin typeface="+mn-lt"/>
                <a:ea typeface="PMingLiU"/>
                <a:cs typeface="Times New Roman"/>
              </a:rPr>
              <a:t> Prevent “redlining” e.g. lenders refusing to lend in a particular geographic area </a:t>
            </a:r>
            <a:r>
              <a:rPr lang="en-US" altLang="zh-TW" sz="1200" dirty="0">
                <a:latin typeface="+mn-lt"/>
                <a:ea typeface="PMingLiU"/>
                <a:cs typeface="Times New Roman"/>
                <a:sym typeface="Wingdings 3"/>
              </a:rPr>
              <a:t></a:t>
            </a:r>
            <a:r>
              <a:rPr lang="en-US" altLang="zh-TW" sz="1200" dirty="0">
                <a:latin typeface="+mn-lt"/>
                <a:ea typeface="PMingLiU"/>
                <a:cs typeface="Times New Roman"/>
              </a:rPr>
              <a:t> banks are required to lend in all areas in which they take deposits</a:t>
            </a:r>
            <a:endParaRPr lang="zh-TW" altLang="zh-TW" sz="1200" dirty="0">
              <a:latin typeface="+mn-lt"/>
              <a:ea typeface="PMingLiU"/>
              <a:cs typeface="Times New Roman"/>
            </a:endParaRPr>
          </a:p>
          <a:p>
            <a:endParaRPr lang="en-US" altLang="zh-TW" dirty="0"/>
          </a:p>
        </p:txBody>
      </p:sp>
    </p:spTree>
    <p:extLst>
      <p:ext uri="{BB962C8B-B14F-4D97-AF65-F5344CB8AC3E}">
        <p14:creationId xmlns:p14="http://schemas.microsoft.com/office/powerpoint/2010/main" val="3982991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288CED-363F-446F-896D-D12A41968D6F}" type="slidenum">
              <a:rPr lang="en-US" altLang="zh-TW"/>
              <a:pPr/>
              <a:t>30</a:t>
            </a:fld>
            <a:endParaRPr lang="en-US" altLang="zh-TW"/>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pPr>
              <a:lnSpc>
                <a:spcPct val="115000"/>
              </a:lnSpc>
              <a:spcAft>
                <a:spcPts val="1000"/>
              </a:spcAft>
            </a:pPr>
            <a:r>
              <a:rPr lang="en-US" altLang="zh-TW" sz="1200" dirty="0">
                <a:latin typeface="+mn-lt"/>
                <a:ea typeface="PMingLiU"/>
                <a:cs typeface="Times New Roman"/>
              </a:rPr>
              <a:t>Although the evidence that unbridled competition among financial intermediaries promotes failures that will harm the public is extremely weak, it has not stopped the state and federal governments from imposing many restrictive regulations.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In the past, banks were not allowed to open up branches in other states, and in some states banks were restricted from opening additional locations.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Competition has also been inhibited by regulations that impose restrictions on interest rates that can be paid on deposits.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These regulations were instituted because of the widespread belief that unrestricted interest-rate competition helped encourage bank failures during the Great Depression.</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Later evidence does not seem to support this view, and restrictions on interest rates have been abolished.</a:t>
            </a:r>
            <a:endParaRPr lang="zh-TW" altLang="zh-TW" sz="1200" dirty="0">
              <a:latin typeface="+mn-lt"/>
              <a:ea typeface="PMingLiU"/>
              <a:cs typeface="Times New Roman"/>
            </a:endParaRPr>
          </a:p>
        </p:txBody>
      </p:sp>
    </p:spTree>
    <p:extLst>
      <p:ext uri="{BB962C8B-B14F-4D97-AF65-F5344CB8AC3E}">
        <p14:creationId xmlns:p14="http://schemas.microsoft.com/office/powerpoint/2010/main" val="2539297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966984-0C5A-47EE-B7A3-D9A348ED3289}" type="slidenum">
              <a:rPr lang="en-US" altLang="zh-TW"/>
              <a:pPr/>
              <a:t>31</a:t>
            </a:fld>
            <a:endParaRPr lang="en-US" altLang="zh-TW"/>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pPr>
              <a:lnSpc>
                <a:spcPct val="115000"/>
              </a:lnSpc>
              <a:spcAft>
                <a:spcPts val="1000"/>
              </a:spcAft>
            </a:pPr>
            <a:r>
              <a:rPr lang="en-US" altLang="zh-TW" sz="1200" dirty="0">
                <a:latin typeface="+mn-lt"/>
                <a:ea typeface="PMingLiU"/>
                <a:cs typeface="Times New Roman"/>
              </a:rPr>
              <a:t>There are restrictions on what financial intermediaries are allowed to do and what assets they can hold.</a:t>
            </a:r>
          </a:p>
          <a:p>
            <a:pPr>
              <a:lnSpc>
                <a:spcPct val="115000"/>
              </a:lnSpc>
              <a:spcAft>
                <a:spcPts val="1000"/>
              </a:spcAft>
            </a:pP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Before you put your funds into a bank or some other such institution, you would want to know that your funds are safe and that the bank or other financial intermediary will be able to meet its obligations to you</a:t>
            </a:r>
            <a:endParaRPr lang="zh-TW" altLang="zh-TW" sz="11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One way of doing this is to restrict the financial intermediary from engaging in certain risky activities</a:t>
            </a:r>
            <a:endParaRPr lang="zh-TW" altLang="zh-TW" sz="11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Another way is to restrict financial intermediaries from holding certain risky assets, or at least from holding a greater quantity of these risky assets than is prudent</a:t>
            </a:r>
            <a:endParaRPr lang="zh-TW" altLang="zh-TW" sz="1100" dirty="0">
              <a:latin typeface="+mn-lt"/>
              <a:ea typeface="PMingLiU"/>
              <a:cs typeface="Times New Roman"/>
            </a:endParaRPr>
          </a:p>
          <a:p>
            <a:endParaRPr lang="en-US" altLang="zh-TW" dirty="0"/>
          </a:p>
        </p:txBody>
      </p:sp>
    </p:spTree>
    <p:extLst>
      <p:ext uri="{BB962C8B-B14F-4D97-AF65-F5344CB8AC3E}">
        <p14:creationId xmlns:p14="http://schemas.microsoft.com/office/powerpoint/2010/main" val="2293361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5463"/>
            <a:ext cx="3856037" cy="2892425"/>
          </a:xfrm>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3</a:t>
            </a:fld>
            <a:endParaRPr lang="en-US" altLang="zh-TW" dirty="0"/>
          </a:p>
        </p:txBody>
      </p:sp>
    </p:spTree>
    <p:extLst>
      <p:ext uri="{BB962C8B-B14F-4D97-AF65-F5344CB8AC3E}">
        <p14:creationId xmlns:p14="http://schemas.microsoft.com/office/powerpoint/2010/main" val="29936191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33</a:t>
            </a:fld>
            <a:endParaRPr lang="en-US" altLang="zh-TW"/>
          </a:p>
        </p:txBody>
      </p:sp>
    </p:spTree>
    <p:extLst>
      <p:ext uri="{BB962C8B-B14F-4D97-AF65-F5344CB8AC3E}">
        <p14:creationId xmlns:p14="http://schemas.microsoft.com/office/powerpoint/2010/main" val="2267610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34</a:t>
            </a:fld>
            <a:endParaRPr lang="en-US" altLang="zh-TW"/>
          </a:p>
        </p:txBody>
      </p:sp>
    </p:spTree>
    <p:extLst>
      <p:ext uri="{BB962C8B-B14F-4D97-AF65-F5344CB8AC3E}">
        <p14:creationId xmlns:p14="http://schemas.microsoft.com/office/powerpoint/2010/main" val="2049775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420739-68CC-497C-AA28-3F73C82AAF5F}" type="slidenum">
              <a:rPr lang="en-US" altLang="zh-TW"/>
              <a:pPr/>
              <a:t>35</a:t>
            </a:fld>
            <a:endParaRPr lang="en-US" altLang="zh-TW"/>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xfrm>
            <a:off x="1238811" y="3329721"/>
            <a:ext cx="6818782" cy="3155341"/>
          </a:xfrm>
        </p:spPr>
        <p:txBody>
          <a:bodyPr/>
          <a:lstStyle/>
          <a:p>
            <a:pPr marL="342900" lvl="0" indent="-34290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Banks are also subject to capital requirements</a:t>
            </a:r>
            <a:endParaRPr lang="zh-TW" altLang="zh-TW" sz="1100" dirty="0">
              <a:latin typeface="+mn-lt"/>
              <a:ea typeface="PMingLiU"/>
              <a:cs typeface="Times New Roman"/>
            </a:endParaRPr>
          </a:p>
          <a:p>
            <a:pPr marL="342900" lvl="0" indent="-34290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Banks are required to hold a certain level of capital (book equity) that depends on the type of assets that the bank holds</a:t>
            </a:r>
            <a:endParaRPr lang="zh-TW" altLang="zh-TW" sz="1100" dirty="0">
              <a:latin typeface="+mn-lt"/>
              <a:ea typeface="PMingLiU"/>
              <a:cs typeface="Times New Roman"/>
            </a:endParaRPr>
          </a:p>
          <a:p>
            <a:pPr marL="342900" lvl="0" indent="-34290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Reduces moral hazard: banks have more to lose when have higher capital (bank capital prevents bank failure)</a:t>
            </a:r>
            <a:endParaRPr lang="zh-TW" altLang="zh-TW" sz="1100" dirty="0">
              <a:latin typeface="+mn-lt"/>
              <a:ea typeface="PMingLiU"/>
              <a:cs typeface="Times New Roman"/>
            </a:endParaRPr>
          </a:p>
          <a:p>
            <a:pPr marL="342900" lvl="0" indent="-34290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In the US, higher capital means more collateral for FDIC (since FDICIA =&gt; higher capitalized banks allowed more flexibility in pursuit of new activities)</a:t>
            </a:r>
            <a:endParaRPr lang="zh-TW" altLang="zh-TW" sz="1100" dirty="0">
              <a:latin typeface="+mn-lt"/>
              <a:ea typeface="PMingLiU"/>
              <a:cs typeface="Times New Roman"/>
            </a:endParaRPr>
          </a:p>
          <a:p>
            <a:pPr marL="342900" lvl="0" indent="-34290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3 types of capital requirements in US:</a:t>
            </a:r>
            <a:endParaRPr lang="zh-TW" altLang="zh-TW" sz="1100" dirty="0">
              <a:latin typeface="+mn-lt"/>
              <a:ea typeface="PMingLiU"/>
              <a:cs typeface="Times New Roman"/>
            </a:endParaRPr>
          </a:p>
          <a:p>
            <a:pPr marL="742950" lvl="1" indent="-28575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leverage ratio = bank capital/total assets &gt;5%</a:t>
            </a:r>
            <a:endParaRPr lang="zh-TW" altLang="zh-TW" sz="1100" dirty="0">
              <a:latin typeface="+mn-lt"/>
              <a:ea typeface="PMingLiU"/>
              <a:cs typeface="Times New Roman"/>
            </a:endParaRPr>
          </a:p>
          <a:p>
            <a:pPr marL="742950" lvl="1" indent="-28575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CAR (Basel I) capital adequacy ratio (BIS ratio) = capital/(total risk weighted assets &amp; other risk-related exposure) &gt;8% with “core” (or Tier 1) capital &gt; 4%</a:t>
            </a:r>
            <a:endParaRPr lang="zh-TW" altLang="zh-TW" sz="1100" dirty="0">
              <a:latin typeface="+mn-lt"/>
              <a:ea typeface="PMingLiU"/>
              <a:cs typeface="Times New Roman"/>
            </a:endParaRPr>
          </a:p>
          <a:p>
            <a:pPr marL="742950" lvl="1" indent="-28575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capital requirement on trading activities for banks engaging in such =&gt; based on banks’ own models, calculate max loss over ten day period and provide additional capital (Tier 3) covering 3 times that amount.</a:t>
            </a:r>
          </a:p>
          <a:p>
            <a:pPr marL="742950" lvl="1" indent="-285750" fontAlgn="base">
              <a:lnSpc>
                <a:spcPct val="115000"/>
              </a:lnSpc>
              <a:spcBef>
                <a:spcPts val="430"/>
              </a:spcBef>
              <a:spcAft>
                <a:spcPts val="0"/>
              </a:spcAft>
              <a:buFont typeface="Wingdings"/>
              <a:buChar char=""/>
            </a:pPr>
            <a:endParaRPr lang="zh-TW" altLang="zh-TW" sz="1100" dirty="0">
              <a:latin typeface="+mn-lt"/>
              <a:ea typeface="PMingLiU"/>
              <a:cs typeface="Times New Roman"/>
            </a:endParaRPr>
          </a:p>
          <a:p>
            <a:pPr fontAlgn="base">
              <a:lnSpc>
                <a:spcPct val="115000"/>
              </a:lnSpc>
              <a:spcBef>
                <a:spcPts val="360"/>
              </a:spcBef>
              <a:spcAft>
                <a:spcPts val="0"/>
              </a:spcAft>
            </a:pPr>
            <a:r>
              <a:rPr lang="en-US" altLang="zh-TW" sz="1200" b="1" u="none" kern="1200" dirty="0">
                <a:solidFill>
                  <a:srgbClr val="000000"/>
                </a:solidFill>
                <a:latin typeface="+mn-lt"/>
                <a:ea typeface="PMingLiU"/>
                <a:cs typeface="+mn-cs"/>
              </a:rPr>
              <a:t>Capital Adequacy Management</a:t>
            </a:r>
            <a:endParaRPr lang="zh-TW" altLang="zh-TW" sz="1100" u="none" dirty="0">
              <a:latin typeface="+mn-lt"/>
              <a:ea typeface="PMingLiU"/>
              <a:cs typeface="Times New Roman"/>
            </a:endParaRPr>
          </a:p>
          <a:p>
            <a:pPr marL="742950" lvl="1" indent="-28575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Bank capital is a cushion that prevents bank failure</a:t>
            </a:r>
            <a:endParaRPr lang="zh-TW" altLang="zh-TW" sz="1100" dirty="0">
              <a:latin typeface="+mn-lt"/>
              <a:ea typeface="PMingLiU"/>
              <a:cs typeface="Times New Roman"/>
            </a:endParaRPr>
          </a:p>
          <a:p>
            <a:pPr marL="742950" lvl="1" indent="-28575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Amount of K affects returns to shareholders: higher is bank capital, lower is return on equity</a:t>
            </a:r>
            <a:endParaRPr lang="zh-TW" altLang="zh-TW" sz="1100" dirty="0">
              <a:latin typeface="+mn-lt"/>
              <a:ea typeface="PMingLiU"/>
              <a:cs typeface="Times New Roman"/>
            </a:endParaRPr>
          </a:p>
          <a:p>
            <a:pPr marL="1143000" lvl="2" indent="-228600" fontAlgn="base">
              <a:lnSpc>
                <a:spcPct val="115000"/>
              </a:lnSpc>
              <a:spcBef>
                <a:spcPts val="360"/>
              </a:spcBef>
              <a:spcAft>
                <a:spcPts val="0"/>
              </a:spcAft>
              <a:buFont typeface="Wingdings"/>
              <a:buChar char=""/>
            </a:pPr>
            <a:r>
              <a:rPr lang="en-US" altLang="zh-TW" sz="1200" i="1" kern="1200" dirty="0">
                <a:solidFill>
                  <a:srgbClr val="000000"/>
                </a:solidFill>
                <a:latin typeface="+mn-lt"/>
                <a:ea typeface="PMingLiU"/>
                <a:cs typeface="+mn-cs"/>
              </a:rPr>
              <a:t>ROA</a:t>
            </a:r>
            <a:r>
              <a:rPr lang="en-US" altLang="zh-TW" sz="1200" kern="1200" dirty="0">
                <a:solidFill>
                  <a:srgbClr val="000000"/>
                </a:solidFill>
                <a:latin typeface="+mn-lt"/>
                <a:ea typeface="PMingLiU"/>
                <a:cs typeface="+mn-cs"/>
              </a:rPr>
              <a:t> = Net Profits/Assets	</a:t>
            </a:r>
            <a:endParaRPr lang="zh-TW" altLang="zh-TW" sz="1100" dirty="0">
              <a:latin typeface="+mn-lt"/>
              <a:ea typeface="PMingLiU"/>
              <a:cs typeface="Times New Roman"/>
            </a:endParaRPr>
          </a:p>
          <a:p>
            <a:pPr marL="1143000" lvl="2" indent="-228600" fontAlgn="base">
              <a:lnSpc>
                <a:spcPct val="115000"/>
              </a:lnSpc>
              <a:spcBef>
                <a:spcPts val="360"/>
              </a:spcBef>
              <a:spcAft>
                <a:spcPts val="0"/>
              </a:spcAft>
              <a:buFont typeface="Wingdings"/>
              <a:buChar char=""/>
            </a:pPr>
            <a:r>
              <a:rPr lang="en-US" altLang="zh-TW" sz="1200" i="1" kern="1200" dirty="0">
                <a:solidFill>
                  <a:srgbClr val="000000"/>
                </a:solidFill>
                <a:latin typeface="+mn-lt"/>
                <a:ea typeface="PMingLiU"/>
                <a:cs typeface="+mn-cs"/>
              </a:rPr>
              <a:t>ROE</a:t>
            </a:r>
            <a:r>
              <a:rPr lang="en-US" altLang="zh-TW" sz="1200" kern="1200" dirty="0">
                <a:solidFill>
                  <a:srgbClr val="000000"/>
                </a:solidFill>
                <a:latin typeface="+mn-lt"/>
                <a:ea typeface="PMingLiU"/>
                <a:cs typeface="+mn-cs"/>
              </a:rPr>
              <a:t> = Net Profits/Equity Capital</a:t>
            </a:r>
            <a:endParaRPr lang="zh-TW" altLang="zh-TW" sz="1100" dirty="0">
              <a:latin typeface="+mn-lt"/>
              <a:ea typeface="PMingLiU"/>
              <a:cs typeface="Times New Roman"/>
            </a:endParaRPr>
          </a:p>
          <a:p>
            <a:pPr marL="1143000" lvl="2" indent="-228600" fontAlgn="base">
              <a:lnSpc>
                <a:spcPct val="115000"/>
              </a:lnSpc>
              <a:spcBef>
                <a:spcPts val="360"/>
              </a:spcBef>
              <a:spcAft>
                <a:spcPts val="0"/>
              </a:spcAft>
              <a:buFont typeface="Wingdings"/>
              <a:buChar char=""/>
            </a:pPr>
            <a:r>
              <a:rPr lang="en-US" altLang="zh-TW" sz="1200" i="1" kern="1200" dirty="0">
                <a:solidFill>
                  <a:srgbClr val="000000"/>
                </a:solidFill>
                <a:latin typeface="+mn-lt"/>
                <a:ea typeface="PMingLiU"/>
                <a:cs typeface="+mn-cs"/>
              </a:rPr>
              <a:t>EM</a:t>
            </a:r>
            <a:r>
              <a:rPr lang="en-US" altLang="zh-TW" sz="1200" kern="1200" dirty="0">
                <a:solidFill>
                  <a:srgbClr val="000000"/>
                </a:solidFill>
                <a:latin typeface="+mn-lt"/>
                <a:ea typeface="PMingLiU"/>
                <a:cs typeface="+mn-cs"/>
              </a:rPr>
              <a:t>  = Assets/Equity Capital</a:t>
            </a:r>
            <a:endParaRPr lang="zh-TW" altLang="zh-TW" sz="1100" dirty="0">
              <a:latin typeface="+mn-lt"/>
              <a:ea typeface="PMingLiU"/>
              <a:cs typeface="Times New Roman"/>
            </a:endParaRPr>
          </a:p>
          <a:p>
            <a:pPr marL="1143000" lvl="2" indent="-228600" fontAlgn="base">
              <a:lnSpc>
                <a:spcPct val="115000"/>
              </a:lnSpc>
              <a:spcBef>
                <a:spcPts val="360"/>
              </a:spcBef>
              <a:spcAft>
                <a:spcPts val="0"/>
              </a:spcAft>
              <a:buFont typeface="Wingdings"/>
              <a:buChar char=""/>
            </a:pPr>
            <a:r>
              <a:rPr lang="en-US" altLang="zh-TW" sz="1200" i="1" kern="1200" dirty="0">
                <a:solidFill>
                  <a:srgbClr val="000000"/>
                </a:solidFill>
                <a:latin typeface="+mn-lt"/>
                <a:ea typeface="PMingLiU"/>
                <a:cs typeface="+mn-cs"/>
              </a:rPr>
              <a:t>ROE</a:t>
            </a:r>
            <a:r>
              <a:rPr lang="en-US" altLang="zh-TW" sz="1200" kern="1200" dirty="0">
                <a:solidFill>
                  <a:srgbClr val="000000"/>
                </a:solidFill>
                <a:latin typeface="+mn-lt"/>
                <a:ea typeface="PMingLiU"/>
                <a:cs typeface="+mn-cs"/>
              </a:rPr>
              <a:t> = </a:t>
            </a:r>
            <a:r>
              <a:rPr lang="en-US" altLang="zh-TW" sz="1200" i="1" kern="1200" dirty="0">
                <a:solidFill>
                  <a:srgbClr val="000000"/>
                </a:solidFill>
                <a:latin typeface="+mn-lt"/>
                <a:ea typeface="PMingLiU"/>
                <a:cs typeface="+mn-cs"/>
              </a:rPr>
              <a:t>ROA</a:t>
            </a:r>
            <a:r>
              <a:rPr lang="en-US" altLang="zh-TW" sz="1200" kern="1200" dirty="0">
                <a:solidFill>
                  <a:srgbClr val="000000"/>
                </a:solidFill>
                <a:latin typeface="+mn-lt"/>
                <a:ea typeface="PMingLiU"/>
                <a:cs typeface="+mn-cs"/>
              </a:rPr>
              <a:t> x </a:t>
            </a:r>
            <a:r>
              <a:rPr lang="en-US" altLang="zh-TW" sz="1200" i="1" kern="1200" dirty="0">
                <a:solidFill>
                  <a:srgbClr val="000000"/>
                </a:solidFill>
                <a:latin typeface="+mn-lt"/>
                <a:ea typeface="PMingLiU"/>
                <a:cs typeface="+mn-cs"/>
              </a:rPr>
              <a:t>EM</a:t>
            </a:r>
            <a:r>
              <a:rPr lang="en-US" altLang="zh-TW" sz="1200" kern="1200" dirty="0">
                <a:solidFill>
                  <a:srgbClr val="000000"/>
                </a:solidFill>
                <a:latin typeface="+mn-lt"/>
                <a:ea typeface="PMingLiU"/>
                <a:cs typeface="+mn-cs"/>
              </a:rPr>
              <a:t> </a:t>
            </a:r>
            <a:endParaRPr lang="zh-TW" altLang="zh-TW" sz="1100" dirty="0">
              <a:latin typeface="+mn-lt"/>
              <a:ea typeface="PMingLiU"/>
              <a:cs typeface="Times New Roman"/>
            </a:endParaRPr>
          </a:p>
          <a:p>
            <a:pPr marL="1143000" lvl="2" indent="-228600" fontAlgn="base">
              <a:lnSpc>
                <a:spcPct val="115000"/>
              </a:lnSpc>
              <a:spcBef>
                <a:spcPts val="360"/>
              </a:spcBef>
              <a:spcAft>
                <a:spcPts val="0"/>
              </a:spcAft>
              <a:buFont typeface="Wingdings"/>
              <a:buChar char=""/>
            </a:pPr>
            <a:r>
              <a:rPr lang="en-US" altLang="zh-TW" sz="1200" kern="1200" dirty="0">
                <a:solidFill>
                  <a:srgbClr val="000000"/>
                </a:solidFill>
                <a:latin typeface="+mn-lt"/>
                <a:ea typeface="PMingLiU"/>
                <a:cs typeface="+mn-cs"/>
              </a:rPr>
              <a:t>Capital </a:t>
            </a:r>
            <a:r>
              <a:rPr lang="en-US" altLang="zh-TW" sz="1100" kern="1200" dirty="0">
                <a:latin typeface="+mn-lt"/>
                <a:ea typeface="PMingLiU"/>
                <a:cs typeface="Times New Roman"/>
                <a:sym typeface="Symbol"/>
              </a:rPr>
              <a:t></a:t>
            </a:r>
            <a:r>
              <a:rPr lang="en-US" altLang="zh-TW" sz="1200" kern="1200" dirty="0">
                <a:solidFill>
                  <a:srgbClr val="000000"/>
                </a:solidFill>
                <a:latin typeface="+mn-lt"/>
                <a:ea typeface="PMingLiU"/>
                <a:cs typeface="+mn-cs"/>
              </a:rPr>
              <a:t>, </a:t>
            </a:r>
            <a:r>
              <a:rPr lang="en-US" altLang="zh-TW" sz="1200" i="1" kern="1200" dirty="0">
                <a:solidFill>
                  <a:srgbClr val="000000"/>
                </a:solidFill>
                <a:latin typeface="+mn-lt"/>
                <a:ea typeface="PMingLiU"/>
                <a:cs typeface="+mn-cs"/>
              </a:rPr>
              <a:t>EM</a:t>
            </a:r>
            <a:r>
              <a:rPr lang="en-US" altLang="zh-TW" sz="1200" kern="1200" dirty="0">
                <a:solidFill>
                  <a:srgbClr val="000000"/>
                </a:solidFill>
                <a:latin typeface="+mn-lt"/>
                <a:ea typeface="PMingLiU"/>
                <a:cs typeface="+mn-cs"/>
              </a:rPr>
              <a:t> </a:t>
            </a:r>
            <a:r>
              <a:rPr lang="en-US" altLang="zh-TW" sz="1100" kern="1200" dirty="0">
                <a:latin typeface="+mn-lt"/>
                <a:ea typeface="PMingLiU"/>
                <a:cs typeface="Times New Roman"/>
                <a:sym typeface="Symbol"/>
              </a:rPr>
              <a:t></a:t>
            </a:r>
            <a:r>
              <a:rPr lang="en-US" altLang="zh-TW" sz="1200" kern="1200" dirty="0">
                <a:solidFill>
                  <a:srgbClr val="000000"/>
                </a:solidFill>
                <a:latin typeface="+mn-lt"/>
                <a:ea typeface="PMingLiU"/>
                <a:cs typeface="+mn-cs"/>
              </a:rPr>
              <a:t>, </a:t>
            </a:r>
            <a:r>
              <a:rPr lang="en-US" altLang="zh-TW" sz="1200" i="1" kern="1200" dirty="0">
                <a:solidFill>
                  <a:srgbClr val="000000"/>
                </a:solidFill>
                <a:latin typeface="+mn-lt"/>
                <a:ea typeface="PMingLiU"/>
                <a:cs typeface="+mn-cs"/>
              </a:rPr>
              <a:t>ROE</a:t>
            </a:r>
            <a:r>
              <a:rPr lang="en-US" altLang="zh-TW" sz="1200" kern="1200" dirty="0">
                <a:solidFill>
                  <a:srgbClr val="000000"/>
                </a:solidFill>
                <a:latin typeface="+mn-lt"/>
                <a:ea typeface="PMingLiU"/>
                <a:cs typeface="+mn-cs"/>
              </a:rPr>
              <a:t> </a:t>
            </a:r>
            <a:r>
              <a:rPr lang="en-US" altLang="zh-TW" sz="1100" kern="1200" dirty="0">
                <a:latin typeface="+mn-lt"/>
                <a:ea typeface="PMingLiU"/>
                <a:cs typeface="Times New Roman"/>
                <a:sym typeface="Symbol"/>
              </a:rPr>
              <a:t></a:t>
            </a:r>
            <a:r>
              <a:rPr lang="en-US" altLang="zh-TW" sz="1200" kern="1200" dirty="0">
                <a:solidFill>
                  <a:srgbClr val="000000"/>
                </a:solidFill>
                <a:latin typeface="+mn-lt"/>
                <a:ea typeface="PMingLiU"/>
                <a:cs typeface="+mn-cs"/>
              </a:rPr>
              <a:t> </a:t>
            </a:r>
            <a:endParaRPr lang="zh-TW" altLang="zh-TW" sz="1100" dirty="0">
              <a:latin typeface="+mn-lt"/>
              <a:ea typeface="PMingLiU"/>
              <a:cs typeface="Times New Roman"/>
            </a:endParaRPr>
          </a:p>
          <a:p>
            <a:pPr marL="742950" lvl="1" indent="-28575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Banks need to hold capital to meet capital requirements</a:t>
            </a:r>
            <a:endParaRPr lang="zh-TW" altLang="zh-TW" sz="1100" dirty="0">
              <a:latin typeface="+mn-lt"/>
              <a:ea typeface="PMingLiU"/>
              <a:cs typeface="Times New Roman"/>
            </a:endParaRPr>
          </a:p>
          <a:p>
            <a:pPr marL="742950" lvl="1" indent="-28575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Strategies for Managing Capital:</a:t>
            </a:r>
            <a:endParaRPr lang="zh-TW" altLang="zh-TW" sz="1100" dirty="0">
              <a:latin typeface="+mn-lt"/>
              <a:ea typeface="PMingLiU"/>
              <a:cs typeface="Times New Roman"/>
            </a:endParaRPr>
          </a:p>
          <a:p>
            <a:pPr marL="1143000" lvl="2" indent="-22860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Sell or retire stock</a:t>
            </a:r>
            <a:endParaRPr lang="zh-TW" altLang="zh-TW" sz="1100" dirty="0">
              <a:latin typeface="+mn-lt"/>
              <a:ea typeface="PMingLiU"/>
              <a:cs typeface="Times New Roman"/>
            </a:endParaRPr>
          </a:p>
          <a:p>
            <a:pPr marL="1143000" lvl="2" indent="-22860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Change dividends to change retained earnings</a:t>
            </a:r>
            <a:endParaRPr lang="zh-TW" altLang="zh-TW" sz="1100" dirty="0">
              <a:latin typeface="+mn-lt"/>
              <a:ea typeface="PMingLiU"/>
              <a:cs typeface="Times New Roman"/>
            </a:endParaRPr>
          </a:p>
          <a:p>
            <a:pPr marL="1143000" lvl="2" indent="-22860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Change asset growth</a:t>
            </a:r>
            <a:endParaRPr lang="zh-TW" altLang="zh-TW" sz="1100" dirty="0">
              <a:latin typeface="+mn-lt"/>
              <a:ea typeface="PMingLiU"/>
              <a:cs typeface="Times New Roman"/>
            </a:endParaRPr>
          </a:p>
          <a:p>
            <a:pPr marL="342900" lvl="0" indent="-342900" fontAlgn="base">
              <a:lnSpc>
                <a:spcPct val="115000"/>
              </a:lnSpc>
              <a:spcBef>
                <a:spcPts val="430"/>
              </a:spcBef>
              <a:spcAft>
                <a:spcPts val="0"/>
              </a:spcAft>
              <a:buClr>
                <a:srgbClr val="000000"/>
              </a:buClr>
              <a:buFont typeface="Calibri"/>
              <a:buAutoNum type="arabicParenR"/>
            </a:pPr>
            <a:r>
              <a:rPr lang="en-US" altLang="zh-TW" sz="1200" kern="1200" dirty="0">
                <a:solidFill>
                  <a:srgbClr val="000000"/>
                </a:solidFill>
                <a:latin typeface="+mn-lt"/>
                <a:ea typeface="PMingLiU"/>
                <a:cs typeface="+mn-cs"/>
              </a:rPr>
              <a:t>Group 1 = well capitalized; well exceed CAR=&gt; these banks earn privileges such as insurance on brokered deposits and ability to do securities underwriting</a:t>
            </a:r>
            <a:endParaRPr lang="zh-TW" altLang="zh-TW" sz="1100" dirty="0">
              <a:latin typeface="+mn-lt"/>
              <a:ea typeface="PMingLiU"/>
              <a:cs typeface="+mn-cs"/>
            </a:endParaRPr>
          </a:p>
          <a:p>
            <a:pPr marL="342900" lvl="0" indent="-342900" fontAlgn="base">
              <a:lnSpc>
                <a:spcPct val="115000"/>
              </a:lnSpc>
              <a:spcBef>
                <a:spcPts val="430"/>
              </a:spcBef>
              <a:spcAft>
                <a:spcPts val="0"/>
              </a:spcAft>
              <a:buClr>
                <a:srgbClr val="000000"/>
              </a:buClr>
              <a:buFont typeface="Calibri"/>
              <a:buAutoNum type="arabicParenR"/>
            </a:pPr>
            <a:r>
              <a:rPr lang="en-US" altLang="zh-TW" sz="1200" kern="1200" dirty="0">
                <a:solidFill>
                  <a:srgbClr val="000000"/>
                </a:solidFill>
                <a:latin typeface="+mn-lt"/>
                <a:ea typeface="PMingLiU"/>
                <a:cs typeface="+mn-cs"/>
              </a:rPr>
              <a:t>Group 2 = adequately capitalized</a:t>
            </a:r>
            <a:endParaRPr lang="zh-TW" altLang="zh-TW" sz="1100" dirty="0">
              <a:latin typeface="+mn-lt"/>
              <a:ea typeface="PMingLiU"/>
              <a:cs typeface="+mn-cs"/>
            </a:endParaRPr>
          </a:p>
          <a:p>
            <a:pPr marL="342900" lvl="0" indent="-342900" fontAlgn="base">
              <a:lnSpc>
                <a:spcPct val="115000"/>
              </a:lnSpc>
              <a:spcBef>
                <a:spcPts val="430"/>
              </a:spcBef>
              <a:spcAft>
                <a:spcPts val="0"/>
              </a:spcAft>
              <a:buClr>
                <a:srgbClr val="000000"/>
              </a:buClr>
              <a:buFont typeface="Calibri"/>
              <a:buAutoNum type="arabicParenR"/>
            </a:pPr>
            <a:r>
              <a:rPr lang="en-US" altLang="zh-TW" sz="1200" kern="1200" dirty="0">
                <a:solidFill>
                  <a:srgbClr val="000000"/>
                </a:solidFill>
                <a:latin typeface="+mn-lt"/>
                <a:ea typeface="PMingLiU"/>
                <a:cs typeface="+mn-cs"/>
              </a:rPr>
              <a:t>Group 3 = undercapitalized, banks don’t meet CAR, FDIC has to take prompt corrective action measures e.g. require bank to submit capital restoration plan, restrict asset growth, seek regulatory approval to open new branches or new lines of business</a:t>
            </a:r>
            <a:endParaRPr lang="zh-TW" altLang="zh-TW" sz="1100" dirty="0">
              <a:latin typeface="+mn-lt"/>
              <a:ea typeface="PMingLiU"/>
              <a:cs typeface="+mn-cs"/>
            </a:endParaRPr>
          </a:p>
          <a:p>
            <a:pPr marL="342900" lvl="0" indent="-342900" fontAlgn="base">
              <a:lnSpc>
                <a:spcPct val="115000"/>
              </a:lnSpc>
              <a:spcBef>
                <a:spcPts val="430"/>
              </a:spcBef>
              <a:spcAft>
                <a:spcPts val="0"/>
              </a:spcAft>
              <a:buClr>
                <a:srgbClr val="000000"/>
              </a:buClr>
              <a:buFont typeface="Calibri"/>
              <a:buAutoNum type="arabicParenR"/>
            </a:pPr>
            <a:r>
              <a:rPr lang="en-US" altLang="zh-TW" sz="1200" kern="1200" dirty="0">
                <a:solidFill>
                  <a:srgbClr val="000000"/>
                </a:solidFill>
                <a:latin typeface="+mn-lt"/>
                <a:ea typeface="PMingLiU"/>
                <a:cs typeface="+mn-cs"/>
              </a:rPr>
              <a:t>Group 4 = severely undercapitalized; serious measures have to be taken; not allowed to pay interest on deposits at rates higher than average</a:t>
            </a:r>
            <a:endParaRPr lang="zh-TW" altLang="zh-TW" sz="1100" dirty="0">
              <a:latin typeface="+mn-lt"/>
              <a:ea typeface="PMingLiU"/>
              <a:cs typeface="+mn-cs"/>
            </a:endParaRPr>
          </a:p>
          <a:p>
            <a:pPr marL="342900" lvl="0" indent="-342900" fontAlgn="base">
              <a:lnSpc>
                <a:spcPct val="115000"/>
              </a:lnSpc>
              <a:spcBef>
                <a:spcPts val="430"/>
              </a:spcBef>
              <a:spcAft>
                <a:spcPts val="0"/>
              </a:spcAft>
              <a:buClr>
                <a:srgbClr val="000000"/>
              </a:buClr>
              <a:buFont typeface="Calibri"/>
              <a:buAutoNum type="arabicParenR"/>
            </a:pPr>
            <a:r>
              <a:rPr lang="en-US" altLang="zh-TW" sz="1200" kern="1200" dirty="0">
                <a:solidFill>
                  <a:srgbClr val="000000"/>
                </a:solidFill>
                <a:latin typeface="+mn-lt"/>
                <a:ea typeface="PMingLiU"/>
                <a:cs typeface="+mn-cs"/>
              </a:rPr>
              <a:t>Group 5 = critically undercapitalized; not allowed to pay interest on deposits at rates higher than average; FDIC has to take steps to close down the bank</a:t>
            </a:r>
            <a:endParaRPr lang="zh-TW" altLang="zh-TW" sz="1100" dirty="0">
              <a:latin typeface="+mn-lt"/>
              <a:ea typeface="PMingLiU"/>
              <a:cs typeface="+mn-cs"/>
            </a:endParaRPr>
          </a:p>
          <a:p>
            <a:endParaRPr lang="en-US" altLang="zh-TW" dirty="0"/>
          </a:p>
        </p:txBody>
      </p:sp>
    </p:spTree>
    <p:extLst>
      <p:ext uri="{BB962C8B-B14F-4D97-AF65-F5344CB8AC3E}">
        <p14:creationId xmlns:p14="http://schemas.microsoft.com/office/powerpoint/2010/main" val="3238370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36</a:t>
            </a:fld>
            <a:endParaRPr lang="en-US" altLang="zh-TW"/>
          </a:p>
        </p:txBody>
      </p:sp>
    </p:spTree>
    <p:extLst>
      <p:ext uri="{BB962C8B-B14F-4D97-AF65-F5344CB8AC3E}">
        <p14:creationId xmlns:p14="http://schemas.microsoft.com/office/powerpoint/2010/main" val="8621310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DC71ACFE-BB09-452A-A3AF-64A43A235E98}" type="slidenum">
              <a:rPr lang="zh-TW" altLang="en-US" smtClean="0"/>
              <a:pPr/>
              <a:t>37</a:t>
            </a:fld>
            <a:endParaRPr lang="en-US" altLang="zh-TW"/>
          </a:p>
        </p:txBody>
      </p:sp>
      <p:sp>
        <p:nvSpPr>
          <p:cNvPr id="145411" name="Rectangle 2"/>
          <p:cNvSpPr>
            <a:spLocks noGrp="1" noRot="1" noChangeAspect="1" noChangeArrowheads="1" noTextEdit="1"/>
          </p:cNvSpPr>
          <p:nvPr>
            <p:ph type="sldImg"/>
          </p:nvPr>
        </p:nvSpPr>
        <p:spPr>
          <a:xfrm>
            <a:off x="2897188" y="525463"/>
            <a:ext cx="3502025" cy="2627312"/>
          </a:xfrm>
          <a:ln/>
        </p:spPr>
      </p:sp>
      <p:sp>
        <p:nvSpPr>
          <p:cNvPr id="145412" name="Rectangle 3"/>
          <p:cNvSpPr>
            <a:spLocks noGrp="1" noChangeArrowheads="1"/>
          </p:cNvSpPr>
          <p:nvPr>
            <p:ph type="body" idx="1"/>
          </p:nvPr>
        </p:nvSpPr>
        <p:spPr>
          <a:xfrm>
            <a:off x="1238218" y="3330165"/>
            <a:ext cx="6819971" cy="3155129"/>
          </a:xfrm>
          <a:noFill/>
          <a:ln/>
        </p:spPr>
        <p:txBody>
          <a:bodyPr/>
          <a:lstStyle/>
          <a:p>
            <a:pPr eaLnBrk="1" hangingPunct="1"/>
            <a:r>
              <a:rPr lang="en-US" altLang="zh-TW" sz="1000" dirty="0"/>
              <a:t>For regulatory purposes international regulators have divided a bank’s capital into </a:t>
            </a:r>
            <a:r>
              <a:rPr lang="en-US" altLang="zh-TW" sz="1000" b="1" dirty="0"/>
              <a:t>three tiers</a:t>
            </a:r>
            <a:r>
              <a:rPr lang="en-US" altLang="zh-TW" sz="1000" dirty="0"/>
              <a:t>, reflecting the extent to which instruments meet the key underlying principles of </a:t>
            </a:r>
            <a:r>
              <a:rPr lang="en-US" altLang="zh-TW" sz="1000" b="1" dirty="0"/>
              <a:t>capital, loss absorbency and permanence</a:t>
            </a:r>
            <a:r>
              <a:rPr lang="en-US" altLang="zh-TW" sz="1000" dirty="0"/>
              <a:t>.</a:t>
            </a:r>
          </a:p>
          <a:p>
            <a:pPr eaLnBrk="1" hangingPunct="1"/>
            <a:r>
              <a:rPr lang="en-US" altLang="zh-TW" sz="1000" b="1" dirty="0"/>
              <a:t>Tier 1</a:t>
            </a:r>
            <a:r>
              <a:rPr lang="en-US" altLang="zh-TW" sz="1000" dirty="0"/>
              <a:t> is the highest quality form of capital and so can be included without limit in a bank’s capital for regulatory purposes. </a:t>
            </a:r>
            <a:r>
              <a:rPr lang="en-US" altLang="zh-TW" sz="1000" b="1" dirty="0"/>
              <a:t>Tier 2 and Tier 3</a:t>
            </a:r>
            <a:r>
              <a:rPr lang="en-US" altLang="zh-TW" sz="1000" dirty="0"/>
              <a:t> capital include features that conform less closely with the underlying principles and are therefore limited to a proportion of the Tier 1 held.</a:t>
            </a:r>
          </a:p>
          <a:p>
            <a:pPr eaLnBrk="1" hangingPunct="1"/>
            <a:endParaRPr lang="en-US" altLang="zh-TW" sz="1000" dirty="0"/>
          </a:p>
          <a:p>
            <a:pPr eaLnBrk="1" hangingPunct="1"/>
            <a:r>
              <a:rPr lang="en-US" altLang="zh-TW" sz="1000" dirty="0"/>
              <a:t>Innovative Tier 1 instruments (which were only partly defined by Basel) are limited to 15% of total Tier 1 capital. As banks have moved closer to their limit of 15% in innovative Tier 1 instruments, the focus has increasingly turned to the boundary between non-innovative (core) and innovative Tier 1.</a:t>
            </a:r>
          </a:p>
          <a:p>
            <a:pPr eaLnBrk="1" hangingPunct="1"/>
            <a:endParaRPr lang="en-US" altLang="zh-TW" sz="1000" dirty="0"/>
          </a:p>
          <a:p>
            <a:pPr eaLnBrk="1" hangingPunct="1"/>
            <a:r>
              <a:rPr lang="en-US" altLang="zh-TW" sz="1000" b="1" dirty="0"/>
              <a:t>Tier 3 capital</a:t>
            </a:r>
            <a:r>
              <a:rPr lang="en-US" altLang="zh-TW" sz="1000" dirty="0"/>
              <a:t> was created by the Basle Committee on Banking Supervision to provide capital cushion for the price risks to which banks are exposed, particularly those arising from their trading activities. To qualify as tier 3 capital, securities must be subordinated, unsecured, and subject to a minimum maturity of two years. They are not repayable prior to maturity without the consent of regulators. Also, they are subject to a 'lock-in' clause that allows regulators to prevent payment of interest and principle if payment would cause the issuing bank to fall below minimum capital requirements. In analyzing tier 3 issues of highly rated banks ('AA' category or better), Fitch expects there to be little or no rating differential between existing subordinated debt and new tier 3 issues. For institutions of lower credit quality ('A' or lower), Fitch may place a wider gap between senior credit ratings and tier 3 ratings, due to a higher probability of the lock-in being invoked and the possibility of ultimate default.</a:t>
            </a:r>
          </a:p>
        </p:txBody>
      </p:sp>
    </p:spTree>
    <p:extLst>
      <p:ext uri="{BB962C8B-B14F-4D97-AF65-F5344CB8AC3E}">
        <p14:creationId xmlns:p14="http://schemas.microsoft.com/office/powerpoint/2010/main" val="20177075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D9BFE771-A14B-47C9-A40C-45071F339C3F}" type="slidenum">
              <a:rPr lang="zh-TW" altLang="en-US" smtClean="0"/>
              <a:pPr/>
              <a:t>38</a:t>
            </a:fld>
            <a:endParaRPr lang="en-US" altLang="zh-TW"/>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1240392" y="3330167"/>
            <a:ext cx="6815619" cy="3154007"/>
          </a:xfrm>
          <a:noFill/>
          <a:ln/>
        </p:spPr>
        <p:txBody>
          <a:bodyPr/>
          <a:lstStyle/>
          <a:p>
            <a:pPr>
              <a:lnSpc>
                <a:spcPct val="115000"/>
              </a:lnSpc>
              <a:spcAft>
                <a:spcPts val="1000"/>
              </a:spcAft>
            </a:pPr>
            <a:r>
              <a:rPr lang="en-US" altLang="zh-TW" sz="1200" b="1" dirty="0">
                <a:latin typeface="+mn-lt"/>
                <a:ea typeface="PMingLiU"/>
                <a:cs typeface="Times New Roman"/>
              </a:rPr>
              <a:t>Two components to denominator: </a:t>
            </a:r>
            <a:endParaRPr lang="zh-TW" altLang="zh-TW" sz="11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US" altLang="zh-TW" sz="1200" dirty="0">
                <a:latin typeface="+mn-lt"/>
                <a:ea typeface="PMingLiU"/>
                <a:cs typeface="Times New Roman"/>
              </a:rPr>
              <a:t>Risk-weighted </a:t>
            </a:r>
            <a:r>
              <a:rPr lang="en-US" altLang="zh-TW" sz="1200" b="1" dirty="0">
                <a:latin typeface="+mn-lt"/>
                <a:ea typeface="PMingLiU"/>
                <a:cs typeface="Times New Roman"/>
              </a:rPr>
              <a:t>assets</a:t>
            </a:r>
            <a:r>
              <a:rPr lang="en-US" altLang="zh-TW" sz="1200" dirty="0">
                <a:latin typeface="+mn-lt"/>
                <a:ea typeface="PMingLiU"/>
                <a:cs typeface="Times New Roman"/>
              </a:rPr>
              <a:t> and </a:t>
            </a:r>
            <a:endParaRPr lang="zh-TW" altLang="zh-TW" sz="11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US" altLang="zh-TW" sz="1200" dirty="0">
                <a:latin typeface="+mn-lt"/>
                <a:ea typeface="PMingLiU"/>
                <a:cs typeface="Times New Roman"/>
              </a:rPr>
              <a:t>Risk-weighted </a:t>
            </a:r>
            <a:r>
              <a:rPr lang="en-US" altLang="zh-TW" sz="1200" b="1" dirty="0">
                <a:latin typeface="+mn-lt"/>
                <a:ea typeface="PMingLiU"/>
                <a:cs typeface="Times New Roman"/>
              </a:rPr>
              <a:t>off-balance sheet items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1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RWA:</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Total risk-weighted assets (on bank’s balance sheet) + total risk-weighted off-balance sheet items</a:t>
            </a:r>
            <a:endParaRPr lang="zh-TW" altLang="zh-TW" sz="11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US" altLang="zh-TW" sz="1200" b="1" dirty="0">
                <a:latin typeface="+mn-lt"/>
                <a:ea typeface="PMingLiU"/>
                <a:cs typeface="Times New Roman"/>
              </a:rPr>
              <a:t>Risk-weighted assets </a:t>
            </a:r>
            <a:r>
              <a:rPr lang="en-US" altLang="zh-TW" sz="1200" dirty="0">
                <a:latin typeface="+mn-lt"/>
                <a:ea typeface="PMingLiU"/>
                <a:cs typeface="Times New Roman"/>
              </a:rPr>
              <a:t>are to be determined by classifying each  of a bank’s assets listed on its balance sheet into </a:t>
            </a:r>
            <a:r>
              <a:rPr lang="en-US" altLang="zh-TW" sz="1200" b="1" dirty="0">
                <a:latin typeface="+mn-lt"/>
                <a:ea typeface="PMingLiU"/>
                <a:cs typeface="Times New Roman"/>
              </a:rPr>
              <a:t>four categories</a:t>
            </a:r>
            <a:r>
              <a:rPr lang="en-US" altLang="zh-TW" sz="1200" dirty="0">
                <a:latin typeface="+mn-lt"/>
                <a:ea typeface="PMingLiU"/>
                <a:cs typeface="Times New Roman"/>
              </a:rPr>
              <a:t> based on each asset’s degree of risk exposure and multiplying the volume of assets in each category by a fractional risk weight ranging from 0 to 1.</a:t>
            </a:r>
            <a:endParaRPr lang="zh-TW" altLang="zh-TW" sz="11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US" altLang="zh-TW" sz="1200" b="1" dirty="0">
                <a:latin typeface="+mn-lt"/>
                <a:ea typeface="PMingLiU"/>
                <a:cs typeface="Times New Roman"/>
              </a:rPr>
              <a:t>Off-balance sheet commitments </a:t>
            </a:r>
            <a:r>
              <a:rPr lang="en-US" altLang="zh-TW" sz="1200" dirty="0">
                <a:latin typeface="+mn-lt"/>
                <a:ea typeface="PMingLiU"/>
                <a:cs typeface="Times New Roman"/>
              </a:rPr>
              <a:t>are first assigned a credit-equivalent percentage that converts them to on-balance sheet items and then assigned into the same four categories of risk weighting.</a:t>
            </a:r>
          </a:p>
          <a:p>
            <a:pPr marL="342900" lvl="0" indent="-342900">
              <a:lnSpc>
                <a:spcPct val="115000"/>
              </a:lnSpc>
              <a:spcAft>
                <a:spcPts val="1000"/>
              </a:spcAft>
              <a:buFont typeface="Arial"/>
              <a:buChar char="•"/>
              <a:tabLst>
                <a:tab pos="457200" algn="l"/>
              </a:tabLst>
            </a:pP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Examples of off balance sheet commitments: SBLCs, undrawn committed facilities and lines of credit, loans sold with recourse, derivatives</a:t>
            </a:r>
            <a:endParaRPr lang="zh-TW" altLang="zh-TW" sz="1100" dirty="0">
              <a:latin typeface="+mn-lt"/>
              <a:ea typeface="PMingLiU"/>
              <a:cs typeface="Times New Roman"/>
            </a:endParaRPr>
          </a:p>
          <a:p>
            <a:pPr eaLnBrk="1" hangingPunct="1"/>
            <a:endParaRPr lang="zh-TW" altLang="en-US" dirty="0"/>
          </a:p>
        </p:txBody>
      </p:sp>
    </p:spTree>
    <p:extLst>
      <p:ext uri="{BB962C8B-B14F-4D97-AF65-F5344CB8AC3E}">
        <p14:creationId xmlns:p14="http://schemas.microsoft.com/office/powerpoint/2010/main" val="33553169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FA67785A-C7DA-4CD9-BE3F-FB51FCBD47FF}" type="slidenum">
              <a:rPr lang="zh-TW" altLang="en-US" smtClean="0"/>
              <a:pPr/>
              <a:t>39</a:t>
            </a:fld>
            <a:endParaRPr lang="en-US" altLang="zh-TW"/>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p:spPr>
        <p:txBody>
          <a:bodyPr/>
          <a:lstStyle/>
          <a:p>
            <a:pPr>
              <a:lnSpc>
                <a:spcPct val="115000"/>
              </a:lnSpc>
              <a:spcAft>
                <a:spcPts val="1000"/>
              </a:spcAft>
            </a:pPr>
            <a:r>
              <a:rPr lang="en-US" altLang="zh-TW" sz="1200" b="1" dirty="0">
                <a:latin typeface="+mn-lt"/>
                <a:ea typeface="PMingLiU"/>
                <a:cs typeface="Times New Roman"/>
              </a:rPr>
              <a:t>A. Tier 1 capital, including: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Common stockholder’s equity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Noncumulative perpetual preferred stock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Capital reserves (except the appreciation reserves of fixed assets)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Retained earnings (deducting the insufficiency of operation reserves and loan loss provisions)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Minority interest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Cumulative effect of equity adjustments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Less: goodwill and treasury stock </a:t>
            </a:r>
            <a:endParaRPr lang="zh-TW" altLang="zh-TW" sz="1200" dirty="0">
              <a:latin typeface="+mn-lt"/>
              <a:ea typeface="PMingLiU"/>
              <a:cs typeface="Times New Roman"/>
            </a:endParaRPr>
          </a:p>
          <a:p>
            <a:pPr marL="228600">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B. Tier 2 capital, including: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Cumulative Perpetual preferred stock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Appreciation reserves of fixed assets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45% of unrealized holding gains of long-term equity investments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Operation reserves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Convertible debt securities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Allowance for loan and lease losses (except the reserves created against identified losses)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Long-term subordinated debt and long-term non-perpetual preferred stock </a:t>
            </a:r>
            <a:endParaRPr lang="zh-TW" altLang="zh-TW" sz="1200" dirty="0">
              <a:latin typeface="+mn-lt"/>
              <a:ea typeface="PMingLiU"/>
              <a:cs typeface="Times New Roman"/>
            </a:endParaRPr>
          </a:p>
          <a:p>
            <a:pPr marL="232732" indent="-232732"/>
            <a:endParaRPr lang="en-US" altLang="zh-TW" i="0" dirty="0"/>
          </a:p>
        </p:txBody>
      </p:sp>
    </p:spTree>
    <p:extLst>
      <p:ext uri="{BB962C8B-B14F-4D97-AF65-F5344CB8AC3E}">
        <p14:creationId xmlns:p14="http://schemas.microsoft.com/office/powerpoint/2010/main" val="11929648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730B2B7A-D04B-4942-9134-9C51E2B9F407}" type="slidenum">
              <a:rPr lang="zh-TW" altLang="en-US" smtClean="0"/>
              <a:pPr/>
              <a:t>40</a:t>
            </a:fld>
            <a:endParaRPr lang="en-US" altLang="zh-TW"/>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p:spPr>
        <p:txBody>
          <a:bodyPr/>
          <a:lstStyle/>
          <a:p>
            <a:pPr eaLnBrk="1" hangingPunct="1"/>
            <a:r>
              <a:rPr lang="en-US" altLang="zh-TW" dirty="0"/>
              <a:t>Korea is OECD, HK and Singapore are not.</a:t>
            </a:r>
          </a:p>
        </p:txBody>
      </p:sp>
    </p:spTree>
    <p:extLst>
      <p:ext uri="{BB962C8B-B14F-4D97-AF65-F5344CB8AC3E}">
        <p14:creationId xmlns:p14="http://schemas.microsoft.com/office/powerpoint/2010/main" val="11355946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41</a:t>
            </a:fld>
            <a:endParaRPr lang="en-US" altLang="zh-TW"/>
          </a:p>
        </p:txBody>
      </p:sp>
    </p:spTree>
    <p:extLst>
      <p:ext uri="{BB962C8B-B14F-4D97-AF65-F5344CB8AC3E}">
        <p14:creationId xmlns:p14="http://schemas.microsoft.com/office/powerpoint/2010/main" val="19250627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42</a:t>
            </a:fld>
            <a:endParaRPr lang="en-US" altLang="zh-TW"/>
          </a:p>
        </p:txBody>
      </p:sp>
    </p:spTree>
    <p:extLst>
      <p:ext uri="{BB962C8B-B14F-4D97-AF65-F5344CB8AC3E}">
        <p14:creationId xmlns:p14="http://schemas.microsoft.com/office/powerpoint/2010/main" val="3287803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B70D4C-8DD5-4131-9CC4-B8E916965657}" type="slidenum">
              <a:rPr lang="en-US" altLang="zh-TW"/>
              <a:pPr/>
              <a:t>5</a:t>
            </a:fld>
            <a:endParaRPr lang="en-US" altLang="zh-TW"/>
          </a:p>
        </p:txBody>
      </p:sp>
      <p:sp>
        <p:nvSpPr>
          <p:cNvPr id="371714" name="Rectangle 2"/>
          <p:cNvSpPr>
            <a:spLocks noGrp="1" noRot="1" noChangeAspect="1" noChangeArrowheads="1" noTextEdit="1"/>
          </p:cNvSpPr>
          <p:nvPr>
            <p:ph type="sldImg"/>
          </p:nvPr>
        </p:nvSpPr>
        <p:spPr>
          <a:ln/>
        </p:spPr>
      </p:sp>
      <p:sp>
        <p:nvSpPr>
          <p:cNvPr id="371715" name="Rectangle 3"/>
          <p:cNvSpPr>
            <a:spLocks noGrp="1" noChangeArrowheads="1"/>
          </p:cNvSpPr>
          <p:nvPr>
            <p:ph type="body" idx="1"/>
          </p:nvPr>
        </p:nvSpPr>
        <p:spPr/>
        <p:txBody>
          <a:bodyPr/>
          <a:lstStyle/>
          <a:p>
            <a:endParaRPr lang="en-US" altLang="zh-TW" dirty="0"/>
          </a:p>
        </p:txBody>
      </p:sp>
    </p:spTree>
    <p:extLst>
      <p:ext uri="{BB962C8B-B14F-4D97-AF65-F5344CB8AC3E}">
        <p14:creationId xmlns:p14="http://schemas.microsoft.com/office/powerpoint/2010/main" val="2403419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D6825833-6318-4F27-BC41-D79826932C06}" type="slidenum">
              <a:rPr lang="zh-TW" altLang="en-US" smtClean="0"/>
              <a:pPr/>
              <a:t>43</a:t>
            </a:fld>
            <a:endParaRPr lang="en-US" altLang="zh-TW"/>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pPr eaLnBrk="1" hangingPunct="1"/>
            <a:r>
              <a:rPr lang="en-US" altLang="zh-TW" b="1" dirty="0"/>
              <a:t>Source:</a:t>
            </a:r>
            <a:r>
              <a:rPr lang="en-US" altLang="zh-TW" b="1" baseline="0" dirty="0"/>
              <a:t> </a:t>
            </a:r>
            <a:r>
              <a:rPr lang="en-US" altLang="zh-TW" b="1" dirty="0" err="1"/>
              <a:t>Mishin</a:t>
            </a:r>
            <a:r>
              <a:rPr lang="en-US" altLang="zh-TW" b="1" dirty="0"/>
              <a:t>/Eakins </a:t>
            </a:r>
          </a:p>
          <a:p>
            <a:pPr eaLnBrk="1" hangingPunct="1"/>
            <a:endParaRPr lang="en-US" altLang="zh-TW" dirty="0"/>
          </a:p>
          <a:p>
            <a:pPr eaLnBrk="1" hangingPunct="1"/>
            <a:r>
              <a:rPr lang="en-US" altLang="zh-TW" dirty="0"/>
              <a:t>The first step is to allocate each of the assets on the balance sheet to one of the four risk categories in order to determine the appropriate risk-weight. Reserves and Treasury Securities are put in the lowest risk category and so have a zero weight, government agency securities are in the next lowest risk category and have a weight of 20%; municipal bonds and residential mortgages are considered riskier and so are put in a category with a 50% risk weight, while real estate loans and commercial loans and fixed assets like a bank building are considered the riskiest of all and carry 100% risk weight. The next step is calculating the risk-based capital requirement for the off balance sheet activities of the bank. FNB has $20 million of stand by letters of credit. Those SBLCs are assigned a 100% </a:t>
            </a:r>
            <a:r>
              <a:rPr lang="en-US" altLang="zh-TW" dirty="0">
                <a:latin typeface="Arial" charset="0"/>
              </a:rPr>
              <a:t>“</a:t>
            </a:r>
            <a:r>
              <a:rPr lang="en-US" altLang="zh-TW" dirty="0"/>
              <a:t>credit-equivalent</a:t>
            </a:r>
            <a:r>
              <a:rPr lang="en-US" altLang="zh-TW" dirty="0">
                <a:latin typeface="Arial" charset="0"/>
              </a:rPr>
              <a:t>”</a:t>
            </a:r>
            <a:r>
              <a:rPr lang="en-US" altLang="zh-TW" dirty="0"/>
              <a:t> percentage because they are considered fully equivalent to a commercial loan.</a:t>
            </a:r>
          </a:p>
        </p:txBody>
      </p:sp>
    </p:spTree>
    <p:extLst>
      <p:ext uri="{BB962C8B-B14F-4D97-AF65-F5344CB8AC3E}">
        <p14:creationId xmlns:p14="http://schemas.microsoft.com/office/powerpoint/2010/main" val="32619520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897FE6CD-DC90-4AA6-B55A-DE11CF552127}" type="slidenum">
              <a:rPr lang="zh-TW" altLang="en-US" smtClean="0"/>
              <a:pPr/>
              <a:t>44</a:t>
            </a:fld>
            <a:endParaRPr lang="en-US" altLang="zh-TW"/>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p:spPr>
        <p:txBody>
          <a:bodyPr/>
          <a:lstStyle/>
          <a:p>
            <a:pPr eaLnBrk="1" hangingPunct="1"/>
            <a:endParaRPr lang="en-US" altLang="zh-TW" sz="1400" b="1" dirty="0"/>
          </a:p>
        </p:txBody>
      </p:sp>
    </p:spTree>
    <p:extLst>
      <p:ext uri="{BB962C8B-B14F-4D97-AF65-F5344CB8AC3E}">
        <p14:creationId xmlns:p14="http://schemas.microsoft.com/office/powerpoint/2010/main" val="20737094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46</a:t>
            </a:fld>
            <a:endParaRPr lang="en-US" altLang="zh-TW"/>
          </a:p>
        </p:txBody>
      </p:sp>
    </p:spTree>
    <p:extLst>
      <p:ext uri="{BB962C8B-B14F-4D97-AF65-F5344CB8AC3E}">
        <p14:creationId xmlns:p14="http://schemas.microsoft.com/office/powerpoint/2010/main" val="18510336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54B403A7-3D0F-4AAF-AE7E-B680BA14638D}" type="slidenum">
              <a:rPr lang="zh-TW" altLang="en-US" smtClean="0"/>
              <a:pPr/>
              <a:t>47</a:t>
            </a:fld>
            <a:endParaRPr lang="en-US" altLang="zh-TW"/>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1240392" y="3330167"/>
            <a:ext cx="6815619" cy="3154007"/>
          </a:xfrm>
          <a:noFill/>
          <a:ln/>
        </p:spPr>
        <p:txBody>
          <a:bodyPr/>
          <a:lstStyle/>
          <a:p>
            <a:r>
              <a:rPr lang="en-US" altLang="zh-TW" sz="1000" kern="1200" dirty="0">
                <a:solidFill>
                  <a:schemeClr val="tx1"/>
                </a:solidFill>
                <a:latin typeface="+mn-lt"/>
                <a:ea typeface="+mn-ea"/>
                <a:cs typeface="+mn-cs"/>
              </a:rPr>
              <a:t>Capital requirements for large banks that have substantial </a:t>
            </a:r>
            <a:r>
              <a:rPr lang="en-US" altLang="zh-TW" sz="1000" b="1" kern="1200" dirty="0">
                <a:solidFill>
                  <a:schemeClr val="tx1"/>
                </a:solidFill>
                <a:latin typeface="+mn-lt"/>
                <a:ea typeface="+mn-ea"/>
                <a:cs typeface="+mn-cs"/>
              </a:rPr>
              <a:t>trading businesses</a:t>
            </a:r>
            <a:r>
              <a:rPr lang="en-US" altLang="zh-TW" sz="1000" kern="1200" dirty="0">
                <a:solidFill>
                  <a:schemeClr val="tx1"/>
                </a:solidFill>
                <a:latin typeface="+mn-lt"/>
                <a:ea typeface="+mn-ea"/>
                <a:cs typeface="+mn-cs"/>
              </a:rPr>
              <a:t> (inc. derivatives, FX derivatives &amp; underwriting services) were adjusted to incorporate general market risk, which reflects exposure to movements in markets forces such as interest rates, stock prices, and exchange rates. </a:t>
            </a:r>
            <a:endParaRPr lang="zh-TW" altLang="zh-TW" sz="1000" kern="1200" dirty="0">
              <a:solidFill>
                <a:schemeClr val="tx1"/>
              </a:solidFill>
              <a:latin typeface="+mn-lt"/>
              <a:ea typeface="+mn-ea"/>
              <a:cs typeface="+mn-cs"/>
            </a:endParaRPr>
          </a:p>
          <a:p>
            <a:r>
              <a:rPr lang="en-US" altLang="zh-TW" sz="1000" kern="1200" dirty="0">
                <a:solidFill>
                  <a:schemeClr val="tx1"/>
                </a:solidFill>
                <a:latin typeface="+mn-lt"/>
                <a:ea typeface="+mn-ea"/>
                <a:cs typeface="+mn-cs"/>
              </a:rPr>
              <a:t> </a:t>
            </a:r>
            <a:endParaRPr lang="zh-TW" altLang="zh-TW" sz="1000" kern="1200" dirty="0">
              <a:solidFill>
                <a:schemeClr val="tx1"/>
              </a:solidFill>
              <a:latin typeface="+mn-lt"/>
              <a:ea typeface="+mn-ea"/>
              <a:cs typeface="+mn-cs"/>
            </a:endParaRPr>
          </a:p>
          <a:p>
            <a:r>
              <a:rPr lang="en-US" altLang="zh-TW" sz="1000" kern="1200" dirty="0">
                <a:solidFill>
                  <a:schemeClr val="tx1"/>
                </a:solidFill>
                <a:latin typeface="+mn-lt"/>
                <a:ea typeface="+mn-ea"/>
                <a:cs typeface="+mn-cs"/>
              </a:rPr>
              <a:t>Capital requirements are based on banks’ own assessment of risk when applying a value-at-risk (VAR) model and generally complemented by stress-testing</a:t>
            </a:r>
            <a:endParaRPr lang="zh-TW" altLang="zh-TW" sz="1000" kern="1200" dirty="0">
              <a:solidFill>
                <a:schemeClr val="tx1"/>
              </a:solidFill>
              <a:latin typeface="+mn-lt"/>
              <a:ea typeface="+mn-ea"/>
              <a:cs typeface="+mn-cs"/>
            </a:endParaRPr>
          </a:p>
          <a:p>
            <a:r>
              <a:rPr lang="en-US" altLang="zh-TW" sz="1000" kern="1200" dirty="0">
                <a:solidFill>
                  <a:schemeClr val="tx1"/>
                </a:solidFill>
                <a:latin typeface="+mn-lt"/>
                <a:ea typeface="+mn-ea"/>
                <a:cs typeface="+mn-cs"/>
              </a:rPr>
              <a:t> </a:t>
            </a:r>
            <a:endParaRPr lang="zh-TW" altLang="zh-TW" sz="1000" kern="1200" dirty="0">
              <a:solidFill>
                <a:schemeClr val="tx1"/>
              </a:solidFill>
              <a:latin typeface="+mn-lt"/>
              <a:ea typeface="+mn-ea"/>
              <a:cs typeface="+mn-cs"/>
            </a:endParaRPr>
          </a:p>
          <a:p>
            <a:r>
              <a:rPr lang="en-US" altLang="zh-TW" sz="1000" kern="1200" dirty="0">
                <a:solidFill>
                  <a:schemeClr val="tx1"/>
                </a:solidFill>
                <a:latin typeface="+mn-lt"/>
                <a:ea typeface="+mn-ea"/>
                <a:cs typeface="+mn-cs"/>
              </a:rPr>
              <a:t>In general, a bank defines VAR as the estimated potential loss from its trading businesses for a specific time interval that could result form adverse movements in market prices, using a </a:t>
            </a:r>
            <a:r>
              <a:rPr lang="en-US" altLang="zh-TW" sz="1000" b="1" kern="1200" dirty="0">
                <a:solidFill>
                  <a:schemeClr val="tx1"/>
                </a:solidFill>
                <a:latin typeface="+mn-lt"/>
                <a:ea typeface="+mn-ea"/>
                <a:cs typeface="+mn-cs"/>
              </a:rPr>
              <a:t>99% confidence level</a:t>
            </a:r>
            <a:r>
              <a:rPr lang="en-US" altLang="zh-TW" sz="1000" kern="1200" dirty="0">
                <a:solidFill>
                  <a:schemeClr val="tx1"/>
                </a:solidFill>
                <a:latin typeface="+mn-lt"/>
                <a:ea typeface="+mn-ea"/>
                <a:cs typeface="+mn-cs"/>
              </a:rPr>
              <a:t> (meaning that there is a 99% *chance that the loss on a given day will be more favorable than the VAR estimate; actual loss should not exceed VAR estimate more than 1 out of every 100 times).</a:t>
            </a:r>
            <a:endParaRPr lang="zh-TW" altLang="zh-TW" sz="1000" kern="1200" dirty="0">
              <a:solidFill>
                <a:schemeClr val="tx1"/>
              </a:solidFill>
              <a:latin typeface="+mn-lt"/>
              <a:ea typeface="+mn-ea"/>
              <a:cs typeface="+mn-cs"/>
            </a:endParaRPr>
          </a:p>
          <a:p>
            <a:r>
              <a:rPr lang="en-US" altLang="zh-TW" sz="1000" kern="1200" dirty="0">
                <a:solidFill>
                  <a:schemeClr val="tx1"/>
                </a:solidFill>
                <a:latin typeface="+mn-lt"/>
                <a:ea typeface="+mn-ea"/>
                <a:cs typeface="+mn-cs"/>
              </a:rPr>
              <a:t> </a:t>
            </a:r>
            <a:endParaRPr lang="zh-TW" altLang="zh-TW" sz="1000" kern="1200" dirty="0">
              <a:solidFill>
                <a:schemeClr val="tx1"/>
              </a:solidFill>
              <a:latin typeface="+mn-lt"/>
              <a:ea typeface="+mn-ea"/>
              <a:cs typeface="+mn-cs"/>
            </a:endParaRPr>
          </a:p>
          <a:p>
            <a:r>
              <a:rPr lang="en-US" altLang="zh-TW" sz="1000" kern="1200" dirty="0">
                <a:solidFill>
                  <a:schemeClr val="tx1"/>
                </a:solidFill>
                <a:latin typeface="+mn-lt"/>
                <a:ea typeface="+mn-ea"/>
                <a:cs typeface="+mn-cs"/>
              </a:rPr>
              <a:t>Validity of VAR tested by </a:t>
            </a:r>
            <a:r>
              <a:rPr lang="en-US" altLang="zh-TW" sz="1000" b="1" kern="1200" dirty="0" err="1">
                <a:solidFill>
                  <a:schemeClr val="tx1"/>
                </a:solidFill>
                <a:latin typeface="+mn-lt"/>
                <a:ea typeface="+mn-ea"/>
                <a:cs typeface="+mn-cs"/>
              </a:rPr>
              <a:t>backtests</a:t>
            </a:r>
            <a:r>
              <a:rPr lang="en-US" altLang="zh-TW" sz="1000" kern="1200" dirty="0">
                <a:solidFill>
                  <a:schemeClr val="tx1"/>
                </a:solidFill>
                <a:latin typeface="+mn-lt"/>
                <a:ea typeface="+mn-ea"/>
                <a:cs typeface="+mn-cs"/>
              </a:rPr>
              <a:t> = comparing actual trading  gains/losses over a particular period with VAR estimates for such period </a:t>
            </a:r>
            <a:r>
              <a:rPr lang="en-US" altLang="zh-TW" sz="1000" kern="1200" dirty="0">
                <a:solidFill>
                  <a:schemeClr val="tx1"/>
                </a:solidFill>
                <a:latin typeface="+mn-lt"/>
                <a:ea typeface="+mn-ea"/>
                <a:cs typeface="+mn-cs"/>
                <a:sym typeface="Wingdings 3"/>
              </a:rPr>
              <a:t></a:t>
            </a:r>
            <a:r>
              <a:rPr lang="en-US" altLang="zh-TW" sz="1000" kern="1200" dirty="0">
                <a:solidFill>
                  <a:schemeClr val="tx1"/>
                </a:solidFill>
                <a:latin typeface="+mn-lt"/>
                <a:ea typeface="+mn-ea"/>
                <a:cs typeface="+mn-cs"/>
              </a:rPr>
              <a:t> banks/regulators will be concerned if </a:t>
            </a:r>
            <a:r>
              <a:rPr lang="en-US" altLang="zh-TW" sz="1000" kern="1200" dirty="0" err="1">
                <a:solidFill>
                  <a:schemeClr val="tx1"/>
                </a:solidFill>
                <a:latin typeface="+mn-lt"/>
                <a:ea typeface="+mn-ea"/>
                <a:cs typeface="+mn-cs"/>
              </a:rPr>
              <a:t>backtests</a:t>
            </a:r>
            <a:r>
              <a:rPr lang="en-US" altLang="zh-TW" sz="1000" kern="1200" dirty="0">
                <a:solidFill>
                  <a:schemeClr val="tx1"/>
                </a:solidFill>
                <a:latin typeface="+mn-lt"/>
                <a:ea typeface="+mn-ea"/>
                <a:cs typeface="+mn-cs"/>
              </a:rPr>
              <a:t> show banks underestimated trading losses</a:t>
            </a:r>
            <a:endParaRPr lang="zh-TW" altLang="zh-TW" sz="1000" kern="1200" dirty="0">
              <a:solidFill>
                <a:schemeClr val="tx1"/>
              </a:solidFill>
              <a:latin typeface="+mn-lt"/>
              <a:ea typeface="+mn-ea"/>
              <a:cs typeface="+mn-cs"/>
            </a:endParaRPr>
          </a:p>
          <a:p>
            <a:r>
              <a:rPr lang="en-US" altLang="zh-TW" sz="1000" kern="1200" dirty="0">
                <a:solidFill>
                  <a:schemeClr val="tx1"/>
                </a:solidFill>
                <a:latin typeface="+mn-lt"/>
                <a:ea typeface="+mn-ea"/>
                <a:cs typeface="+mn-cs"/>
              </a:rPr>
              <a:t> </a:t>
            </a:r>
            <a:endParaRPr lang="zh-TW" altLang="zh-TW" sz="1000" kern="1200" dirty="0">
              <a:solidFill>
                <a:schemeClr val="tx1"/>
              </a:solidFill>
              <a:latin typeface="+mn-lt"/>
              <a:ea typeface="+mn-ea"/>
              <a:cs typeface="+mn-cs"/>
            </a:endParaRPr>
          </a:p>
          <a:p>
            <a:r>
              <a:rPr lang="en-US" altLang="zh-TW" sz="1000" b="1" kern="1200" dirty="0">
                <a:solidFill>
                  <a:schemeClr val="tx1"/>
                </a:solidFill>
                <a:latin typeface="+mn-lt"/>
                <a:ea typeface="+mn-ea"/>
                <a:cs typeface="+mn-cs"/>
              </a:rPr>
              <a:t>Stress-testing</a:t>
            </a:r>
            <a:r>
              <a:rPr lang="en-US" altLang="zh-TW" sz="1000" kern="1200" dirty="0">
                <a:solidFill>
                  <a:schemeClr val="tx1"/>
                </a:solidFill>
                <a:latin typeface="+mn-lt"/>
                <a:ea typeface="+mn-ea"/>
                <a:cs typeface="+mn-cs"/>
              </a:rPr>
              <a:t> </a:t>
            </a:r>
            <a:r>
              <a:rPr lang="en-US" altLang="zh-TW" sz="1000" kern="1200" dirty="0">
                <a:solidFill>
                  <a:schemeClr val="tx1"/>
                </a:solidFill>
                <a:latin typeface="+mn-lt"/>
                <a:ea typeface="+mn-ea"/>
                <a:cs typeface="+mn-cs"/>
                <a:sym typeface="Wingdings 3"/>
              </a:rPr>
              <a:t></a:t>
            </a:r>
            <a:r>
              <a:rPr lang="en-US" altLang="zh-TW" sz="1000" kern="1200" dirty="0">
                <a:solidFill>
                  <a:schemeClr val="tx1"/>
                </a:solidFill>
                <a:latin typeface="+mn-lt"/>
                <a:ea typeface="+mn-ea"/>
                <a:cs typeface="+mn-cs"/>
              </a:rPr>
              <a:t> estimates what losses the bank would incur in response to adverse market events</a:t>
            </a:r>
            <a:endParaRPr lang="zh-TW" altLang="zh-TW" sz="1000" kern="1200" dirty="0">
              <a:solidFill>
                <a:schemeClr val="tx1"/>
              </a:solidFill>
              <a:latin typeface="+mn-lt"/>
              <a:ea typeface="+mn-ea"/>
              <a:cs typeface="+mn-cs"/>
            </a:endParaRPr>
          </a:p>
          <a:p>
            <a:pPr lvl="0"/>
            <a:r>
              <a:rPr lang="en-US" altLang="zh-TW" sz="1000" kern="1200" dirty="0">
                <a:solidFill>
                  <a:schemeClr val="tx1"/>
                </a:solidFill>
                <a:latin typeface="+mn-lt"/>
                <a:ea typeface="+mn-ea"/>
                <a:cs typeface="+mn-cs"/>
              </a:rPr>
              <a:t>Some use 95% some use 99%</a:t>
            </a:r>
            <a:endParaRPr lang="zh-TW" altLang="zh-TW" sz="1000" kern="1200" dirty="0">
              <a:solidFill>
                <a:schemeClr val="tx1"/>
              </a:solidFill>
              <a:latin typeface="+mn-lt"/>
              <a:ea typeface="+mn-ea"/>
              <a:cs typeface="+mn-cs"/>
            </a:endParaRPr>
          </a:p>
          <a:p>
            <a:r>
              <a:rPr lang="en-US" altLang="zh-TW" sz="1000" kern="1200" dirty="0">
                <a:solidFill>
                  <a:schemeClr val="tx1"/>
                </a:solidFill>
                <a:latin typeface="+mn-lt"/>
                <a:ea typeface="+mn-ea"/>
                <a:cs typeface="+mn-cs"/>
              </a:rPr>
              <a:t> </a:t>
            </a:r>
            <a:endParaRPr lang="zh-TW" altLang="zh-TW" sz="1000" kern="1200" dirty="0">
              <a:solidFill>
                <a:schemeClr val="tx1"/>
              </a:solidFill>
              <a:latin typeface="+mn-lt"/>
              <a:ea typeface="+mn-ea"/>
              <a:cs typeface="+mn-cs"/>
            </a:endParaRPr>
          </a:p>
          <a:p>
            <a:r>
              <a:rPr lang="en-US" altLang="zh-TW" sz="1000" kern="1200" dirty="0">
                <a:solidFill>
                  <a:schemeClr val="tx1"/>
                </a:solidFill>
                <a:latin typeface="+mn-lt"/>
                <a:ea typeface="+mn-ea"/>
                <a:cs typeface="+mn-cs"/>
              </a:rPr>
              <a:t>Stress-testing: For example, test today’s trading positions with past market scenarios such as 1987, 1994, 1998</a:t>
            </a:r>
            <a:endParaRPr lang="zh-TW" altLang="zh-TW" sz="1000" kern="1200" dirty="0">
              <a:solidFill>
                <a:schemeClr val="tx1"/>
              </a:solidFill>
              <a:latin typeface="+mn-lt"/>
              <a:ea typeface="+mn-ea"/>
              <a:cs typeface="+mn-cs"/>
            </a:endParaRPr>
          </a:p>
          <a:p>
            <a:r>
              <a:rPr lang="en-US" altLang="zh-TW" sz="1000" kern="1200" dirty="0" err="1">
                <a:solidFill>
                  <a:schemeClr val="tx1"/>
                </a:solidFill>
                <a:latin typeface="+mn-lt"/>
                <a:ea typeface="+mn-ea"/>
                <a:cs typeface="+mn-cs"/>
              </a:rPr>
              <a:t>Backtests</a:t>
            </a:r>
            <a:r>
              <a:rPr lang="en-US" altLang="zh-TW" sz="1000" kern="1200" dirty="0">
                <a:solidFill>
                  <a:schemeClr val="tx1"/>
                </a:solidFill>
                <a:latin typeface="+mn-lt"/>
                <a:ea typeface="+mn-ea"/>
                <a:cs typeface="+mn-cs"/>
              </a:rPr>
              <a:t>: Prove how reliable bank models are</a:t>
            </a:r>
            <a:endParaRPr lang="zh-TW" altLang="zh-TW" sz="1000" kern="1200" dirty="0">
              <a:solidFill>
                <a:schemeClr val="tx1"/>
              </a:solidFill>
              <a:latin typeface="+mn-lt"/>
              <a:ea typeface="+mn-ea"/>
              <a:cs typeface="+mn-cs"/>
            </a:endParaRPr>
          </a:p>
          <a:p>
            <a:pPr eaLnBrk="1" hangingPunct="1"/>
            <a:endParaRPr lang="zh-TW" altLang="en-US" sz="1000" dirty="0"/>
          </a:p>
        </p:txBody>
      </p:sp>
    </p:spTree>
    <p:extLst>
      <p:ext uri="{BB962C8B-B14F-4D97-AF65-F5344CB8AC3E}">
        <p14:creationId xmlns:p14="http://schemas.microsoft.com/office/powerpoint/2010/main" val="25387701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39A2D2A6-593B-4228-83D7-AEF237F678C3}" type="slidenum">
              <a:rPr lang="en-US" altLang="zh-TW"/>
              <a:pPr/>
              <a:t>48</a:t>
            </a:fld>
            <a:endParaRPr lang="en-US" altLang="zh-TW"/>
          </a:p>
        </p:txBody>
      </p:sp>
      <p:sp>
        <p:nvSpPr>
          <p:cNvPr id="148483" name="Rectangle 2"/>
          <p:cNvSpPr>
            <a:spLocks noGrp="1" noRot="1" noChangeAspect="1" noChangeArrowheads="1" noTextEdit="1"/>
          </p:cNvSpPr>
          <p:nvPr>
            <p:ph type="sldImg"/>
          </p:nvPr>
        </p:nvSpPr>
        <p:spPr>
          <a:xfrm>
            <a:off x="2895600" y="525463"/>
            <a:ext cx="3505200" cy="2628900"/>
          </a:xfrm>
          <a:ln/>
        </p:spPr>
      </p:sp>
      <p:sp>
        <p:nvSpPr>
          <p:cNvPr id="148484" name="Rectangle 3"/>
          <p:cNvSpPr>
            <a:spLocks noGrp="1" noChangeArrowheads="1"/>
          </p:cNvSpPr>
          <p:nvPr>
            <p:ph type="body" idx="1"/>
          </p:nvPr>
        </p:nvSpPr>
        <p:spPr>
          <a:xfrm>
            <a:off x="929640" y="3329720"/>
            <a:ext cx="7437120" cy="3154238"/>
          </a:xfrm>
          <a:noFill/>
          <a:ln/>
        </p:spPr>
        <p:txBody>
          <a:bodyPr/>
          <a:lstStyle/>
          <a:p>
            <a:pPr>
              <a:lnSpc>
                <a:spcPct val="115000"/>
              </a:lnSpc>
              <a:spcAft>
                <a:spcPts val="1000"/>
              </a:spcAft>
            </a:pPr>
            <a:r>
              <a:rPr lang="en-US" altLang="zh-TW" sz="1000" dirty="0">
                <a:latin typeface="+mn-lt"/>
                <a:ea typeface="PMingLiU"/>
                <a:cs typeface="Times New Roman"/>
              </a:rPr>
              <a:t>Proposal June 1999 to expand and revise the 1988 accord in 4 main areas: </a:t>
            </a:r>
            <a:endParaRPr lang="zh-TW" altLang="zh-TW" sz="1000" dirty="0">
              <a:latin typeface="+mn-lt"/>
              <a:ea typeface="PMingLiU"/>
              <a:cs typeface="Times New Roman"/>
            </a:endParaRPr>
          </a:p>
          <a:p>
            <a:pPr marL="342900" lvl="0" indent="-342900">
              <a:lnSpc>
                <a:spcPct val="115000"/>
              </a:lnSpc>
              <a:spcAft>
                <a:spcPts val="0"/>
              </a:spcAft>
              <a:buFont typeface="+mj-lt"/>
              <a:buAutoNum type="arabicPeriod"/>
              <a:tabLst>
                <a:tab pos="457200" algn="l"/>
              </a:tabLst>
            </a:pPr>
            <a:r>
              <a:rPr lang="en-US" altLang="zh-TW" sz="1000" dirty="0">
                <a:latin typeface="+mn-lt"/>
                <a:ea typeface="PMingLiU"/>
                <a:cs typeface="Times New Roman"/>
              </a:rPr>
              <a:t>Expand the </a:t>
            </a:r>
            <a:r>
              <a:rPr lang="en-US" altLang="zh-TW" sz="1000" b="1" dirty="0">
                <a:latin typeface="+mn-lt"/>
                <a:ea typeface="PMingLiU"/>
                <a:cs typeface="Times New Roman"/>
              </a:rPr>
              <a:t>number of risk categories</a:t>
            </a:r>
            <a:r>
              <a:rPr lang="en-US" altLang="zh-TW" sz="1000" dirty="0">
                <a:latin typeface="+mn-lt"/>
                <a:ea typeface="PMingLiU"/>
                <a:cs typeface="Times New Roman"/>
              </a:rPr>
              <a:t> and by using </a:t>
            </a:r>
            <a:r>
              <a:rPr lang="en-US" altLang="zh-TW" sz="1000" b="1" dirty="0">
                <a:latin typeface="+mn-lt"/>
                <a:ea typeface="PMingLiU"/>
                <a:cs typeface="Times New Roman"/>
              </a:rPr>
              <a:t>credit ratings</a:t>
            </a:r>
            <a:r>
              <a:rPr lang="en-US" altLang="zh-TW" sz="1000" dirty="0">
                <a:latin typeface="+mn-lt"/>
                <a:ea typeface="PMingLiU"/>
                <a:cs typeface="Times New Roman"/>
              </a:rPr>
              <a:t> provided by commercial credit rating agencies or by banks themselves to assign assets in these categories </a:t>
            </a:r>
            <a:endParaRPr lang="zh-TW" altLang="zh-TW" sz="1000" dirty="0">
              <a:latin typeface="+mn-lt"/>
              <a:ea typeface="PMingLiU"/>
              <a:cs typeface="Times New Roman"/>
            </a:endParaRPr>
          </a:p>
          <a:p>
            <a:pPr marL="342900" lvl="0" indent="-342900">
              <a:lnSpc>
                <a:spcPct val="115000"/>
              </a:lnSpc>
              <a:spcAft>
                <a:spcPts val="0"/>
              </a:spcAft>
              <a:buFont typeface="+mj-lt"/>
              <a:buAutoNum type="arabicPeriod"/>
              <a:tabLst>
                <a:tab pos="457200" algn="l"/>
              </a:tabLst>
            </a:pPr>
            <a:r>
              <a:rPr lang="en-US" altLang="zh-TW" sz="1000" dirty="0">
                <a:latin typeface="+mn-lt"/>
                <a:ea typeface="PMingLiU"/>
                <a:cs typeface="Times New Roman"/>
              </a:rPr>
              <a:t>Banks will be able to use their </a:t>
            </a:r>
            <a:r>
              <a:rPr lang="en-US" altLang="zh-TW" sz="1000" b="1" dirty="0">
                <a:latin typeface="+mn-lt"/>
                <a:ea typeface="PMingLiU"/>
                <a:cs typeface="Times New Roman"/>
              </a:rPr>
              <a:t>own credit risk models</a:t>
            </a:r>
            <a:r>
              <a:rPr lang="en-US" altLang="zh-TW" sz="1000" dirty="0">
                <a:latin typeface="+mn-lt"/>
                <a:ea typeface="PMingLiU"/>
                <a:cs typeface="Times New Roman"/>
              </a:rPr>
              <a:t> for setting capital requirements </a:t>
            </a:r>
            <a:endParaRPr lang="zh-TW" altLang="zh-TW" sz="1000" dirty="0">
              <a:latin typeface="+mn-lt"/>
              <a:ea typeface="PMingLiU"/>
              <a:cs typeface="Times New Roman"/>
            </a:endParaRPr>
          </a:p>
          <a:p>
            <a:pPr marL="342900" lvl="0" indent="-342900">
              <a:lnSpc>
                <a:spcPct val="115000"/>
              </a:lnSpc>
              <a:spcAft>
                <a:spcPts val="0"/>
              </a:spcAft>
              <a:buFont typeface="+mj-lt"/>
              <a:buAutoNum type="arabicPeriod"/>
              <a:tabLst>
                <a:tab pos="457200" algn="l"/>
              </a:tabLst>
            </a:pPr>
            <a:r>
              <a:rPr lang="en-US" altLang="zh-TW" sz="1000" b="1" dirty="0">
                <a:latin typeface="+mn-lt"/>
                <a:ea typeface="PMingLiU"/>
                <a:cs typeface="Times New Roman"/>
              </a:rPr>
              <a:t>Internal management procedures</a:t>
            </a:r>
            <a:r>
              <a:rPr lang="en-US" altLang="zh-TW" sz="1000" dirty="0">
                <a:latin typeface="+mn-lt"/>
                <a:ea typeface="PMingLiU"/>
                <a:cs typeface="Times New Roman"/>
              </a:rPr>
              <a:t> banks use to decide how much capital to hold </a:t>
            </a:r>
            <a:r>
              <a:rPr lang="en-US" altLang="zh-TW" sz="1000" b="1" dirty="0">
                <a:latin typeface="+mn-lt"/>
                <a:ea typeface="PMingLiU"/>
                <a:cs typeface="Times New Roman"/>
              </a:rPr>
              <a:t>subject to supervisory review</a:t>
            </a:r>
            <a:r>
              <a:rPr lang="en-US" altLang="zh-TW" sz="1000" dirty="0">
                <a:latin typeface="+mn-lt"/>
                <a:ea typeface="PMingLiU"/>
                <a:cs typeface="Times New Roman"/>
              </a:rPr>
              <a:t>, after which banks could be required to hold more capital </a:t>
            </a:r>
            <a:endParaRPr lang="zh-TW" altLang="zh-TW" sz="1000" dirty="0">
              <a:latin typeface="+mn-lt"/>
              <a:ea typeface="PMingLiU"/>
              <a:cs typeface="Times New Roman"/>
            </a:endParaRPr>
          </a:p>
          <a:p>
            <a:pPr marL="342900" lvl="0" indent="-342900">
              <a:lnSpc>
                <a:spcPct val="115000"/>
              </a:lnSpc>
              <a:spcAft>
                <a:spcPts val="0"/>
              </a:spcAft>
              <a:buFont typeface="+mj-lt"/>
              <a:buAutoNum type="arabicPeriod"/>
              <a:tabLst>
                <a:tab pos="457200" algn="l"/>
              </a:tabLst>
            </a:pPr>
            <a:r>
              <a:rPr lang="en-US" altLang="zh-TW" sz="1000" dirty="0">
                <a:latin typeface="+mn-lt"/>
                <a:ea typeface="PMingLiU"/>
                <a:cs typeface="Times New Roman"/>
              </a:rPr>
              <a:t>Increased </a:t>
            </a:r>
            <a:r>
              <a:rPr lang="en-US" altLang="zh-TW" sz="1000" b="1" dirty="0">
                <a:latin typeface="+mn-lt"/>
                <a:ea typeface="PMingLiU"/>
                <a:cs typeface="Times New Roman"/>
              </a:rPr>
              <a:t>disclosure</a:t>
            </a:r>
            <a:r>
              <a:rPr lang="en-US" altLang="zh-TW" sz="1000" dirty="0">
                <a:latin typeface="+mn-lt"/>
                <a:ea typeface="PMingLiU"/>
                <a:cs typeface="Times New Roman"/>
              </a:rPr>
              <a:t> of banks capital requirements and risk exposure. </a:t>
            </a:r>
            <a:endParaRPr lang="zh-TW" altLang="zh-TW" sz="10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  </a:t>
            </a:r>
            <a:endParaRPr lang="zh-TW" altLang="zh-TW" sz="10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Limitations of the 1988 accord became apparent because regulatory measures of bank risk can differ substantially from actual risk (e.g. loan to top quality borrower = same risk weight as loan to non-investment grade borrower) </a:t>
            </a:r>
            <a:r>
              <a:rPr lang="en-US" altLang="zh-TW" sz="1000" dirty="0">
                <a:latin typeface="+mn-lt"/>
                <a:ea typeface="PMingLiU"/>
                <a:cs typeface="Times New Roman"/>
                <a:sym typeface="Wingdings 3"/>
              </a:rPr>
              <a:t></a:t>
            </a:r>
            <a:r>
              <a:rPr lang="en-US" altLang="zh-TW" sz="1000" dirty="0">
                <a:latin typeface="+mn-lt"/>
                <a:ea typeface="PMingLiU"/>
                <a:cs typeface="Times New Roman"/>
              </a:rPr>
              <a:t> </a:t>
            </a:r>
            <a:endParaRPr lang="zh-TW" altLang="zh-TW" sz="10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 </a:t>
            </a:r>
            <a:endParaRPr lang="zh-TW" altLang="zh-TW" sz="10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Initial deadline was : Comments requested by 2001, committee to adopt new recommendations in 2002 and implement by 2004. </a:t>
            </a:r>
            <a:endParaRPr lang="zh-TW" altLang="zh-TW" sz="10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 </a:t>
            </a:r>
            <a:endParaRPr lang="zh-TW" altLang="zh-TW" sz="10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In fact after much debate and amendments a revised proposal was issued in 2004 which is due to be implemented by end 2006 </a:t>
            </a:r>
            <a:endParaRPr lang="zh-TW" altLang="zh-TW" sz="10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 </a:t>
            </a:r>
            <a:endParaRPr lang="zh-TW" altLang="zh-TW" sz="10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Credit ratings are the result of a continuous assessment of a borrower’s solvency by a specialized rating agency (Moody's, Standard &amp; Poor's, Fitch), by banks for internal purposes to ensure that they meet prudential ratios, and by credit insurers (e.g. </a:t>
            </a:r>
            <a:r>
              <a:rPr lang="en-US" altLang="zh-TW" sz="1000" dirty="0" err="1">
                <a:latin typeface="+mn-lt"/>
                <a:ea typeface="PMingLiU"/>
                <a:cs typeface="Times New Roman"/>
              </a:rPr>
              <a:t>Coface</a:t>
            </a:r>
            <a:r>
              <a:rPr lang="en-US" altLang="zh-TW" sz="1000" dirty="0">
                <a:latin typeface="+mn-lt"/>
                <a:ea typeface="PMingLiU"/>
                <a:cs typeface="Times New Roman"/>
              </a:rPr>
              <a:t>, Hermes, etc.; see credit insurance). This assessment leads to the award of a credit rating reflecting an opinion about the risk of a borrowing. Credit ratings can be investment grade or speculative grade. Credit ratings are also called ratings.</a:t>
            </a:r>
            <a:endParaRPr lang="zh-TW" altLang="zh-TW" sz="1000" dirty="0">
              <a:latin typeface="+mn-lt"/>
              <a:ea typeface="PMingLiU"/>
              <a:cs typeface="Times New Roman"/>
            </a:endParaRPr>
          </a:p>
          <a:p>
            <a:pPr>
              <a:lnSpc>
                <a:spcPct val="115000"/>
              </a:lnSpc>
              <a:spcAft>
                <a:spcPts val="1000"/>
              </a:spcAft>
            </a:pPr>
            <a:endParaRPr lang="zh-TW" altLang="zh-TW" sz="1000" dirty="0">
              <a:latin typeface="+mn-lt"/>
              <a:ea typeface="PMingLiU"/>
              <a:cs typeface="Times New Roman"/>
            </a:endParaRPr>
          </a:p>
        </p:txBody>
      </p:sp>
    </p:spTree>
    <p:extLst>
      <p:ext uri="{BB962C8B-B14F-4D97-AF65-F5344CB8AC3E}">
        <p14:creationId xmlns:p14="http://schemas.microsoft.com/office/powerpoint/2010/main" val="7251646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B58FE495-DC60-4DB5-9833-FF893E106005}" type="slidenum">
              <a:rPr lang="en-US" altLang="zh-TW"/>
              <a:pPr/>
              <a:t>49</a:t>
            </a:fld>
            <a:endParaRPr lang="en-US" altLang="zh-TW"/>
          </a:p>
        </p:txBody>
      </p:sp>
      <p:sp>
        <p:nvSpPr>
          <p:cNvPr id="149507" name="Rectangle 2"/>
          <p:cNvSpPr>
            <a:spLocks noGrp="1" noRot="1" noChangeAspect="1" noChangeArrowheads="1" noTextEdit="1"/>
          </p:cNvSpPr>
          <p:nvPr>
            <p:ph type="sldImg"/>
          </p:nvPr>
        </p:nvSpPr>
        <p:spPr>
          <a:xfrm>
            <a:off x="2895600" y="525463"/>
            <a:ext cx="3505200" cy="2628900"/>
          </a:xfrm>
          <a:ln/>
        </p:spPr>
      </p:sp>
      <p:sp>
        <p:nvSpPr>
          <p:cNvPr id="149508" name="Rectangle 3"/>
          <p:cNvSpPr>
            <a:spLocks noGrp="1" noChangeArrowheads="1"/>
          </p:cNvSpPr>
          <p:nvPr>
            <p:ph type="body" idx="1"/>
          </p:nvPr>
        </p:nvSpPr>
        <p:spPr>
          <a:xfrm>
            <a:off x="1240943" y="3329720"/>
            <a:ext cx="6814517" cy="3154238"/>
          </a:xfrm>
          <a:noFill/>
          <a:ln/>
        </p:spPr>
        <p:txBody>
          <a:bodyPr/>
          <a:lstStyle/>
          <a:p>
            <a:pPr>
              <a:lnSpc>
                <a:spcPct val="115000"/>
              </a:lnSpc>
              <a:spcAft>
                <a:spcPts val="1000"/>
              </a:spcAft>
            </a:pPr>
            <a:r>
              <a:rPr lang="en-US" altLang="zh-TW" sz="800" b="1" dirty="0">
                <a:latin typeface="+mn-lt"/>
                <a:ea typeface="PMingLiU"/>
                <a:cs typeface="Times New Roman"/>
              </a:rPr>
              <a:t>Basel II has a 3-pillar structure:</a:t>
            </a:r>
            <a:r>
              <a:rPr lang="en-US" altLang="zh-TW" sz="800" dirty="0">
                <a:latin typeface="+mn-lt"/>
                <a:ea typeface="PMingLiU"/>
                <a:cs typeface="Times New Roman"/>
              </a:rPr>
              <a:t> </a:t>
            </a:r>
            <a:endParaRPr lang="zh-TW" altLang="zh-TW" sz="800" dirty="0">
              <a:latin typeface="+mn-lt"/>
              <a:ea typeface="PMingLiU"/>
              <a:cs typeface="Times New Roman"/>
            </a:endParaRPr>
          </a:p>
          <a:p>
            <a:pPr marL="342900" lvl="0" indent="-342900">
              <a:lnSpc>
                <a:spcPct val="115000"/>
              </a:lnSpc>
              <a:spcAft>
                <a:spcPts val="1000"/>
              </a:spcAft>
              <a:buFont typeface="Calibri"/>
              <a:buChar char="•"/>
            </a:pPr>
            <a:r>
              <a:rPr lang="en-US" altLang="zh-TW" sz="800" b="1" dirty="0">
                <a:latin typeface="+mn-lt"/>
                <a:ea typeface="PMingLiU"/>
                <a:cs typeface="Times New Roman"/>
              </a:rPr>
              <a:t>Pillar 1 </a:t>
            </a:r>
            <a:r>
              <a:rPr lang="en-US" altLang="zh-TW" sz="800" dirty="0">
                <a:latin typeface="+mn-lt"/>
                <a:ea typeface="PMingLiU"/>
                <a:cs typeface="Times New Roman"/>
              </a:rPr>
              <a:t>is essentially an upgrade of the Basel I CAR that captures credit &amp; market risks, but extended to operational risk; </a:t>
            </a:r>
            <a:endParaRPr lang="zh-TW" altLang="zh-TW" sz="800" dirty="0">
              <a:latin typeface="+mn-lt"/>
              <a:ea typeface="PMingLiU"/>
              <a:cs typeface="Times New Roman"/>
            </a:endParaRPr>
          </a:p>
          <a:p>
            <a:pPr marL="342900" lvl="0" indent="-342900">
              <a:lnSpc>
                <a:spcPct val="115000"/>
              </a:lnSpc>
              <a:spcAft>
                <a:spcPts val="1000"/>
              </a:spcAft>
              <a:buFont typeface="Calibri"/>
              <a:buChar char="•"/>
            </a:pPr>
            <a:r>
              <a:rPr lang="en-US" altLang="zh-TW" sz="800" b="1" dirty="0">
                <a:latin typeface="+mn-lt"/>
                <a:ea typeface="PMingLiU"/>
                <a:cs typeface="Times New Roman"/>
              </a:rPr>
              <a:t>Pillar 2 </a:t>
            </a:r>
            <a:r>
              <a:rPr lang="en-US" altLang="zh-TW" sz="800" dirty="0">
                <a:latin typeface="+mn-lt"/>
                <a:ea typeface="PMingLiU"/>
                <a:cs typeface="Times New Roman"/>
              </a:rPr>
              <a:t>focuses on the supervisory review process of banks and requires banks to have in place sound internal processes to assess their capital adequacy against risks including reputational risk and interest rate risk in the banking book which are not covered in Pillar 1; and </a:t>
            </a:r>
            <a:endParaRPr lang="zh-TW" altLang="zh-TW" sz="800" dirty="0">
              <a:latin typeface="+mn-lt"/>
              <a:ea typeface="PMingLiU"/>
              <a:cs typeface="Times New Roman"/>
            </a:endParaRPr>
          </a:p>
          <a:p>
            <a:pPr marL="342900" lvl="0" indent="-342900">
              <a:lnSpc>
                <a:spcPct val="115000"/>
              </a:lnSpc>
              <a:spcAft>
                <a:spcPts val="1000"/>
              </a:spcAft>
              <a:buFont typeface="Calibri"/>
              <a:buChar char="•"/>
            </a:pPr>
            <a:r>
              <a:rPr lang="en-US" altLang="zh-TW" sz="800" b="1" dirty="0">
                <a:latin typeface="+mn-lt"/>
                <a:ea typeface="PMingLiU"/>
                <a:cs typeface="Times New Roman"/>
              </a:rPr>
              <a:t>Pillar 3 </a:t>
            </a:r>
            <a:r>
              <a:rPr lang="en-US" altLang="zh-TW" sz="800" dirty="0">
                <a:latin typeface="+mn-lt"/>
                <a:ea typeface="PMingLiU"/>
                <a:cs typeface="Times New Roman"/>
              </a:rPr>
              <a:t>covers market discipline through public disclosure of bank’s key information on capital, risk exposures and risk assessment. </a:t>
            </a:r>
            <a:endParaRPr lang="zh-TW" altLang="zh-TW" sz="800" dirty="0">
              <a:latin typeface="+mn-lt"/>
              <a:ea typeface="PMingLiU"/>
              <a:cs typeface="Times New Roman"/>
            </a:endParaRPr>
          </a:p>
          <a:p>
            <a:pPr marL="228600">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GB" altLang="zh-TW" sz="800" b="1" dirty="0">
                <a:latin typeface="+mn-lt"/>
                <a:ea typeface="PMingLiU"/>
                <a:cs typeface="Times New Roman"/>
              </a:rPr>
              <a:t>Menu of approaches to measure risk under Pillar 1:</a:t>
            </a:r>
            <a:endParaRPr lang="zh-TW" altLang="zh-TW" sz="800" dirty="0">
              <a:latin typeface="+mn-lt"/>
              <a:ea typeface="PMingLiU"/>
              <a:cs typeface="Times New Roman"/>
            </a:endParaRPr>
          </a:p>
          <a:p>
            <a:pPr>
              <a:lnSpc>
                <a:spcPct val="115000"/>
              </a:lnSpc>
              <a:spcAft>
                <a:spcPts val="1000"/>
              </a:spcAft>
            </a:pPr>
            <a:r>
              <a:rPr lang="en-GB" altLang="zh-TW" sz="800" b="1" dirty="0">
                <a:latin typeface="+mn-lt"/>
                <a:ea typeface="PMingLiU"/>
                <a:cs typeface="Times New Roman"/>
              </a:rPr>
              <a:t>Credit risk           </a:t>
            </a:r>
            <a:endParaRPr lang="zh-TW" altLang="zh-TW" sz="800" dirty="0">
              <a:latin typeface="+mn-lt"/>
              <a:ea typeface="PMingLiU"/>
              <a:cs typeface="Times New Roman"/>
            </a:endParaRPr>
          </a:p>
          <a:p>
            <a:pPr marL="342900" lvl="0" indent="-342900">
              <a:lnSpc>
                <a:spcPct val="115000"/>
              </a:lnSpc>
              <a:spcAft>
                <a:spcPts val="1000"/>
              </a:spcAft>
              <a:buFont typeface="Calibri"/>
              <a:buChar char="•"/>
            </a:pPr>
            <a:r>
              <a:rPr lang="en-GB" altLang="zh-TW" sz="800" dirty="0">
                <a:latin typeface="+mn-lt"/>
                <a:ea typeface="PMingLiU"/>
                <a:cs typeface="Times New Roman"/>
              </a:rPr>
              <a:t>Standardised Approach</a:t>
            </a:r>
            <a:endParaRPr lang="zh-TW" altLang="zh-TW" sz="800" dirty="0">
              <a:latin typeface="+mn-lt"/>
              <a:ea typeface="PMingLiU"/>
              <a:cs typeface="Times New Roman"/>
            </a:endParaRPr>
          </a:p>
          <a:p>
            <a:pPr marL="342900" lvl="0" indent="-342900">
              <a:lnSpc>
                <a:spcPct val="115000"/>
              </a:lnSpc>
              <a:spcAft>
                <a:spcPts val="1000"/>
              </a:spcAft>
              <a:buFont typeface="Calibri"/>
              <a:buChar char="•"/>
            </a:pPr>
            <a:r>
              <a:rPr lang="en-GB" altLang="zh-TW" sz="800" dirty="0">
                <a:latin typeface="+mn-lt"/>
                <a:ea typeface="PMingLiU"/>
                <a:cs typeface="Times New Roman"/>
              </a:rPr>
              <a:t>Internal Ratings-Based (IRB) Approach </a:t>
            </a:r>
            <a:endParaRPr lang="zh-TW" altLang="zh-TW" sz="800" dirty="0">
              <a:latin typeface="+mn-lt"/>
              <a:ea typeface="PMingLiU"/>
              <a:cs typeface="Times New Roman"/>
            </a:endParaRPr>
          </a:p>
          <a:p>
            <a:pPr marL="342900" lvl="0" indent="-342900">
              <a:lnSpc>
                <a:spcPct val="115000"/>
              </a:lnSpc>
              <a:spcAft>
                <a:spcPts val="1000"/>
              </a:spcAft>
              <a:buFont typeface="Calibri"/>
              <a:buChar char="•"/>
            </a:pPr>
            <a:r>
              <a:rPr lang="en-GB" altLang="zh-TW" sz="800" dirty="0">
                <a:latin typeface="+mn-lt"/>
                <a:ea typeface="PMingLiU"/>
                <a:cs typeface="Times New Roman"/>
              </a:rPr>
              <a:t>Foundation IRB Approach</a:t>
            </a:r>
            <a:endParaRPr lang="zh-TW" altLang="zh-TW" sz="800" dirty="0">
              <a:latin typeface="+mn-lt"/>
              <a:ea typeface="PMingLiU"/>
              <a:cs typeface="Times New Roman"/>
            </a:endParaRPr>
          </a:p>
          <a:p>
            <a:pPr marL="342900" lvl="0" indent="-342900">
              <a:lnSpc>
                <a:spcPct val="115000"/>
              </a:lnSpc>
              <a:spcAft>
                <a:spcPts val="1000"/>
              </a:spcAft>
              <a:buFont typeface="Calibri"/>
              <a:buChar char="•"/>
            </a:pPr>
            <a:r>
              <a:rPr lang="en-GB" altLang="zh-TW" sz="800" dirty="0">
                <a:latin typeface="+mn-lt"/>
                <a:ea typeface="PMingLiU"/>
                <a:cs typeface="Times New Roman"/>
              </a:rPr>
              <a:t>Advanced IRB Approach	</a:t>
            </a:r>
            <a:endParaRPr lang="zh-TW" altLang="zh-TW" sz="800" dirty="0">
              <a:latin typeface="+mn-lt"/>
              <a:ea typeface="PMingLiU"/>
              <a:cs typeface="Times New Roman"/>
            </a:endParaRPr>
          </a:p>
          <a:p>
            <a:pPr>
              <a:lnSpc>
                <a:spcPct val="115000"/>
              </a:lnSpc>
              <a:spcAft>
                <a:spcPts val="1000"/>
              </a:spcAft>
            </a:pPr>
            <a:r>
              <a:rPr lang="en-GB"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GB" altLang="zh-TW" sz="800" b="1" dirty="0">
                <a:latin typeface="+mn-lt"/>
                <a:ea typeface="PMingLiU"/>
                <a:cs typeface="Times New Roman"/>
              </a:rPr>
              <a:t>Operational risk</a:t>
            </a:r>
            <a:endParaRPr lang="zh-TW" altLang="zh-TW" sz="800" dirty="0">
              <a:latin typeface="+mn-lt"/>
              <a:ea typeface="PMingLiU"/>
              <a:cs typeface="Times New Roman"/>
            </a:endParaRPr>
          </a:p>
          <a:p>
            <a:pPr marL="342900" lvl="0" indent="-342900">
              <a:lnSpc>
                <a:spcPct val="115000"/>
              </a:lnSpc>
              <a:spcAft>
                <a:spcPts val="1000"/>
              </a:spcAft>
              <a:buFont typeface="Calibri"/>
              <a:buChar char="•"/>
            </a:pPr>
            <a:r>
              <a:rPr lang="en-GB" altLang="zh-TW" sz="800" dirty="0">
                <a:latin typeface="+mn-lt"/>
                <a:ea typeface="PMingLiU"/>
                <a:cs typeface="Times New Roman"/>
              </a:rPr>
              <a:t>Basic Indicator Approach</a:t>
            </a:r>
            <a:endParaRPr lang="zh-TW" altLang="zh-TW" sz="800" dirty="0">
              <a:latin typeface="+mn-lt"/>
              <a:ea typeface="PMingLiU"/>
              <a:cs typeface="Times New Roman"/>
            </a:endParaRPr>
          </a:p>
          <a:p>
            <a:pPr marL="342900" lvl="0" indent="-342900">
              <a:lnSpc>
                <a:spcPct val="115000"/>
              </a:lnSpc>
              <a:spcAft>
                <a:spcPts val="1000"/>
              </a:spcAft>
              <a:buFont typeface="Calibri"/>
              <a:buChar char="•"/>
            </a:pPr>
            <a:r>
              <a:rPr lang="en-GB" altLang="zh-TW" sz="800" dirty="0">
                <a:latin typeface="+mn-lt"/>
                <a:ea typeface="PMingLiU"/>
                <a:cs typeface="Times New Roman"/>
              </a:rPr>
              <a:t>Standardised Approach</a:t>
            </a:r>
            <a:endParaRPr lang="zh-TW" altLang="zh-TW" sz="800" dirty="0">
              <a:latin typeface="+mn-lt"/>
              <a:ea typeface="PMingLiU"/>
              <a:cs typeface="Times New Roman"/>
            </a:endParaRPr>
          </a:p>
          <a:p>
            <a:pPr marL="342900" lvl="0" indent="-342900">
              <a:lnSpc>
                <a:spcPct val="115000"/>
              </a:lnSpc>
              <a:spcAft>
                <a:spcPts val="1000"/>
              </a:spcAft>
              <a:buFont typeface="Calibri"/>
              <a:buChar char="•"/>
            </a:pPr>
            <a:r>
              <a:rPr lang="en-GB" altLang="zh-TW" sz="800" dirty="0">
                <a:latin typeface="+mn-lt"/>
                <a:ea typeface="PMingLiU"/>
                <a:cs typeface="Times New Roman"/>
              </a:rPr>
              <a:t>Advanced Measurement Approaches (AMA)</a:t>
            </a:r>
            <a:endParaRPr lang="zh-TW" altLang="zh-TW" sz="800" dirty="0">
              <a:latin typeface="+mn-lt"/>
              <a:ea typeface="PMingLiU"/>
              <a:cs typeface="Times New Roman"/>
            </a:endParaRPr>
          </a:p>
          <a:p>
            <a:pPr>
              <a:lnSpc>
                <a:spcPct val="115000"/>
              </a:lnSpc>
              <a:spcAft>
                <a:spcPts val="1000"/>
              </a:spcAft>
            </a:pPr>
            <a:r>
              <a:rPr lang="en-GB"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GB" altLang="zh-TW" sz="800" b="1" dirty="0">
                <a:latin typeface="+mn-lt"/>
                <a:ea typeface="PMingLiU"/>
                <a:cs typeface="Times New Roman"/>
              </a:rPr>
              <a:t>Market risk</a:t>
            </a:r>
            <a:endParaRPr lang="zh-TW" altLang="zh-TW" sz="800" dirty="0">
              <a:latin typeface="+mn-lt"/>
              <a:ea typeface="PMingLiU"/>
              <a:cs typeface="Times New Roman"/>
            </a:endParaRPr>
          </a:p>
          <a:p>
            <a:pPr marL="342900" lvl="0" indent="-342900">
              <a:lnSpc>
                <a:spcPct val="115000"/>
              </a:lnSpc>
              <a:spcAft>
                <a:spcPts val="1000"/>
              </a:spcAft>
              <a:buFont typeface="Calibri"/>
              <a:buChar char="•"/>
            </a:pPr>
            <a:r>
              <a:rPr lang="en-GB" altLang="zh-TW" sz="800" dirty="0">
                <a:latin typeface="+mn-lt"/>
                <a:ea typeface="PMingLiU"/>
                <a:cs typeface="Times New Roman"/>
              </a:rPr>
              <a:t>Standardised Approach</a:t>
            </a:r>
            <a:endParaRPr lang="zh-TW" altLang="zh-TW" sz="800" dirty="0">
              <a:latin typeface="+mn-lt"/>
              <a:ea typeface="PMingLiU"/>
              <a:cs typeface="Times New Roman"/>
            </a:endParaRPr>
          </a:p>
          <a:p>
            <a:pPr marL="342900" lvl="0" indent="-342900">
              <a:lnSpc>
                <a:spcPct val="115000"/>
              </a:lnSpc>
              <a:spcAft>
                <a:spcPts val="1000"/>
              </a:spcAft>
              <a:buFont typeface="Calibri"/>
              <a:buChar char="•"/>
            </a:pPr>
            <a:r>
              <a:rPr lang="en-GB" altLang="zh-TW" sz="800" dirty="0">
                <a:latin typeface="+mn-lt"/>
                <a:ea typeface="PMingLiU"/>
                <a:cs typeface="Times New Roman"/>
              </a:rPr>
              <a:t>Internal Models Approach</a:t>
            </a:r>
            <a:endParaRPr lang="zh-TW" altLang="zh-TW" sz="800" dirty="0">
              <a:latin typeface="+mn-lt"/>
              <a:ea typeface="PMingLiU"/>
              <a:cs typeface="Times New Roman"/>
            </a:endParaRPr>
          </a:p>
          <a:p>
            <a:pPr>
              <a:lnSpc>
                <a:spcPct val="115000"/>
              </a:lnSpc>
              <a:spcAft>
                <a:spcPts val="1000"/>
              </a:spcAft>
            </a:pPr>
            <a:endParaRPr lang="zh-TW" altLang="zh-TW" sz="800" dirty="0">
              <a:latin typeface="+mn-lt"/>
              <a:ea typeface="PMingLiU"/>
              <a:cs typeface="Times New Roman"/>
            </a:endParaRPr>
          </a:p>
        </p:txBody>
      </p:sp>
    </p:spTree>
    <p:extLst>
      <p:ext uri="{BB962C8B-B14F-4D97-AF65-F5344CB8AC3E}">
        <p14:creationId xmlns:p14="http://schemas.microsoft.com/office/powerpoint/2010/main" val="7800852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01AF3229-45C2-481F-BF60-F247D5CD079A}" type="slidenum">
              <a:rPr lang="zh-TW" altLang="en-US" smtClean="0"/>
              <a:pPr/>
              <a:t>50</a:t>
            </a:fld>
            <a:endParaRPr lang="en-US" altLang="zh-TW"/>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p:spPr>
        <p:txBody>
          <a:bodyPr/>
          <a:lstStyle/>
          <a:p>
            <a:pPr>
              <a:lnSpc>
                <a:spcPct val="115000"/>
              </a:lnSpc>
              <a:spcAft>
                <a:spcPts val="1000"/>
              </a:spcAft>
            </a:pPr>
            <a:r>
              <a:rPr lang="en-US" altLang="zh-TW" sz="1200" b="1" dirty="0">
                <a:latin typeface="+mn-lt"/>
                <a:ea typeface="PMingLiU"/>
                <a:cs typeface="Times New Roman"/>
              </a:rPr>
              <a:t>Source: HKMA, May 2006</a:t>
            </a:r>
            <a:endParaRPr lang="zh-TW" altLang="zh-TW" sz="1200" dirty="0">
              <a:latin typeface="+mn-lt"/>
              <a:ea typeface="PMingLiU"/>
              <a:cs typeface="Times New Roman"/>
            </a:endParaRPr>
          </a:p>
          <a:p>
            <a:pPr>
              <a:lnSpc>
                <a:spcPct val="115000"/>
              </a:lnSpc>
              <a:spcAft>
                <a:spcPts val="1000"/>
              </a:spcAft>
            </a:pPr>
            <a:endParaRPr lang="en-US" altLang="zh-TW" sz="1200" dirty="0">
              <a:latin typeface="+mn-lt"/>
              <a:ea typeface="PMingLiU"/>
              <a:cs typeface="Times New Roman"/>
            </a:endParaRPr>
          </a:p>
          <a:p>
            <a:pPr>
              <a:lnSpc>
                <a:spcPct val="115000"/>
              </a:lnSpc>
              <a:spcAft>
                <a:spcPts val="1000"/>
              </a:spcAft>
            </a:pPr>
            <a:endParaRPr lang="en-US"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Basel II has a 3-pillar structure:</a:t>
            </a:r>
            <a:r>
              <a:rPr lang="en-US" altLang="zh-TW" sz="1200" dirty="0">
                <a:latin typeface="+mn-lt"/>
                <a:ea typeface="PMingLiU"/>
                <a:cs typeface="Times New Roman"/>
              </a:rPr>
              <a:t> </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228600" algn="l"/>
              </a:tabLst>
            </a:pPr>
            <a:r>
              <a:rPr lang="en-US" altLang="zh-TW" sz="1200" b="1" dirty="0">
                <a:latin typeface="+mn-lt"/>
                <a:ea typeface="PMingLiU"/>
                <a:cs typeface="Times New Roman"/>
              </a:rPr>
              <a:t>Pillar 1 </a:t>
            </a:r>
            <a:r>
              <a:rPr lang="en-US" altLang="zh-TW" sz="1200" dirty="0">
                <a:latin typeface="+mn-lt"/>
                <a:ea typeface="PMingLiU"/>
                <a:cs typeface="Times New Roman"/>
              </a:rPr>
              <a:t>is essentially an upgrade of the Basel I CAR that captures credit &amp; market risks, but extended to operational risk </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228600" algn="l"/>
              </a:tabLst>
            </a:pPr>
            <a:r>
              <a:rPr lang="en-US" altLang="zh-TW" sz="1200" b="1" dirty="0">
                <a:latin typeface="+mn-lt"/>
                <a:ea typeface="PMingLiU"/>
                <a:cs typeface="Times New Roman"/>
              </a:rPr>
              <a:t>Pillar 2 </a:t>
            </a:r>
            <a:r>
              <a:rPr lang="en-US" altLang="zh-TW" sz="1200" dirty="0">
                <a:latin typeface="+mn-lt"/>
                <a:ea typeface="PMingLiU"/>
                <a:cs typeface="Times New Roman"/>
              </a:rPr>
              <a:t>focuses on the supervisory review process of banks and requires banks to have in place sound internal processes to assess their capital adequacy against risks including reputational risk and interest rate risk in the banking book which are not covered in Pillar 1 </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228600" algn="l"/>
              </a:tabLst>
            </a:pPr>
            <a:r>
              <a:rPr lang="en-US" altLang="zh-TW" sz="1200" b="1" dirty="0">
                <a:latin typeface="+mn-lt"/>
                <a:ea typeface="PMingLiU"/>
                <a:cs typeface="Times New Roman"/>
              </a:rPr>
              <a:t>Pillar 3 </a:t>
            </a:r>
            <a:r>
              <a:rPr lang="en-US" altLang="zh-TW" sz="1200" dirty="0">
                <a:latin typeface="+mn-lt"/>
                <a:ea typeface="PMingLiU"/>
                <a:cs typeface="Times New Roman"/>
              </a:rPr>
              <a:t>covers market discipline through public disclosure of bank’s key information on capital, risk exposures and risk assessment </a:t>
            </a:r>
          </a:p>
          <a:p>
            <a:pPr marL="342900" lvl="0" indent="-342900">
              <a:lnSpc>
                <a:spcPct val="115000"/>
              </a:lnSpc>
              <a:spcAft>
                <a:spcPts val="1000"/>
              </a:spcAft>
              <a:buFont typeface="Arial"/>
              <a:buChar char="•"/>
              <a:tabLst>
                <a:tab pos="228600" algn="l"/>
              </a:tabLst>
            </a:pPr>
            <a:endParaRPr lang="en-US" altLang="zh-TW" sz="1200" dirty="0">
              <a:latin typeface="+mn-lt"/>
              <a:ea typeface="PMingLiU"/>
              <a:cs typeface="Times New Roman"/>
            </a:endParaRPr>
          </a:p>
          <a:p>
            <a:pPr marL="342900" lvl="0" indent="-342900">
              <a:lnSpc>
                <a:spcPct val="115000"/>
              </a:lnSpc>
              <a:spcAft>
                <a:spcPts val="1000"/>
              </a:spcAft>
              <a:buFont typeface="Arial"/>
              <a:buChar char="•"/>
              <a:tabLst>
                <a:tab pos="228600" algn="l"/>
              </a:tabLst>
            </a:pPr>
            <a:endParaRPr lang="zh-TW" altLang="zh-TW" sz="1200" dirty="0">
              <a:latin typeface="+mn-lt"/>
              <a:ea typeface="PMingLiU"/>
              <a:cs typeface="Times New Roman"/>
            </a:endParaRPr>
          </a:p>
          <a:p>
            <a:pPr>
              <a:lnSpc>
                <a:spcPct val="115000"/>
              </a:lnSpc>
              <a:spcAft>
                <a:spcPts val="1000"/>
              </a:spcAft>
            </a:pPr>
            <a:r>
              <a:rPr lang="en-GB" altLang="zh-TW" sz="1200" b="1" dirty="0">
                <a:latin typeface="+mn-lt"/>
                <a:ea typeface="PMingLiU"/>
                <a:cs typeface="Times New Roman"/>
              </a:rPr>
              <a:t>Menu of approaches to measure risk under Pillar 1:</a:t>
            </a:r>
          </a:p>
          <a:p>
            <a:pPr>
              <a:lnSpc>
                <a:spcPct val="115000"/>
              </a:lnSpc>
              <a:spcAft>
                <a:spcPts val="1000"/>
              </a:spcAft>
            </a:pPr>
            <a:endParaRPr lang="zh-TW" altLang="zh-TW" sz="1200" dirty="0">
              <a:latin typeface="+mn-lt"/>
              <a:ea typeface="PMingLiU"/>
              <a:cs typeface="Times New Roman"/>
            </a:endParaRPr>
          </a:p>
          <a:p>
            <a:pPr>
              <a:lnSpc>
                <a:spcPct val="115000"/>
              </a:lnSpc>
              <a:spcAft>
                <a:spcPts val="1000"/>
              </a:spcAft>
            </a:pPr>
            <a:r>
              <a:rPr lang="en-GB" altLang="zh-TW" sz="1200" dirty="0">
                <a:latin typeface="+mn-lt"/>
                <a:ea typeface="PMingLiU"/>
                <a:cs typeface="Times New Roman"/>
              </a:rPr>
              <a:t>Credit risk</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GB" altLang="zh-TW" sz="1200" dirty="0">
                <a:latin typeface="+mn-lt"/>
                <a:ea typeface="PMingLiU"/>
                <a:cs typeface="Times New Roman"/>
              </a:rPr>
              <a:t>Standardised Approach</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GB" altLang="zh-TW" sz="1200" dirty="0">
                <a:latin typeface="+mn-lt"/>
                <a:ea typeface="PMingLiU"/>
                <a:cs typeface="Times New Roman"/>
              </a:rPr>
              <a:t>Internal Ratings-Based (IRB) Approach </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GB" altLang="zh-TW" sz="1200" dirty="0">
                <a:latin typeface="+mn-lt"/>
                <a:ea typeface="PMingLiU"/>
                <a:cs typeface="Times New Roman"/>
              </a:rPr>
              <a:t>Foundation IRB Approach</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GB" altLang="zh-TW" sz="1200" dirty="0">
                <a:latin typeface="+mn-lt"/>
                <a:ea typeface="PMingLiU"/>
                <a:cs typeface="Times New Roman"/>
              </a:rPr>
              <a:t>Advanced IRB Approach	</a:t>
            </a:r>
          </a:p>
          <a:p>
            <a:pPr marL="342900" lvl="0" indent="-342900">
              <a:lnSpc>
                <a:spcPct val="115000"/>
              </a:lnSpc>
              <a:spcAft>
                <a:spcPts val="1000"/>
              </a:spcAft>
              <a:buFont typeface="Arial"/>
              <a:buChar char="•"/>
              <a:tabLst>
                <a:tab pos="457200" algn="l"/>
              </a:tabLst>
            </a:pPr>
            <a:endParaRPr lang="zh-TW" altLang="zh-TW" sz="1200" dirty="0">
              <a:latin typeface="+mn-lt"/>
              <a:ea typeface="PMingLiU"/>
              <a:cs typeface="Times New Roman"/>
            </a:endParaRPr>
          </a:p>
          <a:p>
            <a:pPr>
              <a:lnSpc>
                <a:spcPct val="115000"/>
              </a:lnSpc>
              <a:spcAft>
                <a:spcPts val="1000"/>
              </a:spcAft>
            </a:pPr>
            <a:r>
              <a:rPr lang="en-GB" altLang="zh-TW" sz="1200" dirty="0">
                <a:latin typeface="+mn-lt"/>
                <a:ea typeface="PMingLiU"/>
                <a:cs typeface="Times New Roman"/>
              </a:rPr>
              <a:t>Operational risk</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GB" altLang="zh-TW" sz="1200" dirty="0">
                <a:latin typeface="+mn-lt"/>
                <a:ea typeface="PMingLiU"/>
                <a:cs typeface="Times New Roman"/>
              </a:rPr>
              <a:t>Basic Indicator Approach</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GB" altLang="zh-TW" sz="1200" dirty="0">
                <a:latin typeface="+mn-lt"/>
                <a:ea typeface="PMingLiU"/>
                <a:cs typeface="Times New Roman"/>
              </a:rPr>
              <a:t>Standardised Approach</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GB" altLang="zh-TW" sz="1200" dirty="0">
                <a:latin typeface="+mn-lt"/>
                <a:ea typeface="PMingLiU"/>
                <a:cs typeface="Times New Roman"/>
              </a:rPr>
              <a:t>Advanced Measurement Approaches (AMA)</a:t>
            </a:r>
          </a:p>
          <a:p>
            <a:pPr marL="342900" lvl="0" indent="-342900">
              <a:lnSpc>
                <a:spcPct val="115000"/>
              </a:lnSpc>
              <a:spcAft>
                <a:spcPts val="1000"/>
              </a:spcAft>
              <a:buFont typeface="Arial"/>
              <a:buChar char="•"/>
              <a:tabLst>
                <a:tab pos="457200" algn="l"/>
              </a:tabLst>
            </a:pPr>
            <a:endParaRPr lang="zh-TW" altLang="zh-TW" sz="1200" dirty="0">
              <a:latin typeface="+mn-lt"/>
              <a:ea typeface="PMingLiU"/>
              <a:cs typeface="Times New Roman"/>
            </a:endParaRPr>
          </a:p>
          <a:p>
            <a:pPr>
              <a:lnSpc>
                <a:spcPct val="115000"/>
              </a:lnSpc>
              <a:spcAft>
                <a:spcPts val="1000"/>
              </a:spcAft>
            </a:pPr>
            <a:r>
              <a:rPr lang="en-GB" altLang="zh-TW" sz="1200" dirty="0">
                <a:latin typeface="+mn-lt"/>
                <a:ea typeface="PMingLiU"/>
                <a:cs typeface="Times New Roman"/>
              </a:rPr>
              <a:t>Market risk</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GB" altLang="zh-TW" sz="1200" dirty="0">
                <a:latin typeface="+mn-lt"/>
                <a:ea typeface="PMingLiU"/>
                <a:cs typeface="Times New Roman"/>
              </a:rPr>
              <a:t>Standardised Approach</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GB" altLang="zh-TW" sz="1200" dirty="0">
                <a:latin typeface="+mn-lt"/>
                <a:ea typeface="PMingLiU"/>
                <a:cs typeface="Times New Roman"/>
              </a:rPr>
              <a:t>Internal Models Approach</a:t>
            </a:r>
            <a:endParaRPr lang="zh-TW" altLang="zh-TW" sz="1200" dirty="0">
              <a:latin typeface="+mn-lt"/>
              <a:ea typeface="PMingLiU"/>
              <a:cs typeface="Times New Roman"/>
            </a:endParaRPr>
          </a:p>
          <a:p>
            <a:pPr eaLnBrk="1" hangingPunct="1"/>
            <a:endParaRPr lang="en-GB" altLang="zh-TW" dirty="0"/>
          </a:p>
        </p:txBody>
      </p:sp>
    </p:spTree>
    <p:extLst>
      <p:ext uri="{BB962C8B-B14F-4D97-AF65-F5344CB8AC3E}">
        <p14:creationId xmlns:p14="http://schemas.microsoft.com/office/powerpoint/2010/main" val="37252222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5ED9E7C7-96B9-47EC-911C-599CD685B8DB}" type="slidenum">
              <a:rPr lang="en-US" altLang="zh-TW"/>
              <a:pPr/>
              <a:t>51</a:t>
            </a:fld>
            <a:endParaRPr lang="en-US" altLang="zh-TW"/>
          </a:p>
        </p:txBody>
      </p:sp>
      <p:sp>
        <p:nvSpPr>
          <p:cNvPr id="151555" name="Rectangle 2"/>
          <p:cNvSpPr>
            <a:spLocks noGrp="1" noRot="1" noChangeAspect="1" noChangeArrowheads="1" noTextEdit="1"/>
          </p:cNvSpPr>
          <p:nvPr>
            <p:ph type="sldImg"/>
          </p:nvPr>
        </p:nvSpPr>
        <p:spPr>
          <a:xfrm>
            <a:off x="2895600" y="525463"/>
            <a:ext cx="3505200" cy="2628900"/>
          </a:xfrm>
          <a:ln/>
        </p:spPr>
      </p:sp>
      <p:sp>
        <p:nvSpPr>
          <p:cNvPr id="151556" name="Rectangle 3"/>
          <p:cNvSpPr>
            <a:spLocks noGrp="1" noChangeArrowheads="1"/>
          </p:cNvSpPr>
          <p:nvPr>
            <p:ph type="body" idx="1"/>
          </p:nvPr>
        </p:nvSpPr>
        <p:spPr>
          <a:xfrm>
            <a:off x="929640" y="3329720"/>
            <a:ext cx="7437120" cy="3154238"/>
          </a:xfrm>
          <a:noFill/>
          <a:ln/>
        </p:spPr>
        <p:txBody>
          <a:bodyPr/>
          <a:lstStyle/>
          <a:p>
            <a:pPr>
              <a:lnSpc>
                <a:spcPct val="115000"/>
              </a:lnSpc>
              <a:spcAft>
                <a:spcPts val="1000"/>
              </a:spcAft>
            </a:pPr>
            <a:r>
              <a:rPr lang="en-US" altLang="zh-TW" sz="1200" b="1" dirty="0">
                <a:latin typeface="+mn-lt"/>
                <a:ea typeface="PMingLiU"/>
                <a:cs typeface="Times New Roman"/>
              </a:rPr>
              <a:t>U.S. Regulatory Issues</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Delay in Implementation – QIS-4/QIS-5 RESULTS</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de-DE" altLang="zh-TW" sz="1200" dirty="0">
                <a:latin typeface="+mn-lt"/>
                <a:ea typeface="PMingLiU"/>
                <a:cs typeface="Times New Roman"/>
              </a:rPr>
              <a:t>Basel II vs. Basel IA: 24 vs. 8,000</a:t>
            </a:r>
            <a:endParaRPr lang="zh-TW" altLang="zh-TW" sz="1200" dirty="0">
              <a:latin typeface="+mn-lt"/>
              <a:ea typeface="PMingLiU"/>
              <a:cs typeface="Times New Roman"/>
            </a:endParaRPr>
          </a:p>
          <a:p>
            <a:pPr>
              <a:lnSpc>
                <a:spcPct val="115000"/>
              </a:lnSpc>
              <a:spcAft>
                <a:spcPts val="1000"/>
              </a:spcAft>
            </a:pPr>
            <a:r>
              <a:rPr lang="de-DE"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NPR states that core banks (defined as banks having consolidated total assets of $250 billion or more, as reported on the most recent yearend regulatory reports; or consolidated total on-balance sheet foreign exposure of $10 billion or more at the most recent year-end) must report regulatory capital using AIRB and AMA. The rest are expected to be opt-in banks.</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b="1" dirty="0">
                <a:latin typeface="+mn-lt"/>
                <a:ea typeface="PMingLiU"/>
                <a:cs typeface="Times New Roman"/>
              </a:rPr>
              <a:t>Basel IA</a:t>
            </a:r>
            <a:r>
              <a:rPr lang="en-US" altLang="zh-TW" sz="1200" dirty="0">
                <a:latin typeface="+mn-lt"/>
                <a:ea typeface="PMingLiU"/>
                <a:cs typeface="Times New Roman"/>
              </a:rPr>
              <a:t>: Will, in its final form, be the set of calculations that most U.S. banks use to calculate their required capital levels. Basel IA increases the number of weighted asset categories from 5 to 9.</a:t>
            </a:r>
            <a:endParaRPr lang="zh-TW" altLang="zh-TW" sz="1200" dirty="0">
              <a:latin typeface="+mn-lt"/>
              <a:ea typeface="PMingLiU"/>
              <a:cs typeface="Times New Roman"/>
            </a:endParaRPr>
          </a:p>
          <a:p>
            <a:pPr marL="742950" lvl="1" indent="-285750">
              <a:lnSpc>
                <a:spcPct val="115000"/>
              </a:lnSpc>
              <a:spcAft>
                <a:spcPts val="1000"/>
              </a:spcAft>
              <a:buFont typeface="Calibri"/>
              <a:buChar char="•"/>
            </a:pPr>
            <a:r>
              <a:rPr lang="en-US" altLang="zh-TW" sz="1200" dirty="0">
                <a:latin typeface="+mn-lt"/>
                <a:ea typeface="PMingLiU"/>
                <a:cs typeface="Times New Roman"/>
              </a:rPr>
              <a:t>EU: Basel II Interpretation is the capital requirements directive (CRD)</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b="1" dirty="0">
                <a:latin typeface="+mn-lt"/>
                <a:ea typeface="PMingLiU"/>
                <a:cs typeface="Times New Roman"/>
              </a:rPr>
              <a:t>Timelines are firm and understood</a:t>
            </a:r>
            <a:r>
              <a:rPr lang="en-US" altLang="zh-TW" sz="1200" dirty="0">
                <a:latin typeface="+mn-lt"/>
                <a:ea typeface="PMingLiU"/>
                <a:cs typeface="Times New Roman"/>
              </a:rPr>
              <a:t> although they will differ from country to country and institution to institution</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b="1" dirty="0">
                <a:latin typeface="+mn-lt"/>
                <a:ea typeface="PMingLiU"/>
                <a:cs typeface="Times New Roman"/>
              </a:rPr>
              <a:t>NON-U.S. – NON-EU</a:t>
            </a:r>
            <a:r>
              <a:rPr lang="en-US" altLang="zh-TW" sz="1200" dirty="0">
                <a:latin typeface="+mn-lt"/>
                <a:ea typeface="PMingLiU"/>
                <a:cs typeface="Times New Roman"/>
              </a:rPr>
              <a:t>: Differing timelines and differing requirements</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Issue of </a:t>
            </a:r>
            <a:r>
              <a:rPr lang="en-US" altLang="zh-TW" sz="1200" dirty="0" err="1">
                <a:latin typeface="+mn-lt"/>
                <a:ea typeface="PMingLiU"/>
                <a:cs typeface="Times New Roman"/>
              </a:rPr>
              <a:t>procyclicalit</a:t>
            </a:r>
            <a:endParaRPr lang="zh-TW" altLang="zh-TW" sz="1200" dirty="0">
              <a:latin typeface="+mn-lt"/>
              <a:ea typeface="PMingLiU"/>
              <a:cs typeface="Times New Roman"/>
            </a:endParaRPr>
          </a:p>
        </p:txBody>
      </p:sp>
    </p:spTree>
    <p:extLst>
      <p:ext uri="{BB962C8B-B14F-4D97-AF65-F5344CB8AC3E}">
        <p14:creationId xmlns:p14="http://schemas.microsoft.com/office/powerpoint/2010/main" val="17450287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FBB2B187-71AC-4866-B293-26D76BB6B39A}" type="slidenum">
              <a:rPr lang="zh-TW" altLang="en-US" smtClean="0"/>
              <a:pPr/>
              <a:t>52</a:t>
            </a:fld>
            <a:endParaRPr lang="en-US" altLang="zh-TW"/>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p:spPr>
        <p:txBody>
          <a:bodyPr/>
          <a:lstStyle/>
          <a:p>
            <a:pPr>
              <a:lnSpc>
                <a:spcPct val="115000"/>
              </a:lnSpc>
              <a:spcAft>
                <a:spcPts val="1000"/>
              </a:spcAft>
            </a:pPr>
            <a:r>
              <a:rPr lang="en-US" altLang="zh-TW" sz="1200" b="1" dirty="0">
                <a:latin typeface="+mn-lt"/>
                <a:ea typeface="PMingLiU"/>
                <a:cs typeface="Times New Roman"/>
              </a:rPr>
              <a:t>Source: http://www.americanbanker.com/article.html?id=200812237RYHWJAQ , “Executive Forum 4Q '08 Special Report”, American Banker, December 29, 2008</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About the Executive Forum Survey</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Financial Services Executive Forum Survey is a joint undertaking of American Banker and Greenwich Associates LLC, a consulting and research firm. The report is based on the responses of 308 banking and financial services executives who are qualified members of American Banker's online panel. For the breakdowns between small and large institutions, there were 213 respondents from institutions with under $10 billion of assets and 42 from institutions with over $10 billion (and some whose assets were unspecified). The online survey took place in October. We hold panel member information in strict confidence.</a:t>
            </a:r>
            <a:endParaRPr lang="zh-TW" altLang="zh-TW" sz="1200" dirty="0">
              <a:latin typeface="+mn-lt"/>
              <a:ea typeface="PMingLiU"/>
              <a:cs typeface="Times New Roman"/>
            </a:endParaRPr>
          </a:p>
        </p:txBody>
      </p:sp>
    </p:spTree>
    <p:extLst>
      <p:ext uri="{BB962C8B-B14F-4D97-AF65-F5344CB8AC3E}">
        <p14:creationId xmlns:p14="http://schemas.microsoft.com/office/powerpoint/2010/main" val="6272697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TW" dirty="0"/>
              <a:t>FT video explanation of </a:t>
            </a:r>
            <a:r>
              <a:rPr lang="en-US" altLang="zh-TW" dirty="0" err="1"/>
              <a:t>basel</a:t>
            </a:r>
            <a:r>
              <a:rPr lang="en-US" altLang="zh-TW"/>
              <a:t> III http://www.ft.com/intl/cms/s/0/9b0eb606-97b9-11e2-97e0-00144feabdc0.html?ftcamp=crm/email/201341/nbe/FinancialServices/product#axzz2PYHfmVvo </a:t>
            </a:r>
            <a:endParaRPr lang="zh-TW" alt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53</a:t>
            </a:fld>
            <a:endParaRPr lang="en-US" altLang="zh-TW"/>
          </a:p>
        </p:txBody>
      </p:sp>
    </p:spTree>
    <p:extLst>
      <p:ext uri="{BB962C8B-B14F-4D97-AF65-F5344CB8AC3E}">
        <p14:creationId xmlns:p14="http://schemas.microsoft.com/office/powerpoint/2010/main" val="4284848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B70D4C-8DD5-4131-9CC4-B8E916965657}" type="slidenum">
              <a:rPr lang="en-US" altLang="zh-TW"/>
              <a:pPr/>
              <a:t>6</a:t>
            </a:fld>
            <a:endParaRPr lang="en-US" altLang="zh-TW"/>
          </a:p>
        </p:txBody>
      </p:sp>
      <p:sp>
        <p:nvSpPr>
          <p:cNvPr id="371714" name="Rectangle 2"/>
          <p:cNvSpPr>
            <a:spLocks noGrp="1" noRot="1" noChangeAspect="1" noChangeArrowheads="1" noTextEdit="1"/>
          </p:cNvSpPr>
          <p:nvPr>
            <p:ph type="sldImg"/>
          </p:nvPr>
        </p:nvSpPr>
        <p:spPr>
          <a:ln/>
        </p:spPr>
      </p:sp>
      <p:sp>
        <p:nvSpPr>
          <p:cNvPr id="371715" name="Rectangle 3"/>
          <p:cNvSpPr>
            <a:spLocks noGrp="1" noChangeArrowheads="1"/>
          </p:cNvSpPr>
          <p:nvPr>
            <p:ph type="body" idx="1"/>
          </p:nvPr>
        </p:nvSpPr>
        <p:spPr/>
        <p:txBody>
          <a:bodyPr/>
          <a:lstStyle/>
          <a:p>
            <a:pPr lvl="0"/>
            <a:r>
              <a:rPr lang="en-US" altLang="zh-TW" dirty="0"/>
              <a:t>1. Increase Information to Investors</a:t>
            </a:r>
            <a:r>
              <a:rPr lang="en-US" altLang="zh-TW" sz="1600" dirty="0"/>
              <a:t>                      </a:t>
            </a:r>
          </a:p>
          <a:p>
            <a:pPr lvl="1"/>
            <a:r>
              <a:rPr lang="en-US" altLang="zh-TW" dirty="0"/>
              <a:t>A. Decreases adverse selection and moral hazard problems </a:t>
            </a:r>
          </a:p>
          <a:p>
            <a:pPr lvl="1"/>
            <a:r>
              <a:rPr lang="en-US" altLang="zh-TW" dirty="0"/>
              <a:t>B. SEC forces corporations to disclose information</a:t>
            </a:r>
            <a:endParaRPr lang="en-US" altLang="zh-TW" sz="500" dirty="0"/>
          </a:p>
          <a:p>
            <a:pPr lvl="0"/>
            <a:r>
              <a:rPr lang="en-US" altLang="zh-TW" dirty="0"/>
              <a:t>2. Ensuring the Soundness of Financial Intermediaries</a:t>
            </a:r>
          </a:p>
          <a:p>
            <a:pPr lvl="1"/>
            <a:r>
              <a:rPr lang="en-US" altLang="zh-TW" dirty="0"/>
              <a:t>A. Prevents financial panics</a:t>
            </a:r>
          </a:p>
          <a:p>
            <a:pPr lvl="1"/>
            <a:r>
              <a:rPr lang="en-US" altLang="zh-TW" dirty="0"/>
              <a:t>B. Chartering, reporting requirements, restrictions on assets and activities, deposit insurance, and anti-competitive measures</a:t>
            </a:r>
          </a:p>
          <a:p>
            <a:pPr lvl="0"/>
            <a:r>
              <a:rPr lang="en-US" altLang="zh-TW" dirty="0"/>
              <a:t>3. Improving Monetary Control</a:t>
            </a:r>
          </a:p>
          <a:p>
            <a:pPr lvl="1"/>
            <a:r>
              <a:rPr lang="en-US" altLang="zh-TW" dirty="0"/>
              <a:t>A. Reserve requirements</a:t>
            </a:r>
          </a:p>
          <a:p>
            <a:pPr lvl="1"/>
            <a:r>
              <a:rPr lang="en-US" altLang="zh-TW" dirty="0"/>
              <a:t>B. Deposit insurance to prevent bank panics</a:t>
            </a:r>
          </a:p>
          <a:p>
            <a:endParaRPr lang="en-US" altLang="zh-TW" dirty="0"/>
          </a:p>
        </p:txBody>
      </p:sp>
    </p:spTree>
    <p:extLst>
      <p:ext uri="{BB962C8B-B14F-4D97-AF65-F5344CB8AC3E}">
        <p14:creationId xmlns:p14="http://schemas.microsoft.com/office/powerpoint/2010/main" val="26095246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b="1" i="0" dirty="0"/>
              <a:t>Source:  </a:t>
            </a:r>
            <a:r>
              <a:rPr lang="en-US" altLang="zh-TW" sz="1200" b="1" i="0" kern="1200" baseline="0" dirty="0">
                <a:solidFill>
                  <a:schemeClr val="tx1"/>
                </a:solidFill>
                <a:latin typeface="Arial" charset="0"/>
                <a:ea typeface="+mn-ea"/>
                <a:cs typeface="+mn-cs"/>
              </a:rPr>
              <a:t>The New Basel III Framework: Navigating Changes in Bank Capital Management - PWC – October 2010</a:t>
            </a:r>
            <a:endParaRPr lang="zh-TW" altLang="en-US" b="1" i="0" dirty="0"/>
          </a:p>
          <a:p>
            <a:endParaRPr lang="zh-TW" altLang="en-US" dirty="0"/>
          </a:p>
        </p:txBody>
      </p:sp>
      <p:sp>
        <p:nvSpPr>
          <p:cNvPr id="4" name="Slide Number Placeholder 3"/>
          <p:cNvSpPr>
            <a:spLocks noGrp="1"/>
          </p:cNvSpPr>
          <p:nvPr>
            <p:ph type="sldNum" sz="quarter" idx="10"/>
          </p:nvPr>
        </p:nvSpPr>
        <p:spPr/>
        <p:txBody>
          <a:bodyPr/>
          <a:lstStyle/>
          <a:p>
            <a:pPr>
              <a:defRPr/>
            </a:pPr>
            <a:fld id="{F4C0CE1D-36A5-4853-9682-69CB0351EE1A}" type="slidenum">
              <a:rPr lang="en-US" altLang="zh-TW" smtClean="0"/>
              <a:pPr>
                <a:defRPr/>
              </a:pPr>
              <a:t>54</a:t>
            </a:fld>
            <a:endParaRPr lang="en-US" altLang="zh-TW"/>
          </a:p>
        </p:txBody>
      </p:sp>
    </p:spTree>
    <p:extLst>
      <p:ext uri="{BB962C8B-B14F-4D97-AF65-F5344CB8AC3E}">
        <p14:creationId xmlns:p14="http://schemas.microsoft.com/office/powerpoint/2010/main" val="5230253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55</a:t>
            </a:fld>
            <a:endParaRPr lang="en-US" altLang="zh-TW"/>
          </a:p>
        </p:txBody>
      </p:sp>
    </p:spTree>
    <p:extLst>
      <p:ext uri="{BB962C8B-B14F-4D97-AF65-F5344CB8AC3E}">
        <p14:creationId xmlns:p14="http://schemas.microsoft.com/office/powerpoint/2010/main" val="37638310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TW" dirty="0"/>
              <a:t>Source: WSJ  “</a:t>
            </a:r>
            <a:r>
              <a:rPr lang="en-US" altLang="zh-TW" b="1" dirty="0"/>
              <a:t>Deriving the True Size of U.S. </a:t>
            </a:r>
            <a:r>
              <a:rPr lang="en-US" altLang="zh-TW" b="1"/>
              <a:t>Megabanks Is Far From Simple “ 23 Sept 12</a:t>
            </a:r>
          </a:p>
          <a:p>
            <a:r>
              <a:rPr lang="en-US" altLang="zh-TW"/>
              <a:t> http://online.wsj.com/article/SB10000872396390443890304578010573777776536.html?mod=dist_smartbrief </a:t>
            </a:r>
            <a:endParaRPr lang="zh-TW" altLang="en-US" dirty="0"/>
          </a:p>
        </p:txBody>
      </p:sp>
      <p:sp>
        <p:nvSpPr>
          <p:cNvPr id="4" name="Slide Number Placeholder 3"/>
          <p:cNvSpPr>
            <a:spLocks noGrp="1"/>
          </p:cNvSpPr>
          <p:nvPr>
            <p:ph type="sldNum" sz="quarter" idx="10"/>
          </p:nvPr>
        </p:nvSpPr>
        <p:spPr/>
        <p:txBody>
          <a:bodyPr/>
          <a:lstStyle/>
          <a:p>
            <a:fld id="{7201037F-C119-4503-965C-8D9092DD3F5E}" type="slidenum">
              <a:rPr lang="zh-TW" altLang="en-US" smtClean="0"/>
              <a:pPr/>
              <a:t>56</a:t>
            </a:fld>
            <a:endParaRPr lang="zh-TW" altLang="en-US"/>
          </a:p>
        </p:txBody>
      </p:sp>
    </p:spTree>
    <p:extLst>
      <p:ext uri="{BB962C8B-B14F-4D97-AF65-F5344CB8AC3E}">
        <p14:creationId xmlns:p14="http://schemas.microsoft.com/office/powerpoint/2010/main" val="33366717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0752AC99-84A2-468B-9A9C-4E5EEF5B2B4A}" type="slidenum">
              <a:rPr lang="en-US" altLang="zh-TW"/>
              <a:pPr/>
              <a:t>57</a:t>
            </a:fld>
            <a:endParaRPr lang="en-US" altLang="zh-TW"/>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p:spPr>
        <p:txBody>
          <a:bodyPr/>
          <a:lstStyle/>
          <a:p>
            <a:pPr eaLnBrk="1" hangingPunct="1"/>
            <a:r>
              <a:rPr lang="en-US" altLang="zh-TW" sz="1200" b="1" dirty="0"/>
              <a:t>Source: http://www.fsa.gov.uk/pubs/plan/financial_risk_outlook_2010.pdf</a:t>
            </a:r>
          </a:p>
          <a:p>
            <a:pPr eaLnBrk="1" hangingPunct="1"/>
            <a:endParaRPr lang="en-US" altLang="zh-TW" dirty="0"/>
          </a:p>
        </p:txBody>
      </p:sp>
    </p:spTree>
    <p:extLst>
      <p:ext uri="{BB962C8B-B14F-4D97-AF65-F5344CB8AC3E}">
        <p14:creationId xmlns:p14="http://schemas.microsoft.com/office/powerpoint/2010/main" val="2264582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b="1" i="0" dirty="0">
                <a:latin typeface="+mn-lt"/>
              </a:rPr>
              <a:t>Source:  </a:t>
            </a:r>
            <a:r>
              <a:rPr lang="en-US" altLang="zh-TW" sz="1200" b="1" i="0" kern="1200" baseline="0" dirty="0">
                <a:solidFill>
                  <a:schemeClr val="tx1"/>
                </a:solidFill>
                <a:latin typeface="+mn-lt"/>
                <a:ea typeface="+mn-ea"/>
                <a:cs typeface="+mn-cs"/>
              </a:rPr>
              <a:t>The New Basel III Framework: Navigating Changes in Bank Capital Management - PWC – October 2010</a:t>
            </a:r>
            <a:endParaRPr lang="zh-TW" altLang="en-US" b="1" i="0" dirty="0">
              <a:latin typeface="+mn-lt"/>
            </a:endParaRPr>
          </a:p>
          <a:p>
            <a:endParaRPr lang="zh-TW" altLang="en-US" dirty="0"/>
          </a:p>
        </p:txBody>
      </p:sp>
      <p:sp>
        <p:nvSpPr>
          <p:cNvPr id="4" name="Slide Number Placeholder 3"/>
          <p:cNvSpPr>
            <a:spLocks noGrp="1"/>
          </p:cNvSpPr>
          <p:nvPr>
            <p:ph type="sldNum" sz="quarter" idx="10"/>
          </p:nvPr>
        </p:nvSpPr>
        <p:spPr/>
        <p:txBody>
          <a:bodyPr/>
          <a:lstStyle/>
          <a:p>
            <a:pPr>
              <a:defRPr/>
            </a:pPr>
            <a:fld id="{F4C0CE1D-36A5-4853-9682-69CB0351EE1A}" type="slidenum">
              <a:rPr lang="en-US" altLang="zh-TW" smtClean="0"/>
              <a:pPr>
                <a:defRPr/>
              </a:pPr>
              <a:t>58</a:t>
            </a:fld>
            <a:endParaRPr lang="en-US" altLang="zh-TW"/>
          </a:p>
        </p:txBody>
      </p:sp>
    </p:spTree>
    <p:extLst>
      <p:ext uri="{BB962C8B-B14F-4D97-AF65-F5344CB8AC3E}">
        <p14:creationId xmlns:p14="http://schemas.microsoft.com/office/powerpoint/2010/main" val="41696077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59</a:t>
            </a:fld>
            <a:endParaRPr lang="en-US" altLang="zh-TW"/>
          </a:p>
        </p:txBody>
      </p:sp>
    </p:spTree>
    <p:extLst>
      <p:ext uri="{BB962C8B-B14F-4D97-AF65-F5344CB8AC3E}">
        <p14:creationId xmlns:p14="http://schemas.microsoft.com/office/powerpoint/2010/main" val="15292879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62</a:t>
            </a:fld>
            <a:endParaRPr lang="en-US" altLang="zh-TW"/>
          </a:p>
        </p:txBody>
      </p:sp>
    </p:spTree>
    <p:extLst>
      <p:ext uri="{BB962C8B-B14F-4D97-AF65-F5344CB8AC3E}">
        <p14:creationId xmlns:p14="http://schemas.microsoft.com/office/powerpoint/2010/main" val="2174625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63</a:t>
            </a:fld>
            <a:endParaRPr lang="en-US" altLang="zh-TW"/>
          </a:p>
        </p:txBody>
      </p:sp>
    </p:spTree>
    <p:extLst>
      <p:ext uri="{BB962C8B-B14F-4D97-AF65-F5344CB8AC3E}">
        <p14:creationId xmlns:p14="http://schemas.microsoft.com/office/powerpoint/2010/main" val="12108111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TW" dirty="0"/>
              <a:t>Source:  IMF Global Financial Stability Report 2014</a:t>
            </a:r>
            <a:endParaRPr lang="zh-TW" alt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64</a:t>
            </a:fld>
            <a:endParaRPr lang="en-US" altLang="zh-TW"/>
          </a:p>
        </p:txBody>
      </p:sp>
    </p:spTree>
    <p:extLst>
      <p:ext uri="{BB962C8B-B14F-4D97-AF65-F5344CB8AC3E}">
        <p14:creationId xmlns:p14="http://schemas.microsoft.com/office/powerpoint/2010/main" val="15742774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65</a:t>
            </a:fld>
            <a:endParaRPr lang="en-US" altLang="zh-TW"/>
          </a:p>
        </p:txBody>
      </p:sp>
    </p:spTree>
    <p:extLst>
      <p:ext uri="{BB962C8B-B14F-4D97-AF65-F5344CB8AC3E}">
        <p14:creationId xmlns:p14="http://schemas.microsoft.com/office/powerpoint/2010/main" val="4041690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71641" fontAlgn="auto">
              <a:spcBef>
                <a:spcPts val="0"/>
              </a:spcBef>
              <a:spcAft>
                <a:spcPts val="0"/>
              </a:spcAft>
              <a:defRPr/>
            </a:pPr>
            <a:r>
              <a:rPr lang="en-US" altLang="zh-TW" dirty="0"/>
              <a:t>Source: Bank of England Consultation on Fair and effective</a:t>
            </a:r>
            <a:r>
              <a:rPr lang="en-US" altLang="zh-TW" baseline="0" dirty="0"/>
              <a:t> market </a:t>
            </a:r>
            <a:r>
              <a:rPr lang="en-US" altLang="zh-TW" baseline="0" dirty="0" err="1"/>
              <a:t>review_Oct</a:t>
            </a:r>
            <a:r>
              <a:rPr lang="en-US" altLang="zh-TW" baseline="0" dirty="0"/>
              <a:t> 14 http://www.bankofengland.co.uk/markets/Pages/fmreview.aspx  and http://www.bankofengland.co.uk/markets/Documents/femr/consultation271014.pdf</a:t>
            </a:r>
            <a:endParaRPr lang="zh-TW" altLang="en-US" dirty="0"/>
          </a:p>
          <a:p>
            <a:endParaRPr lang="zh-TW" altLang="en-US" dirty="0"/>
          </a:p>
        </p:txBody>
      </p:sp>
      <p:sp>
        <p:nvSpPr>
          <p:cNvPr id="4" name="Slide Number Placeholder 3"/>
          <p:cNvSpPr>
            <a:spLocks noGrp="1"/>
          </p:cNvSpPr>
          <p:nvPr>
            <p:ph type="sldNum" sz="quarter" idx="10"/>
          </p:nvPr>
        </p:nvSpPr>
        <p:spPr/>
        <p:txBody>
          <a:bodyPr/>
          <a:lstStyle/>
          <a:p>
            <a:fld id="{7081F28B-926D-422B-9B5E-C5409571BA07}" type="slidenum">
              <a:rPr lang="zh-TW" altLang="en-US" smtClean="0"/>
              <a:pPr/>
              <a:t>7</a:t>
            </a:fld>
            <a:endParaRPr lang="zh-TW" altLang="en-US"/>
          </a:p>
        </p:txBody>
      </p:sp>
    </p:spTree>
    <p:extLst>
      <p:ext uri="{BB962C8B-B14F-4D97-AF65-F5344CB8AC3E}">
        <p14:creationId xmlns:p14="http://schemas.microsoft.com/office/powerpoint/2010/main" val="21346133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66</a:t>
            </a:fld>
            <a:endParaRPr lang="en-US" altLang="zh-TW"/>
          </a:p>
        </p:txBody>
      </p:sp>
    </p:spTree>
    <p:extLst>
      <p:ext uri="{BB962C8B-B14F-4D97-AF65-F5344CB8AC3E}">
        <p14:creationId xmlns:p14="http://schemas.microsoft.com/office/powerpoint/2010/main" val="35833368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Charles Schwab “where will the next crisis come from” 20 August 2018 https://www.schwab.com/resource-center/insights/content/where-will-next-crisis-come-from#</a:t>
            </a:r>
          </a:p>
          <a:p>
            <a:endParaRPr lang="en-US" dirty="0"/>
          </a:p>
        </p:txBody>
      </p:sp>
      <p:sp>
        <p:nvSpPr>
          <p:cNvPr id="4" name="Slide Number Placeholder 3"/>
          <p:cNvSpPr>
            <a:spLocks noGrp="1"/>
          </p:cNvSpPr>
          <p:nvPr>
            <p:ph type="sldNum" sz="quarter" idx="10"/>
          </p:nvPr>
        </p:nvSpPr>
        <p:spPr/>
        <p:txBody>
          <a:bodyPr/>
          <a:lstStyle/>
          <a:p>
            <a:fld id="{2D280579-CEAA-4261-A484-418AB52D0ED6}" type="slidenum">
              <a:rPr lang="en-US" smtClean="0"/>
              <a:t>67</a:t>
            </a:fld>
            <a:endParaRPr lang="en-US"/>
          </a:p>
        </p:txBody>
      </p:sp>
    </p:spTree>
    <p:extLst>
      <p:ext uri="{BB962C8B-B14F-4D97-AF65-F5344CB8AC3E}">
        <p14:creationId xmlns:p14="http://schemas.microsoft.com/office/powerpoint/2010/main" val="9615165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E308CD-43AA-401E-B98D-DD0DC5EE17D6}" type="slidenum">
              <a:rPr lang="en-US" altLang="zh-TW"/>
              <a:pPr/>
              <a:t>68</a:t>
            </a:fld>
            <a:endParaRPr lang="en-US" altLang="zh-TW"/>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p:txBody>
          <a:bodyPr/>
          <a:lstStyle/>
          <a:p>
            <a:r>
              <a:rPr lang="en-US" altLang="zh-TW" sz="1000" b="1" dirty="0"/>
              <a:t>PBOC implements China’s first national deposit insurance</a:t>
            </a:r>
            <a:endParaRPr lang="en-US" altLang="zh-TW" sz="1000" dirty="0"/>
          </a:p>
          <a:p>
            <a:r>
              <a:rPr lang="en-US" altLang="zh-TW" sz="1000" dirty="0"/>
              <a:t>One day after announcing its details, the People’s Bank of China will implement its Deposit Insurance Act, on May 1. All deposit-taking financial institutions in China, excluding branch offices of foreign banks in China, will be covered by the act. National deposit insurance will cover a maximum of  Rmb500,000 per depositor per bank, including equivalent foreign currency deposits. The PBOC estimates the new system will provide full protection for 99.63% of depositors;</a:t>
            </a:r>
          </a:p>
          <a:p>
            <a:pPr>
              <a:lnSpc>
                <a:spcPct val="115000"/>
              </a:lnSpc>
              <a:spcAft>
                <a:spcPts val="1000"/>
              </a:spcAft>
            </a:pPr>
            <a:endParaRPr lang="en-US" altLang="zh-TW" sz="10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Prior to FDIC insurance, bank failures meant depositors lost money, and had to wait until the bank was liquidated to receive anything.  This meant that “good” banks needed to separate themselves from “bad” banks, which was difficult for banks to accomplish.</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The inability of depositors to assess the quality of a bank’s assets can lead to panics.  If depositors fear that some banks may fail, their best policy is to withdraw all deposits, leading to a bank run, even for “good” banks. Bank panics did occur prior to the FDIC, with major panics in 1819, 1837, 1857, 1873, 1884, 1907, and 1930-1933.</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By providing a safety net, depositors will not flee the banking system at the first sign of trouble.  Indeed, between 1934 and 1981, fewer than 15 banks failed each year.</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The FDIC handles failed banks in one of two ways: the payoff method, where the banks is permitted to fail, and the purchase and assumption method, where the bank is folded into another banking organization.</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Implicit insurance is available in some countries where no explicit insurance organization exists.</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The FDIC insurance creates moral hazard incentives for banks to take on greater risk than they otherwise would because of the lack of “market discipline” on the part of depositors.</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The FDIC insurance creates adverse selection.  Those who can take advantage of (abuse) the insurance are mostly likely to find banks attractive.</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Regulators are reluctant to let the largest banks fail because of the potential impact on the entire system.  This is known as the “Too Big to Fail” doctrine.  This increases the moral hazard problem for big banks and reduces the incentive for large depositors to monitor the bank.</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Consolidation has created many “large” banks, exasperating the too-big-to-fail problem.  Further, banks now engage in more than just banking, which may inadvertently extend FDIC to such activities as underwriting.</a:t>
            </a:r>
            <a:endParaRPr lang="zh-TW" altLang="zh-TW" sz="900" dirty="0">
              <a:latin typeface="+mn-lt"/>
              <a:ea typeface="PMingLiU"/>
              <a:cs typeface="Times New Roman"/>
            </a:endParaRPr>
          </a:p>
          <a:p>
            <a:pPr>
              <a:lnSpc>
                <a:spcPct val="90000"/>
              </a:lnSpc>
            </a:pPr>
            <a:endParaRPr lang="zh-TW" altLang="en-US" sz="1000" dirty="0"/>
          </a:p>
        </p:txBody>
      </p:sp>
    </p:spTree>
    <p:extLst>
      <p:ext uri="{BB962C8B-B14F-4D97-AF65-F5344CB8AC3E}">
        <p14:creationId xmlns:p14="http://schemas.microsoft.com/office/powerpoint/2010/main" val="36679373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69</a:t>
            </a:fld>
            <a:endParaRPr lang="en-US" altLang="zh-TW"/>
          </a:p>
        </p:txBody>
      </p:sp>
    </p:spTree>
    <p:extLst>
      <p:ext uri="{BB962C8B-B14F-4D97-AF65-F5344CB8AC3E}">
        <p14:creationId xmlns:p14="http://schemas.microsoft.com/office/powerpoint/2010/main" val="21374515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71</a:t>
            </a:fld>
            <a:endParaRPr lang="en-US" altLang="zh-TW"/>
          </a:p>
        </p:txBody>
      </p:sp>
    </p:spTree>
    <p:extLst>
      <p:ext uri="{BB962C8B-B14F-4D97-AF65-F5344CB8AC3E}">
        <p14:creationId xmlns:p14="http://schemas.microsoft.com/office/powerpoint/2010/main" val="40062321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D4DA49-6966-49FA-AD8B-0E51A2F91EF8}" type="slidenum">
              <a:rPr lang="en-US" altLang="zh-TW"/>
              <a:pPr/>
              <a:t>72</a:t>
            </a:fld>
            <a:endParaRPr lang="en-US" altLang="zh-TW"/>
          </a:p>
        </p:txBody>
      </p:sp>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p:txBody>
          <a:bodyPr/>
          <a:lstStyle/>
          <a:p>
            <a:pPr>
              <a:lnSpc>
                <a:spcPct val="115000"/>
              </a:lnSpc>
              <a:spcAft>
                <a:spcPts val="1000"/>
              </a:spcAft>
            </a:pPr>
            <a:r>
              <a:rPr lang="en-US" altLang="zh-TW" sz="800" dirty="0">
                <a:latin typeface="+mn-lt"/>
                <a:ea typeface="PMingLiU"/>
                <a:cs typeface="Times New Roman"/>
              </a:rPr>
              <a:t>The Financial Secretary, assisted by the Secretary for Financial Services and the Treasury, has responsibility for policies for maintaining the stability and integrity of Hong Kong’s financial system and the status of Hong Kong as an international financial centre.</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In support of these policies, the Monetary Authority is responsible, among other things, for:</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Times New Roman"/>
              </a:rPr>
              <a:t>Promoting the general stability and effective working of the banking system</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Times New Roman"/>
              </a:rPr>
              <a:t>Promoting the development of the debt market, in co-operation with other relevant bodies</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Times New Roman"/>
              </a:rPr>
              <a:t>Matters relating to the issuance and circulation of legal tender notes and coins</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Times New Roman"/>
              </a:rPr>
              <a:t>Promoting the safety and efficiency of the financial infrastructure through the development of payment, clearing and settlement systems and, where appropriate, the operation of these systems</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Times New Roman"/>
              </a:rPr>
              <a:t>Seeking to promote, in co-operation with other relevant bodies, confidence in Hong Kong’s monetary and financial systems, and appropriate market development initiatives to help strengthen the international competitiveness of Hong Kong’s financial services.</a:t>
            </a:r>
            <a:endParaRPr lang="zh-TW" altLang="zh-TW" sz="800" dirty="0">
              <a:latin typeface="+mn-lt"/>
              <a:ea typeface="PMingLiU"/>
              <a:cs typeface="Times New Roman"/>
            </a:endParaRPr>
          </a:p>
          <a:p>
            <a:pPr marL="304800">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The Securities and Futures Commission (SFC) is an independent statutory body established by the Securities and Futures Commission Ordinance (SFCO). The SFCO and nine other securities and futures related ordinances were consolidated into the Securities and Futures Ordinance (SFO), which came into operation on 1 April 2003.</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SFC is responsible for administering the laws governing the securities and futures markets in Hong Kong and facilitating and encouraging the development of these markets.</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SFC’s statutory regulatory objectives as set out in the SFO are:</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Times New Roman"/>
              </a:rPr>
              <a:t>To maintain and promote the fairness, efficiency, competitiveness, transparency and orderliness of the securities and futures industry; </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Times New Roman"/>
              </a:rPr>
              <a:t>To promote understanding by the public of the operation and functioning of the securities and futures industry; </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Times New Roman"/>
              </a:rPr>
              <a:t>To provide protection for members of the public investing in or holding financial products; </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Times New Roman"/>
              </a:rPr>
              <a:t>To </a:t>
            </a:r>
            <a:r>
              <a:rPr lang="en-US" altLang="zh-TW" sz="800" dirty="0" err="1">
                <a:latin typeface="+mn-lt"/>
                <a:ea typeface="PMingLiU"/>
                <a:cs typeface="Times New Roman"/>
              </a:rPr>
              <a:t>minimise</a:t>
            </a:r>
            <a:r>
              <a:rPr lang="en-US" altLang="zh-TW" sz="800" dirty="0">
                <a:latin typeface="+mn-lt"/>
                <a:ea typeface="PMingLiU"/>
                <a:cs typeface="Times New Roman"/>
              </a:rPr>
              <a:t> crime and misconduct in the securities and futures industry; </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Times New Roman"/>
              </a:rPr>
              <a:t>To reduce systemic risks in the securities and futures industry; and </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Times New Roman"/>
              </a:rPr>
              <a:t>To assist the Financial Secretary in maintaining the financial stability of Hong Kong by taking appropriate steps in relation to the securities and futures industry.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The SFC is divided into four operational divisions: Corporate Finance, Intermediaries and Investment Products, Enforcement, and Supervision of Markets. The Commission is supported by the Legal Services Division and Corporate Affairs Division The relevant legal framework for the regulation of insurers is provided by the Insurance Companies Ordinance (Cap.41), and its subsidiary legislation including Insurance Companies (Determination of Long Term Liabilities) Regulation, Insurance Companies (Margin of Solvency) Regulation and Insurance Companies (General Business) (Valuation) Regulation. The same Ordinance also provides a legal backing for the self-regulatory system of insurance intermediaries. The Commissioner of Insurance, in his role as the Insurance Authority, is responsible for the regulation of the insurance industry.</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The principal function of the IA is to regulate the insurance industry for the protection of existing or potential policy holders and the promotion of the general stability of the insurance industry. He is however not involved with the daily operations of an insurer, including determination of the terms and conditions of insurance policies or the fixing of premium rates. The IA works closely with the insurance industry to encourage the provision of better services to the insuring public and greater transparency in an insurer's operations. For example, the IA has been working closely with the insurance industry to implement the Insurance Intermediaries Quality Assurance Scheme with a view to enhancing the professional standard of insurance intermediaries. Under the Scheme, insurance intermediaries, their responsible officers/chief executives and technical representatives are required to pass the Insurance Intermediaries Qualifying Examination conducted by the Vocational Training Council, unless otherwise exempted, before they can be registered or authorized as such. Thereafter, they are required to attend continuing professional development </a:t>
            </a:r>
            <a:r>
              <a:rPr lang="en-US" altLang="zh-TW" sz="800" dirty="0" err="1">
                <a:latin typeface="+mn-lt"/>
                <a:ea typeface="PMingLiU"/>
                <a:cs typeface="Times New Roman"/>
              </a:rPr>
              <a:t>programmes</a:t>
            </a:r>
            <a:r>
              <a:rPr lang="en-US" altLang="zh-TW" sz="800" dirty="0">
                <a:latin typeface="+mn-lt"/>
                <a:ea typeface="PMingLiU"/>
                <a:cs typeface="Times New Roman"/>
              </a:rPr>
              <a:t>.</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As at 31 December 2006, 181 insurers (approximately 64% general business insurers, 26% long term business (or life) insurers and 10% composite insurers) were authorized in Hong Kong. Of these insurers, 91 were companies incorporated in Hong Kong while the rest come from 22 different countries/regions, with the US (17) taking the lead, to be followed by Bermuda (15) and the UK (12).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In August 1995, Hong Kong took a major step in enacting the Mandatory Provident Fund Schemes Ordinance to provide a formal system of retirement protection. The ordinance provides the framework for the establishment of a system of privately managed, employment-related MPF schemes to accrue financial benefits for members of the workforce when they retire.</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The Mandatory Provident Fund Schemes Authority (MPFA) was established in September 1998 to regulate, supervise and monitor the operation of the MPF System. The MPF System came into operation on December 1, 2000.</a:t>
            </a:r>
            <a:endParaRPr lang="zh-TW" altLang="zh-TW" sz="800" dirty="0">
              <a:latin typeface="+mn-lt"/>
              <a:ea typeface="PMingLiU"/>
              <a:cs typeface="Times New Roman"/>
            </a:endParaRPr>
          </a:p>
          <a:p>
            <a:pPr>
              <a:lnSpc>
                <a:spcPct val="80000"/>
              </a:lnSpc>
            </a:pPr>
            <a:endParaRPr lang="zh-TW" altLang="en-US" sz="800" dirty="0"/>
          </a:p>
        </p:txBody>
      </p:sp>
    </p:spTree>
    <p:extLst>
      <p:ext uri="{BB962C8B-B14F-4D97-AF65-F5344CB8AC3E}">
        <p14:creationId xmlns:p14="http://schemas.microsoft.com/office/powerpoint/2010/main" val="4461083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BA08CC-9857-4C3B-A877-AF562C8A093D}" type="slidenum">
              <a:rPr lang="en-US" altLang="zh-TW"/>
              <a:pPr/>
              <a:t>73</a:t>
            </a:fld>
            <a:endParaRPr lang="en-US" altLang="zh-TW"/>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pPr marL="342900" lvl="0" indent="-342900">
              <a:lnSpc>
                <a:spcPct val="115000"/>
              </a:lnSpc>
              <a:spcAft>
                <a:spcPts val="1000"/>
              </a:spcAft>
              <a:buFont typeface="+mj-lt"/>
              <a:buAutoNum type="arabicPeriod"/>
              <a:tabLst>
                <a:tab pos="457200" algn="l"/>
              </a:tabLst>
            </a:pPr>
            <a:r>
              <a:rPr lang="en-US" altLang="zh-TW" sz="1200" dirty="0">
                <a:latin typeface="+mn-lt"/>
                <a:ea typeface="PMingLiU"/>
                <a:cs typeface="Times New Roman"/>
              </a:rPr>
              <a:t>Paul Chan, Financial Secretary Source (Jan 17): http://www.fso.gov.hk/eng/index.htm </a:t>
            </a:r>
            <a:endParaRPr lang="zh-TW" altLang="zh-TW" sz="1100" dirty="0">
              <a:latin typeface="+mn-lt"/>
              <a:ea typeface="PMingLiU"/>
              <a:cs typeface="Times New Roman"/>
            </a:endParaRPr>
          </a:p>
          <a:p>
            <a:pPr marL="342900" lvl="0" indent="-342900">
              <a:lnSpc>
                <a:spcPct val="115000"/>
              </a:lnSpc>
              <a:spcAft>
                <a:spcPts val="1000"/>
              </a:spcAft>
              <a:buFont typeface="+mj-lt"/>
              <a:buAutoNum type="arabicPeriod"/>
              <a:tabLst>
                <a:tab pos="457200" algn="l"/>
              </a:tabLst>
            </a:pPr>
            <a:r>
              <a:rPr lang="en-US" altLang="zh-TW" sz="1200" dirty="0" smtClean="0">
                <a:latin typeface="+mn-lt"/>
                <a:ea typeface="PMingLiU"/>
                <a:cs typeface="Times New Roman"/>
              </a:rPr>
              <a:t>Christopher Hui, </a:t>
            </a:r>
            <a:r>
              <a:rPr lang="en-US" altLang="zh-TW" sz="1200" dirty="0">
                <a:latin typeface="+mn-lt"/>
                <a:ea typeface="PMingLiU"/>
                <a:cs typeface="Times New Roman"/>
              </a:rPr>
              <a:t>Secretary for Financial Services and the Treasury </a:t>
            </a:r>
            <a:r>
              <a:rPr lang="en-US" altLang="zh-TW" sz="1200" dirty="0" smtClean="0">
                <a:latin typeface="+mn-lt"/>
                <a:ea typeface="PMingLiU"/>
                <a:cs typeface="Times New Roman"/>
              </a:rPr>
              <a:t>(April 020) </a:t>
            </a:r>
            <a:r>
              <a:rPr lang="en-US" altLang="zh-TW" sz="1200" dirty="0">
                <a:latin typeface="+mn-lt"/>
                <a:ea typeface="PMingLiU"/>
                <a:cs typeface="Times New Roman"/>
              </a:rPr>
              <a:t>http://www.gov.hk/en/about/govdirectory/po/sfst.htm </a:t>
            </a:r>
            <a:endParaRPr lang="zh-TW" altLang="zh-TW" sz="1100" dirty="0">
              <a:latin typeface="+mn-lt"/>
              <a:ea typeface="PMingLiU"/>
              <a:cs typeface="Times New Roman"/>
            </a:endParaRPr>
          </a:p>
          <a:p>
            <a:pPr marL="342900" marR="0" lvl="0" indent="-342900" algn="l" defTabSz="914400" rtl="0" eaLnBrk="1" fontAlgn="base" latinLnBrk="0" hangingPunct="1">
              <a:lnSpc>
                <a:spcPct val="115000"/>
              </a:lnSpc>
              <a:spcBef>
                <a:spcPct val="30000"/>
              </a:spcBef>
              <a:spcAft>
                <a:spcPts val="1000"/>
              </a:spcAft>
              <a:buClrTx/>
              <a:buSzTx/>
              <a:buFont typeface="+mj-lt"/>
              <a:buAutoNum type="arabicPeriod"/>
              <a:tabLst>
                <a:tab pos="457200" algn="l"/>
              </a:tabLst>
              <a:defRPr/>
            </a:pPr>
            <a:r>
              <a:rPr lang="en-US" altLang="zh-TW" sz="1200" dirty="0">
                <a:latin typeface="+mn-lt"/>
                <a:ea typeface="PMingLiU"/>
                <a:cs typeface="Times New Roman"/>
              </a:rPr>
              <a:t>Eddie</a:t>
            </a:r>
            <a:r>
              <a:rPr lang="en-US" altLang="zh-TW" sz="1200" baseline="0" dirty="0">
                <a:latin typeface="+mn-lt"/>
                <a:ea typeface="PMingLiU"/>
                <a:cs typeface="Times New Roman"/>
              </a:rPr>
              <a:t> Yue </a:t>
            </a:r>
            <a:r>
              <a:rPr lang="en-US" altLang="zh-TW" sz="1200" dirty="0">
                <a:latin typeface="+mn-lt"/>
                <a:ea typeface="PMingLiU"/>
                <a:cs typeface="Times New Roman"/>
              </a:rPr>
              <a:t>Chief Executive HKMA from 2020 </a:t>
            </a:r>
            <a:r>
              <a:rPr lang="en-US" dirty="0">
                <a:hlinkClick r:id="rId3"/>
              </a:rPr>
              <a:t>https://www.hkma.gov.hk/eng/about-us/the-hkma/the-chief-executives-committee/</a:t>
            </a:r>
            <a:endParaRPr lang="en-US" dirty="0"/>
          </a:p>
          <a:p>
            <a:pPr marL="342900" marR="0" lvl="0" indent="-342900" algn="l" defTabSz="914400" rtl="0" eaLnBrk="1" fontAlgn="base" latinLnBrk="0" hangingPunct="1">
              <a:lnSpc>
                <a:spcPct val="115000"/>
              </a:lnSpc>
              <a:spcBef>
                <a:spcPct val="30000"/>
              </a:spcBef>
              <a:spcAft>
                <a:spcPts val="1000"/>
              </a:spcAft>
              <a:buClrTx/>
              <a:buSzTx/>
              <a:buFont typeface="+mj-lt"/>
              <a:buAutoNum type="arabicPeriod"/>
              <a:tabLst>
                <a:tab pos="457200" algn="l"/>
              </a:tabLst>
              <a:defRPr/>
            </a:pPr>
            <a:r>
              <a:rPr lang="en-US" altLang="zh-TW" sz="1200" dirty="0">
                <a:solidFill>
                  <a:srgbClr val="FF0000"/>
                </a:solidFill>
                <a:latin typeface="+mn-lt"/>
                <a:ea typeface="PMingLiU"/>
                <a:cs typeface="Times New Roman"/>
              </a:rPr>
              <a:t>Clement Cheung, CEO,</a:t>
            </a:r>
            <a:r>
              <a:rPr lang="en-US" altLang="zh-TW" sz="1200" baseline="0" dirty="0">
                <a:solidFill>
                  <a:srgbClr val="FF0000"/>
                </a:solidFill>
                <a:latin typeface="+mn-lt"/>
                <a:ea typeface="PMingLiU"/>
                <a:cs typeface="Times New Roman"/>
              </a:rPr>
              <a:t> Insurance Authority https://www.ia.org.hk/en/aboutus/welcome/CEO_message.html </a:t>
            </a:r>
            <a:endParaRPr lang="en-US" altLang="zh-TW" sz="1200" dirty="0">
              <a:solidFill>
                <a:srgbClr val="FF0000"/>
              </a:solidFill>
              <a:latin typeface="+mn-lt"/>
              <a:ea typeface="PMingLiU"/>
              <a:cs typeface="Times New Roman"/>
            </a:endParaRPr>
          </a:p>
          <a:p>
            <a:pPr marL="342900" lvl="0" indent="-342900">
              <a:lnSpc>
                <a:spcPct val="115000"/>
              </a:lnSpc>
              <a:spcAft>
                <a:spcPts val="1000"/>
              </a:spcAft>
              <a:buFont typeface="+mj-lt"/>
              <a:buAutoNum type="arabicPeriod"/>
              <a:tabLst>
                <a:tab pos="457200" algn="l"/>
              </a:tabLst>
            </a:pPr>
            <a:r>
              <a:rPr lang="en-US" altLang="zh-TW" sz="1200" dirty="0">
                <a:latin typeface="+mn-lt"/>
                <a:ea typeface="PMingLiU"/>
                <a:cs typeface="Times New Roman"/>
              </a:rPr>
              <a:t>Ashley Alder, CEO of the SFC http://www.sfc.hk/sfc/html/EN/aboutsfc/structure/commission (</a:t>
            </a:r>
            <a:r>
              <a:rPr lang="en-US" altLang="zh-TW" sz="1200" dirty="0" smtClean="0">
                <a:latin typeface="+mn-lt"/>
                <a:ea typeface="PMingLiU"/>
                <a:cs typeface="Times New Roman"/>
              </a:rPr>
              <a:t>2011 </a:t>
            </a:r>
            <a:r>
              <a:rPr lang="en-US" altLang="zh-TW" sz="1200" dirty="0">
                <a:latin typeface="+mn-lt"/>
                <a:ea typeface="PMingLiU"/>
                <a:cs typeface="Times New Roman"/>
              </a:rPr>
              <a:t>to present, appointment expires Sept </a:t>
            </a:r>
            <a:r>
              <a:rPr lang="en-US" altLang="zh-TW" sz="1200" dirty="0" smtClean="0">
                <a:latin typeface="+mn-lt"/>
                <a:ea typeface="PMingLiU"/>
                <a:cs typeface="Times New Roman"/>
              </a:rPr>
              <a:t>23)</a:t>
            </a:r>
            <a:endParaRPr lang="zh-TW" altLang="zh-TW" sz="1100" dirty="0">
              <a:latin typeface="+mn-lt"/>
              <a:ea typeface="PMingLiU"/>
              <a:cs typeface="Times New Roman"/>
            </a:endParaRPr>
          </a:p>
          <a:p>
            <a:pPr marL="342900" marR="0" lvl="0" indent="-342900" algn="l" defTabSz="914400" rtl="0" eaLnBrk="1" fontAlgn="base" latinLnBrk="0" hangingPunct="1">
              <a:lnSpc>
                <a:spcPct val="115000"/>
              </a:lnSpc>
              <a:spcBef>
                <a:spcPct val="30000"/>
              </a:spcBef>
              <a:spcAft>
                <a:spcPts val="1000"/>
              </a:spcAft>
              <a:buClrTx/>
              <a:buSzTx/>
              <a:buFont typeface="+mj-lt"/>
              <a:buAutoNum type="arabicPeriod"/>
              <a:tabLst>
                <a:tab pos="457200" algn="l"/>
              </a:tabLst>
              <a:defRPr/>
            </a:pPr>
            <a:r>
              <a:rPr lang="en-US" altLang="zh-TW" sz="1200" dirty="0">
                <a:solidFill>
                  <a:srgbClr val="FF0000"/>
                </a:solidFill>
                <a:latin typeface="+mn-lt"/>
                <a:ea typeface="PMingLiU"/>
                <a:cs typeface="Times New Roman"/>
              </a:rPr>
              <a:t>David</a:t>
            </a:r>
            <a:r>
              <a:rPr lang="en-US" altLang="zh-TW" sz="1200" baseline="0" dirty="0">
                <a:solidFill>
                  <a:srgbClr val="FF0000"/>
                </a:solidFill>
                <a:latin typeface="+mn-lt"/>
                <a:ea typeface="PMingLiU"/>
                <a:cs typeface="Times New Roman"/>
              </a:rPr>
              <a:t> Wong, </a:t>
            </a:r>
            <a:r>
              <a:rPr lang="en-US" altLang="zh-TW" sz="1200" dirty="0">
                <a:solidFill>
                  <a:srgbClr val="FF0000"/>
                </a:solidFill>
                <a:latin typeface="+mn-lt"/>
                <a:ea typeface="PMingLiU"/>
                <a:cs typeface="Times New Roman"/>
              </a:rPr>
              <a:t>Chairman MPFA http://</a:t>
            </a:r>
            <a:r>
              <a:rPr lang="en-US" altLang="zh-TW" sz="1200" dirty="0" smtClean="0">
                <a:solidFill>
                  <a:srgbClr val="FF0000"/>
                </a:solidFill>
                <a:latin typeface="+mn-lt"/>
                <a:ea typeface="PMingLiU"/>
                <a:cs typeface="Times New Roman"/>
              </a:rPr>
              <a:t>www.mpfa.org.hk/engmpfa/organizational_structure/board_supporting_committees/management_board/index.jsp </a:t>
            </a:r>
            <a:endParaRPr lang="zh-TW" altLang="zh-TW" sz="1100" dirty="0">
              <a:solidFill>
                <a:srgbClr val="FF0000"/>
              </a:solidFill>
              <a:latin typeface="+mn-lt"/>
              <a:ea typeface="PMingLiU"/>
              <a:cs typeface="Times New Roman"/>
            </a:endParaRPr>
          </a:p>
          <a:p>
            <a:pPr marL="342900" lvl="0" indent="-342900">
              <a:lnSpc>
                <a:spcPct val="115000"/>
              </a:lnSpc>
              <a:spcAft>
                <a:spcPts val="1000"/>
              </a:spcAft>
              <a:buFont typeface="+mj-lt"/>
              <a:buAutoNum type="arabicPeriod"/>
              <a:tabLst>
                <a:tab pos="457200" algn="l"/>
              </a:tabLst>
            </a:pPr>
            <a:r>
              <a:rPr lang="en-US" altLang="zh-TW" sz="1200" dirty="0" smtClean="0">
                <a:solidFill>
                  <a:srgbClr val="FF0000"/>
                </a:solidFill>
                <a:latin typeface="+mn-lt"/>
                <a:ea typeface="PMingLiU"/>
                <a:cs typeface="Times New Roman"/>
              </a:rPr>
              <a:t>Nicolas </a:t>
            </a:r>
            <a:r>
              <a:rPr lang="en-US" altLang="zh-TW" sz="1200" dirty="0" err="1" smtClean="0">
                <a:solidFill>
                  <a:srgbClr val="FF0000"/>
                </a:solidFill>
                <a:latin typeface="+mn-lt"/>
                <a:ea typeface="PMingLiU"/>
                <a:cs typeface="Times New Roman"/>
              </a:rPr>
              <a:t>Aguzin</a:t>
            </a:r>
            <a:r>
              <a:rPr lang="en-US" altLang="zh-TW" sz="1200" dirty="0" smtClean="0">
                <a:solidFill>
                  <a:srgbClr val="FF0000"/>
                </a:solidFill>
                <a:latin typeface="+mn-lt"/>
                <a:ea typeface="PMingLiU"/>
                <a:cs typeface="Times New Roman"/>
              </a:rPr>
              <a:t>, </a:t>
            </a:r>
            <a:r>
              <a:rPr lang="en-US" altLang="zh-TW" sz="1200" dirty="0">
                <a:solidFill>
                  <a:srgbClr val="FF0000"/>
                </a:solidFill>
                <a:latin typeface="+mn-lt"/>
                <a:ea typeface="PMingLiU"/>
                <a:cs typeface="Times New Roman"/>
              </a:rPr>
              <a:t>Chief Executive, </a:t>
            </a:r>
            <a:r>
              <a:rPr lang="en-US" altLang="zh-TW" sz="1200" dirty="0" err="1">
                <a:solidFill>
                  <a:srgbClr val="FF0000"/>
                </a:solidFill>
                <a:latin typeface="+mn-lt"/>
                <a:ea typeface="PMingLiU"/>
                <a:cs typeface="Times New Roman"/>
              </a:rPr>
              <a:t>HKEx</a:t>
            </a:r>
            <a:r>
              <a:rPr lang="en-US" altLang="zh-TW" sz="1200" dirty="0">
                <a:solidFill>
                  <a:srgbClr val="FF0000"/>
                </a:solidFill>
                <a:latin typeface="+mn-lt"/>
                <a:ea typeface="PMingLiU"/>
                <a:cs typeface="Times New Roman"/>
              </a:rPr>
              <a:t> </a:t>
            </a:r>
            <a:r>
              <a:rPr lang="en-US" altLang="zh-TW" sz="1200" dirty="0" smtClean="0">
                <a:solidFill>
                  <a:srgbClr val="FF0000"/>
                </a:solidFill>
                <a:latin typeface="+mn-lt"/>
                <a:ea typeface="PMingLiU"/>
                <a:cs typeface="Times New Roman"/>
              </a:rPr>
              <a:t>appointment starts 24 may 21 (replaced Charles Li) https://www.hkex.com.hk/News/News-Release/2021/210209news?sc_lang=en </a:t>
            </a:r>
            <a:endParaRPr lang="zh-TW" altLang="zh-TW" sz="1100" dirty="0">
              <a:latin typeface="+mn-lt"/>
              <a:ea typeface="PMingLiU"/>
              <a:cs typeface="Times New Roman"/>
            </a:endParaRPr>
          </a:p>
        </p:txBody>
      </p:sp>
    </p:spTree>
    <p:extLst>
      <p:ext uri="{BB962C8B-B14F-4D97-AF65-F5344CB8AC3E}">
        <p14:creationId xmlns:p14="http://schemas.microsoft.com/office/powerpoint/2010/main" val="37678862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122AFD-2FF7-40F9-8F81-B6F7ACCF8CA2}" type="slidenum">
              <a:rPr lang="en-US" altLang="zh-TW"/>
              <a:pPr/>
              <a:t>74</a:t>
            </a:fld>
            <a:endParaRPr lang="en-US" altLang="zh-TW"/>
          </a:p>
        </p:txBody>
      </p:sp>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p:txBody>
          <a:bodyPr/>
          <a:lstStyle/>
          <a:p>
            <a:pPr>
              <a:lnSpc>
                <a:spcPct val="115000"/>
              </a:lnSpc>
              <a:spcAft>
                <a:spcPts val="1000"/>
              </a:spcAft>
            </a:pPr>
            <a:r>
              <a:rPr lang="en-US" altLang="zh-TW" sz="1200" b="1" dirty="0">
                <a:latin typeface="+mn-lt"/>
                <a:ea typeface="PMingLiU"/>
                <a:cs typeface="Times New Roman"/>
              </a:rPr>
              <a:t>Established in April 1993, the Hong Kong Monetary Authority (HKMA) is the government authority in Hong Kong responsible for maintaining monetary and banking stability.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The HKMA’s policy objectives are</a:t>
            </a:r>
            <a:r>
              <a:rPr lang="en-US" altLang="zh-TW" sz="1200" dirty="0">
                <a:latin typeface="+mn-lt"/>
                <a:ea typeface="PMingLiU"/>
                <a:cs typeface="Times New Roman"/>
              </a:rPr>
              <a:t>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tabLst>
                <a:tab pos="457200" algn="l"/>
              </a:tabLst>
            </a:pPr>
            <a:r>
              <a:rPr lang="en-US" altLang="zh-TW" sz="1200" dirty="0">
                <a:latin typeface="+mn-lt"/>
                <a:ea typeface="PMingLiU"/>
                <a:cs typeface="Times New Roman"/>
              </a:rPr>
              <a:t>To maintain currency stability, within the framework of the Linked Exchange Rate system, through sound management of the Exchange Fund, monetary policy operations and other means deemed necessary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tabLst>
                <a:tab pos="457200" algn="l"/>
              </a:tabLst>
            </a:pPr>
            <a:r>
              <a:rPr lang="en-US" altLang="zh-TW" sz="1200" dirty="0">
                <a:latin typeface="+mn-lt"/>
                <a:ea typeface="PMingLiU"/>
                <a:cs typeface="Times New Roman"/>
              </a:rPr>
              <a:t>To promote the safety and stability of the banking system through the regulation of banking business and the business of taking deposits, and the supervision of authorized institutions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tabLst>
                <a:tab pos="457200" algn="l"/>
              </a:tabLst>
            </a:pPr>
            <a:r>
              <a:rPr lang="en-US" altLang="zh-TW" sz="1200" dirty="0">
                <a:latin typeface="+mn-lt"/>
                <a:ea typeface="PMingLiU"/>
                <a:cs typeface="Times New Roman"/>
              </a:rPr>
              <a:t>To enhance the efficiency, integrity and development of the financial system, particularly payment and settlement arrangements.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Hong Kong Monetary Authority is Hong Kong’s central banking institution. The HKMA has four main functions: maintaining the stability of the Hong Kong dollar; promoting the safety of Hong Kong’s banking system; managing Hong Kong’s official reserves; and maintaining and developing Hong Kong’s financial infrastructure.</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HKMA is accountable to the people of Hong Kong through the Financial Secretary, who appoints the Monetary Authority, and through the laws passed by the Legislative Council that set out the Monetary Authority’s powers and responsibilities. </a:t>
            </a:r>
            <a:endParaRPr lang="zh-TW" altLang="zh-TW" sz="1200" dirty="0">
              <a:latin typeface="+mn-lt"/>
              <a:ea typeface="PMingLiU"/>
              <a:cs typeface="Times New Roman"/>
            </a:endParaRPr>
          </a:p>
          <a:p>
            <a:endParaRPr lang="en-US" altLang="zh-TW" dirty="0"/>
          </a:p>
        </p:txBody>
      </p:sp>
    </p:spTree>
    <p:extLst>
      <p:ext uri="{BB962C8B-B14F-4D97-AF65-F5344CB8AC3E}">
        <p14:creationId xmlns:p14="http://schemas.microsoft.com/office/powerpoint/2010/main" val="17276556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8993DC-B9D6-4E27-9AA4-084CE4671421}" type="slidenum">
              <a:rPr lang="en-US" altLang="zh-TW"/>
              <a:pPr/>
              <a:t>75</a:t>
            </a:fld>
            <a:endParaRPr lang="en-US" altLang="zh-TW"/>
          </a:p>
        </p:txBody>
      </p:sp>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p:txBody>
          <a:bodyPr/>
          <a:lstStyle/>
          <a:p>
            <a:r>
              <a:rPr lang="en-US" altLang="zh-TW" dirty="0"/>
              <a:t>The Financial Secretary is responsible for determining the monetary policy objective and the structure of the monetary system of Hong Kong: a letter from the Financial Secretary to the Monetary Authority dated 25 June 2003 specifies that these should be currency stability defined as a stable exchange value at around HK$7.80 to one US dollar maintained by Currency Board arrangements. The Monetary Authority is on his own responsible for achieving the monetary policy objective, including determining the strategy, instruments and operational means for doing so. He is also responsible for maintaining the stability and integrity of the monetary system of Hong Kong.</a:t>
            </a:r>
          </a:p>
          <a:p>
            <a:endParaRPr lang="en-US" altLang="zh-TW" dirty="0"/>
          </a:p>
          <a:p>
            <a:r>
              <a:rPr lang="en-US" altLang="zh-TW" b="1" dirty="0"/>
              <a:t>The Linked Exchange Rate System</a:t>
            </a:r>
          </a:p>
          <a:p>
            <a:r>
              <a:rPr lang="en-US" altLang="zh-TW" dirty="0"/>
              <a:t>The monetary policy objective of Hong Kong is currency stability. This is defined as a stable external exchange value of the Hong Kong dollar in terms of its exchange rate against the US dollar at around HK$7.80 to one US dollar. The monetary policy objective is achieved through the Linked Exchange Rate system, which has been implemented since 17 October 1983. The Linked Exchange Rate system plays an important part in supporting Hong Kong’s role as a trading, service and financial centre.</a:t>
            </a:r>
          </a:p>
        </p:txBody>
      </p:sp>
    </p:spTree>
    <p:extLst>
      <p:ext uri="{BB962C8B-B14F-4D97-AF65-F5344CB8AC3E}">
        <p14:creationId xmlns:p14="http://schemas.microsoft.com/office/powerpoint/2010/main" val="13244678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https://www.hkma.gov.hk/media/eng/doc/about-the-hkma/legislative-council-issues/20200504e1.pdf</a:t>
            </a:r>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76</a:t>
            </a:fld>
            <a:endParaRPr lang="en-US" altLang="zh-TW"/>
          </a:p>
        </p:txBody>
      </p:sp>
    </p:spTree>
    <p:extLst>
      <p:ext uri="{BB962C8B-B14F-4D97-AF65-F5344CB8AC3E}">
        <p14:creationId xmlns:p14="http://schemas.microsoft.com/office/powerpoint/2010/main" val="3307103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8</a:t>
            </a:fld>
            <a:endParaRPr lang="en-US" altLang="zh-TW"/>
          </a:p>
        </p:txBody>
      </p:sp>
    </p:spTree>
    <p:extLst>
      <p:ext uri="{BB962C8B-B14F-4D97-AF65-F5344CB8AC3E}">
        <p14:creationId xmlns:p14="http://schemas.microsoft.com/office/powerpoint/2010/main" val="26580464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HKMA </a:t>
            </a:r>
            <a:r>
              <a:rPr lang="en-US" dirty="0">
                <a:hlinkClick r:id="rId3"/>
              </a:rPr>
              <a:t>https://www.hkma.gov.hk/eng/key-functions/banking/banking-regulatory-and-supervisory-regime/virtual-banks/</a:t>
            </a:r>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77</a:t>
            </a:fld>
            <a:endParaRPr lang="en-US" altLang="zh-TW"/>
          </a:p>
        </p:txBody>
      </p:sp>
    </p:spTree>
    <p:extLst>
      <p:ext uri="{BB962C8B-B14F-4D97-AF65-F5344CB8AC3E}">
        <p14:creationId xmlns:p14="http://schemas.microsoft.com/office/powerpoint/2010/main" val="697242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78</a:t>
            </a:fld>
            <a:endParaRPr lang="en-US" altLang="zh-TW"/>
          </a:p>
        </p:txBody>
      </p:sp>
    </p:spTree>
    <p:extLst>
      <p:ext uri="{BB962C8B-B14F-4D97-AF65-F5344CB8AC3E}">
        <p14:creationId xmlns:p14="http://schemas.microsoft.com/office/powerpoint/2010/main" val="34507971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Fintech Career Accelerator Scheme </a:t>
            </a:r>
            <a:r>
              <a:rPr lang="en-US" dirty="0"/>
              <a:t>– Gap year placement </a:t>
            </a:r>
            <a:r>
              <a:rPr lang="en-US" dirty="0" err="1"/>
              <a:t>programme</a:t>
            </a:r>
            <a:r>
              <a:rPr lang="en-US" dirty="0"/>
              <a:t> • FCAS is a talent development scheme initiated by the HKMA since 2016 to nurture </a:t>
            </a:r>
            <a:r>
              <a:rPr lang="en-US" dirty="0" err="1"/>
              <a:t>fintech</a:t>
            </a:r>
            <a:r>
              <a:rPr lang="en-US" dirty="0"/>
              <a:t> talents in Hong Kong. Its gap year placement </a:t>
            </a:r>
            <a:r>
              <a:rPr lang="en-US" dirty="0" err="1"/>
              <a:t>programme</a:t>
            </a:r>
            <a:r>
              <a:rPr lang="en-US" dirty="0"/>
              <a:t> offers full-time, semester-based internship positions for university students to work on </a:t>
            </a:r>
            <a:r>
              <a:rPr lang="en-US" dirty="0" err="1"/>
              <a:t>fintech</a:t>
            </a:r>
            <a:r>
              <a:rPr lang="en-US" dirty="0"/>
              <a:t> projects at banks or stored value facility operators. • In the current intake of 2020/21, the HKMA, 22 banks (including four virtual banks) and one stored value facility operator offered around 150 internship positions, attracting over 1,000 applications. </a:t>
            </a:r>
          </a:p>
          <a:p>
            <a:r>
              <a:rPr lang="en-US" b="1" dirty="0"/>
              <a:t>Connection of </a:t>
            </a:r>
            <a:r>
              <a:rPr lang="en-US" b="1" dirty="0" err="1"/>
              <a:t>PBoC</a:t>
            </a:r>
            <a:r>
              <a:rPr lang="en-US" b="1" dirty="0"/>
              <a:t> Trade Finance Platform and </a:t>
            </a:r>
            <a:r>
              <a:rPr lang="en-US" b="1" dirty="0" err="1"/>
              <a:t>eTradeConnect</a:t>
            </a:r>
            <a:r>
              <a:rPr lang="en-US" b="1" dirty="0"/>
              <a:t> </a:t>
            </a:r>
            <a:r>
              <a:rPr lang="en-US" dirty="0"/>
              <a:t>• </a:t>
            </a:r>
            <a:r>
              <a:rPr lang="en-US" dirty="0" err="1"/>
              <a:t>eTradeConnect</a:t>
            </a:r>
            <a:r>
              <a:rPr lang="en-US" dirty="0"/>
              <a:t> was developed by a consortium of 12 banks in Hong Kong. • In November 2019, a Memorandum of Understanding was signed between the operators of </a:t>
            </a:r>
            <a:r>
              <a:rPr lang="en-US" dirty="0" err="1"/>
              <a:t>eTradeConnect</a:t>
            </a:r>
            <a:r>
              <a:rPr lang="en-US" dirty="0"/>
              <a:t> and People’s Bank of China Trade Finance Platform to conduct a Proof-of-Concept trial on connecting the two platforms. • The HKMA will continue to facilitate the development of </a:t>
            </a:r>
            <a:r>
              <a:rPr lang="en-US" dirty="0" err="1"/>
              <a:t>eTradeConnect</a:t>
            </a:r>
            <a:r>
              <a:rPr lang="en-US" dirty="0"/>
              <a:t> and its connection with platforms in other regions.</a:t>
            </a:r>
          </a:p>
          <a:p>
            <a:r>
              <a:rPr lang="en-US" dirty="0"/>
              <a:t> </a:t>
            </a:r>
            <a:r>
              <a:rPr lang="en-US" b="1" dirty="0"/>
              <a:t>Cybersecurity Fortification Initiative </a:t>
            </a:r>
            <a:r>
              <a:rPr lang="en-US" dirty="0"/>
              <a:t>• The CFI was first launched in 2016. Due to changes in the global cybersecurity landscape, the HKMA considers that there is a need to enhance the existing CFI framework. • In January 2020, the HKMA began a consultation to seek the industry’s feedback on the proposed enhancements</a:t>
            </a:r>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79</a:t>
            </a:fld>
            <a:endParaRPr lang="en-US" altLang="zh-TW"/>
          </a:p>
        </p:txBody>
      </p:sp>
    </p:spTree>
    <p:extLst>
      <p:ext uri="{BB962C8B-B14F-4D97-AF65-F5344CB8AC3E}">
        <p14:creationId xmlns:p14="http://schemas.microsoft.com/office/powerpoint/2010/main" val="10753978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HKMA Report to </a:t>
            </a:r>
            <a:r>
              <a:rPr lang="en-US" dirty="0" err="1"/>
              <a:t>Legco</a:t>
            </a:r>
            <a:r>
              <a:rPr lang="en-US" dirty="0"/>
              <a:t> 4 May 2020 </a:t>
            </a:r>
            <a:r>
              <a:rPr lang="en-US" dirty="0">
                <a:hlinkClick r:id="rId3"/>
              </a:rPr>
              <a:t>https://www.hkma.gov.hk/eng/data-publications-and-research/legislative-council-issues/</a:t>
            </a:r>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80</a:t>
            </a:fld>
            <a:endParaRPr lang="en-US" altLang="zh-TW"/>
          </a:p>
        </p:txBody>
      </p:sp>
    </p:spTree>
    <p:extLst>
      <p:ext uri="{BB962C8B-B14F-4D97-AF65-F5344CB8AC3E}">
        <p14:creationId xmlns:p14="http://schemas.microsoft.com/office/powerpoint/2010/main" val="35869008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Source: HKMA Report to </a:t>
            </a:r>
            <a:r>
              <a:rPr lang="en-US" dirty="0" err="1"/>
              <a:t>Legco</a:t>
            </a:r>
            <a:r>
              <a:rPr lang="en-US" dirty="0"/>
              <a:t> 4 May 2020 </a:t>
            </a:r>
            <a:r>
              <a:rPr lang="en-US" dirty="0">
                <a:hlinkClick r:id="rId3"/>
              </a:rPr>
              <a:t>https://www.hkma.gov.hk/eng/data-publications-and-research/legislative-council-issues/</a:t>
            </a:r>
            <a:endParaRPr lang="en-US" dirty="0"/>
          </a:p>
          <a:p>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81</a:t>
            </a:fld>
            <a:endParaRPr lang="en-US" altLang="zh-TW"/>
          </a:p>
        </p:txBody>
      </p:sp>
    </p:spTree>
    <p:extLst>
      <p:ext uri="{BB962C8B-B14F-4D97-AF65-F5344CB8AC3E}">
        <p14:creationId xmlns:p14="http://schemas.microsoft.com/office/powerpoint/2010/main" val="25706075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83</a:t>
            </a:fld>
            <a:endParaRPr lang="en-US" altLang="zh-TW"/>
          </a:p>
        </p:txBody>
      </p:sp>
    </p:spTree>
    <p:extLst>
      <p:ext uri="{BB962C8B-B14F-4D97-AF65-F5344CB8AC3E}">
        <p14:creationId xmlns:p14="http://schemas.microsoft.com/office/powerpoint/2010/main" val="14755202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altLang="zh-TW" dirty="0"/>
              <a:t>Source: http://www.ibtimes.co.uk/articles/500178/20130820/china-financial-sector-coordination-group-pboc.htm </a:t>
            </a:r>
          </a:p>
          <a:p>
            <a:r>
              <a:rPr lang="en-US" altLang="zh-TW" dirty="0"/>
              <a:t>China's government will create a new agency, led by the central bank, in a bid to coordinate financial supervision and bolster regulation in the financial sector.</a:t>
            </a:r>
          </a:p>
          <a:p>
            <a:r>
              <a:rPr lang="en-US" altLang="zh-TW" dirty="0"/>
              <a:t>According to a statement by China's State Council, dated 15 August, the new body will coordinate monetary and financial supervisory policies as well as supervise legislation without changing the roles of the country's incumbent watchdogs.</a:t>
            </a:r>
          </a:p>
          <a:p>
            <a:r>
              <a:rPr lang="en-US" altLang="zh-TW" dirty="0"/>
              <a:t>The body will consist of the heads of the banking, securities, insurance and foreign-exchange regulatory bodies, according to the statement.</a:t>
            </a:r>
          </a:p>
          <a:p>
            <a:r>
              <a:rPr lang="en-US" altLang="zh-TW" dirty="0"/>
              <a:t>The members are the People's Bank of China (</a:t>
            </a:r>
            <a:r>
              <a:rPr lang="en-US" altLang="zh-TW" dirty="0" err="1"/>
              <a:t>PBoC</a:t>
            </a:r>
            <a:r>
              <a:rPr lang="en-US" altLang="zh-TW" dirty="0"/>
              <a:t>), the China Banking Regulatory Commission (CBRC), the China Securities Regulatory Commission (CSRC), the China Insurance Regulatory Commission (CIRC) and the State Administration of Foreign Exchange (SAFE).</a:t>
            </a:r>
          </a:p>
          <a:p>
            <a:r>
              <a:rPr lang="en-US" altLang="zh-TW" dirty="0"/>
              <a:t>Zhou </a:t>
            </a:r>
            <a:r>
              <a:rPr lang="en-US" altLang="zh-TW" dirty="0" err="1"/>
              <a:t>Xiaochuan</a:t>
            </a:r>
            <a:r>
              <a:rPr lang="en-US" altLang="zh-TW" dirty="0"/>
              <a:t>, the governor of the </a:t>
            </a:r>
            <a:r>
              <a:rPr lang="en-US" altLang="zh-TW" dirty="0" err="1"/>
              <a:t>PBoC</a:t>
            </a:r>
            <a:r>
              <a:rPr lang="en-US" altLang="zh-TW" dirty="0"/>
              <a:t> will act as the head of the group, while the CBRC, CSRC, CIRC and SAFE will be represented by Shang </a:t>
            </a:r>
            <a:r>
              <a:rPr lang="en-US" altLang="zh-TW" dirty="0" err="1"/>
              <a:t>Fulin</a:t>
            </a:r>
            <a:r>
              <a:rPr lang="en-US" altLang="zh-TW" dirty="0"/>
              <a:t>, Xiao Gang, Xiang </a:t>
            </a:r>
            <a:r>
              <a:rPr lang="en-US" altLang="zh-TW" dirty="0" err="1"/>
              <a:t>Junbo</a:t>
            </a:r>
            <a:r>
              <a:rPr lang="en-US" altLang="zh-TW" dirty="0"/>
              <a:t> and Yi Gang, respectively.</a:t>
            </a:r>
          </a:p>
          <a:p>
            <a:r>
              <a:rPr lang="en-US" altLang="zh-TW" dirty="0"/>
              <a:t>The group will meet on a regular basis but won't replace the authority of the cabinet or the existing industry watchdogs, the statement added. It will report to the cabinet and will not function as a policy maker.</a:t>
            </a:r>
          </a:p>
          <a:p>
            <a:r>
              <a:rPr lang="en-US" altLang="zh-TW" dirty="0"/>
              <a:t>If needed, the new agency can also invite the National Development and Reform Commission (NDRC), China's most powerful economic planner, and the Ministry of Finance to its meetings.</a:t>
            </a:r>
          </a:p>
          <a:p>
            <a:endParaRPr lang="zh-TW" alt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84</a:t>
            </a:fld>
            <a:endParaRPr lang="en-US" altLang="zh-TW"/>
          </a:p>
        </p:txBody>
      </p:sp>
    </p:spTree>
    <p:extLst>
      <p:ext uri="{BB962C8B-B14F-4D97-AF65-F5344CB8AC3E}">
        <p14:creationId xmlns:p14="http://schemas.microsoft.com/office/powerpoint/2010/main" val="21582158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13 March 2018, the National People’s Congress announced a plan to continue the overhaul of China’s financial regulatory system. The key changes are as follows:</a:t>
            </a:r>
          </a:p>
          <a:p>
            <a:r>
              <a:rPr lang="en-US" sz="1200" b="0" i="0" kern="1200" dirty="0">
                <a:solidFill>
                  <a:schemeClr val="tx1"/>
                </a:solidFill>
                <a:effectLst/>
                <a:latin typeface="+mn-lt"/>
                <a:ea typeface="+mn-ea"/>
                <a:cs typeface="+mn-cs"/>
              </a:rPr>
              <a:t>• The insurance regulator, the China Insurance Regulatory Commission (CIRC), and the banking regulator, the China Banking Regulatory Commission (CBRC), will merge into the China Banking Insurance Regulatory Commission (CBIRC). This merger is meant to resolve problems relating to cross-regulation and an unclear delineation of responsibilities; and</a:t>
            </a:r>
          </a:p>
          <a:p>
            <a:r>
              <a:rPr lang="en-US" sz="1200" b="0" i="0" kern="1200" dirty="0">
                <a:solidFill>
                  <a:schemeClr val="tx1"/>
                </a:solidFill>
                <a:effectLst/>
                <a:latin typeface="+mn-lt"/>
                <a:ea typeface="+mn-ea"/>
                <a:cs typeface="+mn-cs"/>
              </a:rPr>
              <a:t>• The newly created CBIRC will cede some authority to China’s central bank, the People’s Bank of China (PBOC), which will assume responsibility for drafting key regulations and prudential oversight in banking and insurance.</a:t>
            </a:r>
          </a:p>
          <a:p>
            <a:r>
              <a:rPr lang="en-US" sz="1200" b="0" i="0" kern="1200" dirty="0">
                <a:solidFill>
                  <a:schemeClr val="tx1"/>
                </a:solidFill>
                <a:effectLst/>
                <a:latin typeface="+mn-lt"/>
                <a:ea typeface="+mn-ea"/>
                <a:cs typeface="+mn-cs"/>
              </a:rPr>
              <a:t>These reforms are meant to address the high systemic risk which has plagued China’s financial system in recent years and which many observers have linked to the fragmentary nature of its regulatory system.</a:t>
            </a:r>
          </a:p>
          <a:p>
            <a:r>
              <a:rPr lang="en-US" sz="1200" b="0" i="0" kern="1200" dirty="0">
                <a:solidFill>
                  <a:schemeClr val="tx1"/>
                </a:solidFill>
                <a:effectLst/>
                <a:latin typeface="+mn-lt"/>
                <a:ea typeface="+mn-ea"/>
                <a:cs typeface="+mn-cs"/>
              </a:rPr>
              <a:t>The State Council took the first major step in addressing this problem in July of 2017, when it announced the establishment of the Financial Stability Development Committee (FSDC), a cabinet-level “super regulator” meant to oversee and coordinate China’s four existing financial regulators.</a:t>
            </a:r>
          </a:p>
          <a:p>
            <a:r>
              <a:rPr lang="en-US" sz="1200" b="0" i="0" kern="1200" dirty="0">
                <a:solidFill>
                  <a:schemeClr val="tx1"/>
                </a:solidFill>
                <a:effectLst/>
                <a:latin typeface="+mn-lt"/>
                <a:ea typeface="+mn-ea"/>
                <a:cs typeface="+mn-cs"/>
              </a:rPr>
              <a:t>Though the precise workings of this new regulatory system are yet to be revealed, we now know its basic structure. The Pre- and Post-Reform structures are summarized in Figures 1 and 2 below: </a:t>
            </a:r>
          </a:p>
          <a:p>
            <a:r>
              <a:rPr lang="en-US" sz="1200" b="0" i="0" kern="1200" dirty="0">
                <a:solidFill>
                  <a:schemeClr val="tx1"/>
                </a:solidFill>
                <a:effectLst/>
                <a:latin typeface="+mn-lt"/>
                <a:ea typeface="+mn-ea"/>
                <a:cs typeface="+mn-cs"/>
              </a:rPr>
              <a:t>The placing of each of the four regulators on a level horizontal plane is deliberate, as they tend to function independently, though the PBOC does have greater powers in terms of drafting financial reforms and ensuring financial stability. People’s Bank of China (PBOC) China Securities Regulatory Commission (CSRC) China Insurance Regulatory Commission (CIRC) China Banking Regulatory Commission (CBRC) Post-Reform Looking forward, we expect that China’s new regulatory framework will implement stricter regulations that will put the nation’s financial system on a sounder footing. This will be a continuation of an ongoing trend towards increased regulation and stricter oversight. As discussed in our 2017 China Insurance Review, this trend has been particularly pronounced in China’s insurance sector.</a:t>
            </a:r>
          </a:p>
          <a:p>
            <a:r>
              <a:rPr lang="en-US" sz="1200" b="0" i="0" kern="1200" dirty="0">
                <a:solidFill>
                  <a:schemeClr val="tx1"/>
                </a:solidFill>
                <a:effectLst/>
                <a:latin typeface="+mn-lt"/>
                <a:ea typeface="+mn-ea"/>
                <a:cs typeface="+mn-cs"/>
              </a:rPr>
              <a:t>Ultimately, this should be propitious to foreign investors, which, relative to their Chinese counterparts are more experienced in dealing with a heavy compliance burden. As well, one of the stated goals of the FSDC is to coordinate efforts to further open China’s financial sector to foreign investment. </a:t>
            </a:r>
          </a:p>
          <a:p>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85</a:t>
            </a:fld>
            <a:endParaRPr lang="en-US" altLang="zh-TW"/>
          </a:p>
        </p:txBody>
      </p:sp>
    </p:spTree>
    <p:extLst>
      <p:ext uri="{BB962C8B-B14F-4D97-AF65-F5344CB8AC3E}">
        <p14:creationId xmlns:p14="http://schemas.microsoft.com/office/powerpoint/2010/main" val="2791521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87</a:t>
            </a:fld>
            <a:endParaRPr lang="en-US" altLang="zh-TW"/>
          </a:p>
        </p:txBody>
      </p:sp>
    </p:spTree>
    <p:extLst>
      <p:ext uri="{BB962C8B-B14F-4D97-AF65-F5344CB8AC3E}">
        <p14:creationId xmlns:p14="http://schemas.microsoft.com/office/powerpoint/2010/main" val="26234946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D4A59C-2AE2-4845-986B-07EADFEC34C2}" type="slidenum">
              <a:rPr lang="en-US" altLang="zh-TW"/>
              <a:pPr/>
              <a:t>88</a:t>
            </a:fld>
            <a:endParaRPr lang="en-US" altLang="zh-TW"/>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pPr>
              <a:lnSpc>
                <a:spcPct val="115000"/>
              </a:lnSpc>
              <a:spcAft>
                <a:spcPts val="1000"/>
              </a:spcAft>
            </a:pPr>
            <a:r>
              <a:rPr lang="en-US" altLang="zh-TW" sz="1200" b="1" dirty="0">
                <a:latin typeface="+mn-lt"/>
                <a:ea typeface="PMingLiU"/>
                <a:cs typeface="Times New Roman"/>
              </a:rPr>
              <a:t>1. Restrictions on Asset Holdings (e.g. portfolio diversification obligations)</a:t>
            </a:r>
            <a:r>
              <a:rPr lang="en-US" altLang="zh-TW" sz="1200" dirty="0">
                <a:latin typeface="+mn-lt"/>
                <a:ea typeface="PMingLiU"/>
                <a:cs typeface="Times New Roman"/>
              </a:rPr>
              <a:t> </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US" altLang="zh-TW" sz="1200" dirty="0">
                <a:latin typeface="+mn-lt"/>
                <a:ea typeface="PMingLiU"/>
                <a:cs typeface="Times New Roman"/>
              </a:rPr>
              <a:t>Reduces moral hazard of too much risk taking </a:t>
            </a:r>
          </a:p>
          <a:p>
            <a:pPr marL="342900" lvl="0" indent="-342900">
              <a:lnSpc>
                <a:spcPct val="115000"/>
              </a:lnSpc>
              <a:spcAft>
                <a:spcPts val="1000"/>
              </a:spcAft>
              <a:buFont typeface="Arial"/>
              <a:buChar char="•"/>
              <a:tabLst>
                <a:tab pos="457200" algn="l"/>
              </a:tabLst>
            </a:pP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2. Capital Requirement</a:t>
            </a:r>
            <a:r>
              <a:rPr lang="en-US" altLang="zh-TW" sz="1200" dirty="0">
                <a:latin typeface="+mn-lt"/>
                <a:ea typeface="PMingLiU"/>
                <a:cs typeface="Times New Roman"/>
              </a:rPr>
              <a:t> </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US" altLang="zh-TW" sz="1200" dirty="0">
                <a:latin typeface="+mn-lt"/>
                <a:ea typeface="PMingLiU"/>
                <a:cs typeface="Times New Roman"/>
              </a:rPr>
              <a:t>Leverage ratio </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US" altLang="zh-TW" sz="1200" dirty="0">
                <a:latin typeface="+mn-lt"/>
                <a:ea typeface="PMingLiU"/>
                <a:cs typeface="Times New Roman"/>
              </a:rPr>
              <a:t>Capital adequacy ratio </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US" altLang="zh-TW" sz="1200" dirty="0">
                <a:latin typeface="+mn-lt"/>
                <a:ea typeface="PMingLiU"/>
                <a:cs typeface="Times New Roman"/>
              </a:rPr>
              <a:t>Capital requirement on trading activities </a:t>
            </a:r>
          </a:p>
          <a:p>
            <a:pPr marL="342900" lvl="0" indent="-342900">
              <a:lnSpc>
                <a:spcPct val="115000"/>
              </a:lnSpc>
              <a:spcAft>
                <a:spcPts val="1000"/>
              </a:spcAft>
              <a:buFont typeface="Arial"/>
              <a:buChar char="•"/>
              <a:tabLst>
                <a:tab pos="457200" algn="l"/>
              </a:tabLst>
            </a:pP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3. Liquidity requirement</a:t>
            </a:r>
            <a:r>
              <a:rPr lang="en-US" altLang="zh-TW" sz="1200" dirty="0">
                <a:latin typeface="+mn-lt"/>
                <a:ea typeface="PMingLiU"/>
                <a:cs typeface="Times New Roman"/>
              </a:rPr>
              <a:t> </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US" altLang="zh-TW" sz="1200" dirty="0">
                <a:latin typeface="+mn-lt"/>
                <a:ea typeface="PMingLiU"/>
                <a:cs typeface="Times New Roman"/>
              </a:rPr>
              <a:t>Generally expressed as minimum liquidity ratio/reserve requirement </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US" altLang="zh-TW" sz="1200" dirty="0">
                <a:latin typeface="+mn-lt"/>
                <a:ea typeface="PMingLiU"/>
                <a:cs typeface="Times New Roman"/>
              </a:rPr>
              <a:t>May include other ratios such as transformation ratio </a:t>
            </a:r>
          </a:p>
          <a:p>
            <a:pPr marL="342900" lvl="0" indent="-342900">
              <a:lnSpc>
                <a:spcPct val="115000"/>
              </a:lnSpc>
              <a:spcAft>
                <a:spcPts val="1000"/>
              </a:spcAft>
              <a:buFont typeface="Arial"/>
              <a:buChar char="•"/>
              <a:tabLst>
                <a:tab pos="457200" algn="l"/>
              </a:tabLst>
            </a:pP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4. Disclosure Requirements</a:t>
            </a:r>
            <a:r>
              <a:rPr lang="en-US" altLang="zh-TW" sz="1200" dirty="0">
                <a:latin typeface="+mn-lt"/>
                <a:ea typeface="PMingLiU"/>
                <a:cs typeface="Times New Roman"/>
              </a:rPr>
              <a:t> </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US" altLang="zh-TW" sz="1200" dirty="0">
                <a:latin typeface="+mn-lt"/>
                <a:ea typeface="PMingLiU"/>
                <a:cs typeface="Times New Roman"/>
              </a:rPr>
              <a:t>Better info reduces asymmetric info problem</a:t>
            </a:r>
            <a:r>
              <a:rPr lang="en-US" altLang="zh-TW" sz="1200" b="1" dirty="0">
                <a:latin typeface="+mn-lt"/>
                <a:ea typeface="PMingLiU"/>
                <a:cs typeface="Times New Roman"/>
              </a:rPr>
              <a:t> </a:t>
            </a:r>
          </a:p>
          <a:p>
            <a:pPr marL="342900" lvl="0" indent="-342900">
              <a:lnSpc>
                <a:spcPct val="115000"/>
              </a:lnSpc>
              <a:spcAft>
                <a:spcPts val="1000"/>
              </a:spcAft>
              <a:buFont typeface="Arial"/>
              <a:buChar char="•"/>
              <a:tabLst>
                <a:tab pos="457200" algn="l"/>
              </a:tabLst>
            </a:pP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5. Bank Supervision: Chartering and Examination (licensing of banks by central authority)</a:t>
            </a: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A. Reduces adverse selection problem of risk takers or crooks owning banks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B. Reduces moral hazard by preventing risky activities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C. New trend:  assessment of risk management </a:t>
            </a:r>
          </a:p>
          <a:p>
            <a:pPr>
              <a:lnSpc>
                <a:spcPct val="115000"/>
              </a:lnSpc>
              <a:spcAft>
                <a:spcPts val="1000"/>
              </a:spcAft>
            </a:pP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6. Government Safety Net and Deposit Insurance</a:t>
            </a: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A. Prevents bank runs due to asymmetric info:  depositors can't tell good from bad banks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B. Creates moral hazard incentives for banks to take on too much risk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C. Creates adverse selection problem of crooks and risk-takers wanting to control banks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D. Too-Big-to-Fail increase moral hazard incentives for big banks and is unfair </a:t>
            </a:r>
          </a:p>
          <a:p>
            <a:pPr>
              <a:lnSpc>
                <a:spcPct val="115000"/>
              </a:lnSpc>
              <a:spcAft>
                <a:spcPts val="1000"/>
              </a:spcAft>
            </a:pP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7. Consumer Protection</a:t>
            </a: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A. Standardized interest rates (APR)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B. Prevent discrimination: e.g., CRA </a:t>
            </a:r>
          </a:p>
          <a:p>
            <a:pPr>
              <a:lnSpc>
                <a:spcPct val="115000"/>
              </a:lnSpc>
              <a:spcAft>
                <a:spcPts val="1000"/>
              </a:spcAft>
            </a:pP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8. Restrictions on Competition to Reduce Risk-Taking</a:t>
            </a: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A. Branching restrictions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B. Separation of banking and securities industries: Glass-</a:t>
            </a:r>
            <a:r>
              <a:rPr lang="en-US" altLang="zh-TW" sz="1200" dirty="0" err="1">
                <a:latin typeface="+mn-lt"/>
                <a:ea typeface="PMingLiU"/>
                <a:cs typeface="Times New Roman"/>
              </a:rPr>
              <a:t>Steagall</a:t>
            </a:r>
            <a:r>
              <a:rPr lang="en-US" altLang="zh-TW" sz="1200" dirty="0">
                <a:latin typeface="+mn-lt"/>
                <a:ea typeface="PMingLiU"/>
                <a:cs typeface="Times New Roman"/>
              </a:rPr>
              <a:t> </a:t>
            </a:r>
            <a:endParaRPr lang="zh-TW" altLang="zh-TW" sz="1200" dirty="0">
              <a:latin typeface="+mn-lt"/>
              <a:ea typeface="PMingLiU"/>
              <a:cs typeface="Times New Roman"/>
            </a:endParaRPr>
          </a:p>
        </p:txBody>
      </p:sp>
    </p:spTree>
    <p:extLst>
      <p:ext uri="{BB962C8B-B14F-4D97-AF65-F5344CB8AC3E}">
        <p14:creationId xmlns:p14="http://schemas.microsoft.com/office/powerpoint/2010/main" val="2848177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A8ED-0A3F-4600-9F02-F9255767CBD2}" type="slidenum">
              <a:rPr lang="en-US" altLang="zh-TW"/>
              <a:pPr/>
              <a:t>9</a:t>
            </a:fld>
            <a:endParaRPr lang="en-US" altLang="zh-TW"/>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pPr>
              <a:lnSpc>
                <a:spcPct val="80000"/>
              </a:lnSpc>
            </a:pPr>
            <a:r>
              <a:rPr lang="en-US" altLang="zh-TW" sz="1200" b="1" i="0" dirty="0">
                <a:latin typeface="+mn-lt"/>
              </a:rPr>
              <a:t>Source: FT Lack of consensus dogs US regulators By Jeremy Grant http://www.ft.com/cms/s/0/b7e53ab6-5430-11dc-9a6e-0000779fd2ac.html  Published: August 27 2007 03:00</a:t>
            </a:r>
          </a:p>
          <a:p>
            <a:pPr>
              <a:lnSpc>
                <a:spcPct val="80000"/>
              </a:lnSpc>
            </a:pPr>
            <a:endParaRPr lang="zh-TW" sz="1200" i="1" dirty="0">
              <a:latin typeface="+mn-lt"/>
            </a:endParaRPr>
          </a:p>
          <a:p>
            <a:pPr>
              <a:lnSpc>
                <a:spcPct val="80000"/>
              </a:lnSpc>
            </a:pPr>
            <a:r>
              <a:rPr lang="zh-TW" sz="1200" dirty="0">
                <a:latin typeface="+mn-lt"/>
              </a:rPr>
              <a:t>Anyone looking for a case study of what is fragmented in the way the US regulates its financial services need only have been in a Chicago courtroom exactly a week ago.</a:t>
            </a:r>
            <a:r>
              <a:rPr lang="en-US" altLang="zh-TW" sz="1200" dirty="0">
                <a:latin typeface="+mn-lt"/>
              </a:rPr>
              <a:t> </a:t>
            </a:r>
            <a:r>
              <a:rPr lang="zh-TW" sz="1200" dirty="0">
                <a:latin typeface="+mn-lt"/>
              </a:rPr>
              <a:t>There, a judge hastily called a crisis hearing. At stake: a request by the Securities and Exchange Commission for a temporary restraining order related to Sentinel, an investment management company that caused ripples in global markets by revealing it was unable to meet client redemptions.</a:t>
            </a:r>
            <a:r>
              <a:rPr lang="en-US" altLang="zh-TW" sz="1200" dirty="0">
                <a:latin typeface="+mn-lt"/>
              </a:rPr>
              <a:t> </a:t>
            </a:r>
            <a:r>
              <a:rPr lang="zh-TW" sz="1200" dirty="0">
                <a:latin typeface="+mn-lt"/>
              </a:rPr>
              <a:t>It was a heated affair. However, far from witnessing seamless co-operation between the two main US financial watchdogs - the SEC and Commodity Fu-tures Trading Commission - the presiding judge was shocked to hear lawyers for each regulator take opposing views on the crisis surrounding Sentinel.</a:t>
            </a:r>
            <a:r>
              <a:rPr lang="en-US" altLang="zh-TW" sz="1200" dirty="0">
                <a:latin typeface="+mn-lt"/>
              </a:rPr>
              <a:t> </a:t>
            </a:r>
            <a:r>
              <a:rPr lang="zh-TW" sz="1200" dirty="0">
                <a:latin typeface="+mn-lt"/>
              </a:rPr>
              <a:t>"Why doesn't this agency of the government go over and talk to this [other] agency of the government and get your act together, for crying out loud," said Judge Matthew Kennelly, according to a transcript.</a:t>
            </a:r>
            <a:endParaRPr lang="en-US" altLang="zh-TW" sz="1200" dirty="0">
              <a:latin typeface="+mn-lt"/>
            </a:endParaRPr>
          </a:p>
          <a:p>
            <a:pPr>
              <a:lnSpc>
                <a:spcPct val="80000"/>
              </a:lnSpc>
            </a:pPr>
            <a:endParaRPr lang="zh-TW" sz="1200" dirty="0">
              <a:latin typeface="+mn-lt"/>
            </a:endParaRPr>
          </a:p>
          <a:p>
            <a:pPr>
              <a:lnSpc>
                <a:spcPct val="80000"/>
              </a:lnSpc>
            </a:pPr>
            <a:r>
              <a:rPr lang="zh-TW" sz="1200" dirty="0">
                <a:latin typeface="+mn-lt"/>
              </a:rPr>
              <a:t>The case shows that, even as hundreds of millions of dollars were at stake in one of the largest collapses of an investment company, these US regulators were unable to agree a common approach to a crisis that, at one point, had global dimensions.</a:t>
            </a:r>
            <a:r>
              <a:rPr lang="en-US" altLang="zh-TW" sz="1200" dirty="0">
                <a:latin typeface="+mn-lt"/>
              </a:rPr>
              <a:t> </a:t>
            </a:r>
            <a:r>
              <a:rPr lang="zh-TW" sz="1200" dirty="0">
                <a:latin typeface="+mn-lt"/>
              </a:rPr>
              <a:t>The case could fuel recent calls for an overhaul of financial regulation in the US.</a:t>
            </a:r>
            <a:r>
              <a:rPr lang="en-US" altLang="zh-TW" sz="1200" dirty="0">
                <a:latin typeface="+mn-lt"/>
              </a:rPr>
              <a:t> </a:t>
            </a:r>
            <a:r>
              <a:rPr lang="zh-TW" sz="1200" dirty="0">
                <a:latin typeface="+mn-lt"/>
              </a:rPr>
              <a:t>High-level reports on the threats to New York as a financial centre have highlighted what they see as a weakness of the US system: too many regulators often with contradictory agendas, rooted in different congressional mandates.</a:t>
            </a:r>
            <a:r>
              <a:rPr lang="en-US" altLang="zh-TW" sz="1200" dirty="0">
                <a:latin typeface="+mn-lt"/>
              </a:rPr>
              <a:t> </a:t>
            </a:r>
            <a:r>
              <a:rPr lang="zh-TW" sz="1200" dirty="0">
                <a:latin typeface="+mn-lt"/>
              </a:rPr>
              <a:t>Indeed, some have held up the UK‘s Financial Services Authority, where regulation is under one roof, as a model.</a:t>
            </a:r>
            <a:r>
              <a:rPr lang="en-US" altLang="zh-TW" sz="1200" dirty="0">
                <a:latin typeface="+mn-lt"/>
              </a:rPr>
              <a:t> </a:t>
            </a:r>
            <a:r>
              <a:rPr lang="zh-TW" sz="1200" dirty="0">
                <a:latin typeface="+mn-lt"/>
              </a:rPr>
              <a:t>In the Sentinel case, the CFTC's priority was to preserve the integrity of the futures markets, which it regulates. But the SEC, which regulates securities firms, investment managers and brokers, was focused on investor protection. The agendas clashed, with painful consequences for some hedge funds.</a:t>
            </a:r>
            <a:endParaRPr lang="en-US" altLang="zh-TW" sz="1200" dirty="0">
              <a:latin typeface="+mn-lt"/>
            </a:endParaRPr>
          </a:p>
          <a:p>
            <a:pPr>
              <a:lnSpc>
                <a:spcPct val="80000"/>
              </a:lnSpc>
            </a:pPr>
            <a:endParaRPr lang="en-US" altLang="zh-TW" sz="1200" dirty="0">
              <a:latin typeface="+mn-lt"/>
            </a:endParaRPr>
          </a:p>
          <a:p>
            <a:pPr>
              <a:lnSpc>
                <a:spcPct val="80000"/>
              </a:lnSpc>
            </a:pPr>
            <a:endParaRPr lang="zh-TW" sz="1200" dirty="0">
              <a:latin typeface="+mn-lt"/>
            </a:endParaRPr>
          </a:p>
          <a:p>
            <a:pPr>
              <a:lnSpc>
                <a:spcPct val="80000"/>
              </a:lnSpc>
            </a:pPr>
            <a:r>
              <a:rPr lang="en-US" altLang="zh-TW" sz="1200" b="1" i="0" dirty="0">
                <a:latin typeface="+mn-lt"/>
              </a:rPr>
              <a:t>Source: FT Bankruptcy trustee to take control at Sentinel By Jeremy Grant in Washington http://www.ft.com/cms/s/0/dec3d644-51c2-11dc-8779-0000779fd2ac.html  Published: August 23 2007 22:57</a:t>
            </a:r>
          </a:p>
          <a:p>
            <a:pPr>
              <a:lnSpc>
                <a:spcPct val="80000"/>
              </a:lnSpc>
            </a:pPr>
            <a:endParaRPr lang="en-US" altLang="zh-TW" sz="1200" i="1" dirty="0">
              <a:latin typeface="+mn-lt"/>
            </a:endParaRPr>
          </a:p>
          <a:p>
            <a:pPr>
              <a:lnSpc>
                <a:spcPct val="80000"/>
              </a:lnSpc>
            </a:pPr>
            <a:r>
              <a:rPr lang="zh-TW" sz="1200" dirty="0">
                <a:latin typeface="+mn-lt"/>
              </a:rPr>
              <a:t>The collapse of the Chicago-based firm caused ripples in global credit markets.</a:t>
            </a:r>
          </a:p>
          <a:p>
            <a:pPr>
              <a:lnSpc>
                <a:spcPct val="80000"/>
              </a:lnSpc>
            </a:pPr>
            <a:r>
              <a:rPr lang="zh-TW" sz="1200" dirty="0">
                <a:latin typeface="+mn-lt"/>
              </a:rPr>
              <a:t>It has become a test of the ability of the two main financial regulators – the Securities and Exchange Commission and Commodity Futures Trading Commission – to work together in tackling a financial crisis involving an entity that is overseen by both.</a:t>
            </a:r>
            <a:r>
              <a:rPr lang="en-US" altLang="zh-TW" sz="1200" dirty="0">
                <a:latin typeface="+mn-lt"/>
              </a:rPr>
              <a:t> </a:t>
            </a:r>
            <a:r>
              <a:rPr lang="zh-TW" sz="1200" dirty="0">
                <a:latin typeface="+mn-lt"/>
              </a:rPr>
              <a:t>Some investors with funds at Sentinel have complained that other funds holders, mostly futures brokers, were compensated for their losses before them, as futures regulators rushed to head off any disruption to the futures industry.</a:t>
            </a:r>
            <a:r>
              <a:rPr lang="en-US" altLang="zh-TW" sz="1200" dirty="0">
                <a:latin typeface="+mn-lt"/>
              </a:rPr>
              <a:t> </a:t>
            </a:r>
            <a:r>
              <a:rPr lang="zh-TW" sz="1200" dirty="0">
                <a:latin typeface="+mn-lt"/>
              </a:rPr>
              <a:t>A bankruptcy judge in Chicago granted Sentinel</a:t>
            </a:r>
            <a:r>
              <a:rPr lang="en-US" altLang="zh-TW" sz="1200" dirty="0">
                <a:latin typeface="+mn-lt"/>
              </a:rPr>
              <a:t>’</a:t>
            </a:r>
            <a:r>
              <a:rPr lang="zh-TW" sz="1200" dirty="0">
                <a:latin typeface="+mn-lt"/>
              </a:rPr>
              <a:t>s request that its affairs be handed to a trustee, yet to be named, so that its accounts could be clarified before any further disbursement of funds was possible to creditors.</a:t>
            </a:r>
            <a:r>
              <a:rPr lang="en-US" altLang="zh-TW" sz="1200" dirty="0">
                <a:latin typeface="+mn-lt"/>
              </a:rPr>
              <a:t> </a:t>
            </a:r>
            <a:r>
              <a:rPr lang="zh-TW" sz="1200" dirty="0">
                <a:latin typeface="+mn-lt"/>
              </a:rPr>
              <a:t>Sentinel was this week hit with an SEC lawsuit alleging that it fraudulently moved $460m of clients’ funds to its own “house” account.</a:t>
            </a:r>
            <a:endParaRPr lang="en-US" altLang="zh-TW" sz="1200" dirty="0">
              <a:latin typeface="+mn-lt"/>
            </a:endParaRPr>
          </a:p>
        </p:txBody>
      </p:sp>
    </p:spTree>
    <p:extLst>
      <p:ext uri="{BB962C8B-B14F-4D97-AF65-F5344CB8AC3E}">
        <p14:creationId xmlns:p14="http://schemas.microsoft.com/office/powerpoint/2010/main" val="18494890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89</a:t>
            </a:fld>
            <a:endParaRPr lang="en-US" altLang="zh-TW"/>
          </a:p>
        </p:txBody>
      </p:sp>
    </p:spTree>
    <p:extLst>
      <p:ext uri="{BB962C8B-B14F-4D97-AF65-F5344CB8AC3E}">
        <p14:creationId xmlns:p14="http://schemas.microsoft.com/office/powerpoint/2010/main" val="187423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FD0A3A-A490-4963-A514-4122CC5D914B}" type="slidenum">
              <a:rPr lang="en-US" altLang="zh-TW"/>
              <a:pPr/>
              <a:t>90</a:t>
            </a:fld>
            <a:endParaRPr lang="en-US" altLang="zh-TW"/>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pPr>
              <a:spcBef>
                <a:spcPct val="50000"/>
              </a:spcBef>
            </a:pPr>
            <a:r>
              <a:rPr lang="en-US" altLang="zh-TW" dirty="0"/>
              <a:t>Historically Americans are hostile to banks and particularly central banks because they fear concentration of power in Washington and worry about representation of local regional views</a:t>
            </a:r>
            <a:r>
              <a:rPr lang="en-US" altLang="zh-TW" baseline="0" dirty="0"/>
              <a:t> </a:t>
            </a:r>
            <a:r>
              <a:rPr lang="en-US" altLang="zh-TW" baseline="0" dirty="0">
                <a:sym typeface="Wingdings 3"/>
              </a:rPr>
              <a:t></a:t>
            </a:r>
            <a:r>
              <a:rPr lang="en-US" altLang="zh-TW" dirty="0"/>
              <a:t> Resisted installation of central bank. Fear of centralized power guided central bank activities in the 19</a:t>
            </a:r>
            <a:r>
              <a:rPr lang="en-US" altLang="zh-TW" baseline="30000" dirty="0"/>
              <a:t>th</a:t>
            </a:r>
            <a:r>
              <a:rPr lang="en-US" altLang="zh-TW" dirty="0"/>
              <a:t> century.</a:t>
            </a:r>
          </a:p>
          <a:p>
            <a:pPr>
              <a:spcBef>
                <a:spcPct val="50000"/>
              </a:spcBef>
            </a:pPr>
            <a:r>
              <a:rPr lang="en-US" altLang="zh-TW" dirty="0"/>
              <a:t>The First Bank of the U.S. was disbanded in 1811. The Second Bank of the U.S. was disbanded in 1836 when President Andrew Jackson vetoed its renewal. As a result, banking panics became regular events, culminating in the panic of 1907. Widespread bank failures and depositor losses convinced the U.S. that a central bank was needed. Fear of a “central authority” was rampant</a:t>
            </a:r>
            <a:r>
              <a:rPr lang="en-US" altLang="zh-TW" baseline="0" dirty="0"/>
              <a:t> - </a:t>
            </a:r>
            <a:r>
              <a:rPr lang="en-US" altLang="zh-TW" dirty="0"/>
              <a:t>people worried that powerful Wall Street interests would manipulate the system. Questions arose as to whether such a monetary authority would be private or a government institution. Federal Reserve Act of 1913 was a compromise that created the Federal Reserve System including checks and balances.</a:t>
            </a:r>
          </a:p>
          <a:p>
            <a:endParaRPr lang="zh-TW" altLang="en-US" dirty="0"/>
          </a:p>
        </p:txBody>
      </p:sp>
    </p:spTree>
    <p:extLst>
      <p:ext uri="{BB962C8B-B14F-4D97-AF65-F5344CB8AC3E}">
        <p14:creationId xmlns:p14="http://schemas.microsoft.com/office/powerpoint/2010/main" val="32261545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Fed https://www.federalreserve.gov/faqs.htm</a:t>
            </a:r>
          </a:p>
          <a:p>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91</a:t>
            </a:fld>
            <a:endParaRPr lang="en-US" altLang="zh-TW"/>
          </a:p>
        </p:txBody>
      </p:sp>
    </p:spTree>
    <p:extLst>
      <p:ext uri="{BB962C8B-B14F-4D97-AF65-F5344CB8AC3E}">
        <p14:creationId xmlns:p14="http://schemas.microsoft.com/office/powerpoint/2010/main" val="22711065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92</a:t>
            </a:fld>
            <a:endParaRPr lang="en-US" altLang="zh-TW"/>
          </a:p>
        </p:txBody>
      </p:sp>
    </p:spTree>
    <p:extLst>
      <p:ext uri="{BB962C8B-B14F-4D97-AF65-F5344CB8AC3E}">
        <p14:creationId xmlns:p14="http://schemas.microsoft.com/office/powerpoint/2010/main" val="19335833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93</a:t>
            </a:fld>
            <a:endParaRPr lang="en-US" altLang="zh-TW"/>
          </a:p>
        </p:txBody>
      </p:sp>
    </p:spTree>
    <p:extLst>
      <p:ext uri="{BB962C8B-B14F-4D97-AF65-F5344CB8AC3E}">
        <p14:creationId xmlns:p14="http://schemas.microsoft.com/office/powerpoint/2010/main" val="319674117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AB3BB1-7CD5-4B68-852C-9AFC139A7A3B}" type="slidenum">
              <a:rPr lang="en-US" altLang="zh-TW"/>
              <a:pPr/>
              <a:t>94</a:t>
            </a:fld>
            <a:endParaRPr lang="en-US" altLang="zh-TW"/>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r>
              <a:rPr lang="en-US" altLang="zh-TW" dirty="0"/>
              <a:t>The Fed of NY is the most important as it has special functions. In addition it is the regulator of some of the largest banks in the world thus it has a special role.</a:t>
            </a:r>
          </a:p>
        </p:txBody>
      </p:sp>
    </p:spTree>
    <p:extLst>
      <p:ext uri="{BB962C8B-B14F-4D97-AF65-F5344CB8AC3E}">
        <p14:creationId xmlns:p14="http://schemas.microsoft.com/office/powerpoint/2010/main" val="29258107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AB3BB1-7CD5-4B68-852C-9AFC139A7A3B}" type="slidenum">
              <a:rPr lang="en-US" altLang="zh-TW"/>
              <a:pPr/>
              <a:t>95</a:t>
            </a:fld>
            <a:endParaRPr lang="en-US" altLang="zh-TW"/>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r>
              <a:rPr lang="en-US" altLang="zh-TW" dirty="0"/>
              <a:t>The Fed of NY is the most important as it has special functions. In addition it is the regulator of some of the largest banks in the world thus it has a special role.</a:t>
            </a:r>
          </a:p>
          <a:p>
            <a:endParaRPr lang="en-US" altLang="zh-TW"/>
          </a:p>
          <a:p>
            <a:r>
              <a:rPr lang="en-US" altLang="zh-TW"/>
              <a:t>http</a:t>
            </a:r>
            <a:r>
              <a:rPr lang="en-US" altLang="zh-TW" dirty="0"/>
              <a:t>://www.bloomberg.com/news/print/2012-06-13/regional-feds-need-directors-not-tied-to-banks.html  </a:t>
            </a:r>
            <a:r>
              <a:rPr lang="en-US" altLang="zh-TW" b="1" dirty="0"/>
              <a:t>The Regional Feds Need More Independence</a:t>
            </a:r>
            <a:r>
              <a:rPr lang="en-US" altLang="zh-TW" b="1" baseline="0" dirty="0"/>
              <a:t> </a:t>
            </a:r>
            <a:r>
              <a:rPr lang="en-US" altLang="zh-TW" i="1" dirty="0"/>
              <a:t>By Jonathan Reiss - Jun 13, 2012  Bloomberg </a:t>
            </a:r>
          </a:p>
          <a:p>
            <a:r>
              <a:rPr lang="en-US" altLang="zh-TW" dirty="0"/>
              <a:t>All the fuss about whether </a:t>
            </a:r>
            <a:r>
              <a:rPr lang="en-US" altLang="zh-TW" dirty="0">
                <a:hlinkClick r:id="rId3"/>
              </a:rPr>
              <a:t>Jamie </a:t>
            </a:r>
            <a:r>
              <a:rPr lang="en-US" altLang="zh-TW" dirty="0" err="1">
                <a:hlinkClick r:id="rId3"/>
              </a:rPr>
              <a:t>Dimon</a:t>
            </a:r>
            <a:r>
              <a:rPr lang="en-US" altLang="zh-TW" dirty="0"/>
              <a:t>, the chief executive officer of JPMorgan Chase &amp; Co., should remain on the </a:t>
            </a:r>
            <a:r>
              <a:rPr lang="en-US" altLang="zh-TW" dirty="0">
                <a:hlinkClick r:id="rId4"/>
              </a:rPr>
              <a:t>New York</a:t>
            </a:r>
            <a:r>
              <a:rPr lang="en-US" altLang="zh-TW" dirty="0"/>
              <a:t> Federal Reserve Bank board is missing a larger issue. The entire board is connected to the banking industry and needs reform. </a:t>
            </a:r>
          </a:p>
          <a:p>
            <a:r>
              <a:rPr lang="en-US" altLang="zh-TW" dirty="0"/>
              <a:t>It is imperative that the board include some directors who are independent of the banking industry because it performs many vital public functions, including selecting the president of the </a:t>
            </a:r>
            <a:r>
              <a:rPr lang="en-US" altLang="zh-TW" dirty="0">
                <a:hlinkClick r:id="rId5" tooltip="Open Web Site"/>
              </a:rPr>
              <a:t>New York Fed</a:t>
            </a:r>
            <a:r>
              <a:rPr lang="en-US" altLang="zh-TW" dirty="0"/>
              <a:t>, who also serves as </a:t>
            </a:r>
            <a:r>
              <a:rPr lang="en-US" altLang="zh-TW" dirty="0">
                <a:hlinkClick r:id="rId6" tooltip="Open Web Site"/>
              </a:rPr>
              <a:t>vice chairman</a:t>
            </a:r>
            <a:r>
              <a:rPr lang="en-US" altLang="zh-TW" dirty="0"/>
              <a:t> of the policy- making </a:t>
            </a:r>
            <a:r>
              <a:rPr lang="en-US" altLang="zh-TW" dirty="0">
                <a:hlinkClick r:id="rId7"/>
              </a:rPr>
              <a:t>Federal Open Market Committee</a:t>
            </a:r>
            <a:r>
              <a:rPr lang="en-US" altLang="zh-TW" dirty="0"/>
              <a:t>. Yet none of the current directors is entirely independent, not even the six who by law should represent the public. </a:t>
            </a:r>
          </a:p>
          <a:p>
            <a:r>
              <a:rPr lang="en-US" altLang="zh-TW" dirty="0"/>
              <a:t>Here’s how the board is </a:t>
            </a:r>
            <a:r>
              <a:rPr lang="en-US" altLang="zh-TW" dirty="0">
                <a:hlinkClick r:id="rId8" tooltip="Open Web Site"/>
              </a:rPr>
              <a:t>supposed to be structured</a:t>
            </a:r>
            <a:r>
              <a:rPr lang="en-US" altLang="zh-TW" dirty="0"/>
              <a:t>: The nine directors are divided into three classes, each containing three people. Class A directors are bankers, elected by the member banks. </a:t>
            </a:r>
            <a:r>
              <a:rPr lang="en-US" altLang="zh-TW" dirty="0" err="1"/>
              <a:t>Dimon</a:t>
            </a:r>
            <a:r>
              <a:rPr lang="en-US" altLang="zh-TW" dirty="0"/>
              <a:t> is one of these. Classes B and C are designated to represent the public and are specifically not allowed to be bankers. Nevertheless, Class B directors are also elected by the member banks. And this raises the question, whose interests are they likely to represent -- the public or the banks? Their independence would be enhanced if they were chosen in a different manner. Class C directors are appointed by the Fed governors, who could be careful to select independent people. Yet the three Class C directors now at the New York Fed are presidents of </a:t>
            </a:r>
            <a:r>
              <a:rPr lang="en-US" altLang="zh-TW" dirty="0">
                <a:hlinkClick r:id="rId9"/>
              </a:rPr>
              <a:t>Columbia University</a:t>
            </a:r>
            <a:r>
              <a:rPr lang="en-US" altLang="zh-TW" dirty="0"/>
              <a:t>, the </a:t>
            </a:r>
            <a:r>
              <a:rPr lang="en-US" altLang="zh-TW" dirty="0">
                <a:hlinkClick r:id="rId10"/>
              </a:rPr>
              <a:t>Metropolitan Museum</a:t>
            </a:r>
            <a:r>
              <a:rPr lang="en-US" altLang="zh-TW" dirty="0"/>
              <a:t> of Art and the Partnership for </a:t>
            </a:r>
            <a:r>
              <a:rPr lang="en-US" altLang="zh-TW" dirty="0">
                <a:hlinkClick r:id="rId11"/>
              </a:rPr>
              <a:t>New York City</a:t>
            </a:r>
            <a:r>
              <a:rPr lang="en-US" altLang="zh-TW" dirty="0"/>
              <a:t>. All three head nonprofit organizations that rely on contributions from financial corporations or their executives. They all report to boards partially occupied by financiers such as Jamie </a:t>
            </a:r>
            <a:r>
              <a:rPr lang="en-US" altLang="zh-TW" dirty="0" err="1"/>
              <a:t>Dimon</a:t>
            </a:r>
            <a:r>
              <a:rPr lang="en-US" altLang="zh-TW" dirty="0"/>
              <a:t>; Lloyd </a:t>
            </a:r>
            <a:r>
              <a:rPr lang="en-US" altLang="zh-TW" dirty="0" err="1"/>
              <a:t>Blankfein</a:t>
            </a:r>
            <a:r>
              <a:rPr lang="en-US" altLang="zh-TW" dirty="0"/>
              <a:t>, the CEO of Goldman Sachs Group Inc.; and </a:t>
            </a:r>
            <a:r>
              <a:rPr lang="en-US" altLang="zh-TW" dirty="0" err="1"/>
              <a:t>Vikram</a:t>
            </a:r>
            <a:r>
              <a:rPr lang="en-US" altLang="zh-TW" dirty="0"/>
              <a:t> </a:t>
            </a:r>
            <a:r>
              <a:rPr lang="en-US" altLang="zh-TW" dirty="0" err="1"/>
              <a:t>Pandit</a:t>
            </a:r>
            <a:r>
              <a:rPr lang="en-US" altLang="zh-TW" dirty="0"/>
              <a:t>, the CEO of Citigroup Inc. </a:t>
            </a:r>
          </a:p>
          <a:p>
            <a:r>
              <a:rPr lang="en-US" altLang="zh-TW" dirty="0"/>
              <a:t>To preserve their independence, the directors are not allowed to own a single share of bank stock, but apparently it is fine for them to accept millions in contributions from bankers on behalf of the institutions they run. </a:t>
            </a:r>
          </a:p>
          <a:p>
            <a:endParaRPr lang="en-US" altLang="zh-TW" sz="1200" b="1" kern="1200" dirty="0">
              <a:solidFill>
                <a:schemeClr val="tx1"/>
              </a:solidFill>
              <a:latin typeface="+mn-lt"/>
              <a:ea typeface="+mn-ea"/>
              <a:cs typeface="+mn-cs"/>
            </a:endParaRPr>
          </a:p>
          <a:p>
            <a:r>
              <a:rPr lang="en-US" altLang="zh-TW" sz="1200" b="1" kern="1200" dirty="0">
                <a:solidFill>
                  <a:schemeClr val="tx1"/>
                </a:solidFill>
                <a:latin typeface="+mn-lt"/>
                <a:ea typeface="+mn-ea"/>
                <a:cs typeface="+mn-cs"/>
              </a:rPr>
              <a:t>An Institutional Flaw at the Heart of the Federal Reserve</a:t>
            </a:r>
            <a:r>
              <a:rPr lang="en-US" altLang="zh-TW" sz="1200" b="0" kern="1200" baseline="0" dirty="0">
                <a:solidFill>
                  <a:schemeClr val="tx1"/>
                </a:solidFill>
                <a:latin typeface="+mn-lt"/>
                <a:ea typeface="+mn-ea"/>
                <a:cs typeface="+mn-cs"/>
              </a:rPr>
              <a:t> </a:t>
            </a:r>
            <a:r>
              <a:rPr lang="en-US" altLang="zh-TW" sz="1200" b="1" i="1" kern="1200" dirty="0">
                <a:solidFill>
                  <a:schemeClr val="tx1"/>
                </a:solidFill>
                <a:latin typeface="+mn-lt"/>
                <a:ea typeface="+mn-ea"/>
                <a:cs typeface="+mn-cs"/>
              </a:rPr>
              <a:t>By </a:t>
            </a:r>
            <a:r>
              <a:rPr lang="en-US" altLang="zh-TW" sz="1200" b="1" i="1" u="none" strike="noStrike" kern="1200" dirty="0">
                <a:solidFill>
                  <a:schemeClr val="tx1"/>
                </a:solidFill>
                <a:latin typeface="+mn-lt"/>
                <a:ea typeface="+mn-ea"/>
                <a:cs typeface="+mn-cs"/>
                <a:hlinkClick r:id="rId12" tooltip="See all posts by SIMON JOHNSON"/>
              </a:rPr>
              <a:t>SIMON JOHNSON</a:t>
            </a:r>
            <a:r>
              <a:rPr lang="en-US" altLang="zh-TW" sz="1200" b="1" i="1" kern="1200" dirty="0">
                <a:solidFill>
                  <a:schemeClr val="tx1"/>
                </a:solidFill>
                <a:latin typeface="+mn-lt"/>
                <a:ea typeface="+mn-ea"/>
                <a:cs typeface="+mn-cs"/>
              </a:rPr>
              <a:t> </a:t>
            </a:r>
            <a:r>
              <a:rPr lang="en-US" altLang="zh-TW" sz="1200" b="1" kern="1200" cap="all" dirty="0">
                <a:solidFill>
                  <a:schemeClr val="tx1"/>
                </a:solidFill>
                <a:latin typeface="+mn-lt"/>
                <a:ea typeface="+mn-ea"/>
                <a:cs typeface="+mn-cs"/>
              </a:rPr>
              <a:t>June 14, 2012, 11:37 am</a:t>
            </a:r>
            <a:r>
              <a:rPr lang="en-US" altLang="zh-TW" sz="1200" kern="1200" dirty="0">
                <a:solidFill>
                  <a:schemeClr val="tx1"/>
                </a:solidFill>
                <a:latin typeface="+mn-lt"/>
                <a:ea typeface="+mn-ea"/>
                <a:cs typeface="+mn-cs"/>
              </a:rPr>
              <a:t> NY Times</a:t>
            </a:r>
            <a:r>
              <a:rPr lang="en-US" altLang="zh-TW" sz="1200" kern="1200" baseline="0" dirty="0">
                <a:solidFill>
                  <a:schemeClr val="tx1"/>
                </a:solidFill>
                <a:latin typeface="+mn-lt"/>
                <a:ea typeface="+mn-ea"/>
                <a:cs typeface="+mn-cs"/>
              </a:rPr>
              <a:t> </a:t>
            </a:r>
            <a:r>
              <a:rPr lang="en-US" altLang="zh-TW" sz="1200" b="1" i="1" u="none" strike="noStrike" kern="1200" dirty="0">
                <a:solidFill>
                  <a:schemeClr val="tx1"/>
                </a:solidFill>
                <a:latin typeface="+mn-lt"/>
                <a:ea typeface="+mn-ea"/>
                <a:cs typeface="+mn-cs"/>
                <a:hlinkClick r:id="rId13"/>
              </a:rPr>
              <a:t>http://economix.blogs.nytimes.com/2012/06/14/an-institutional-flaw-at-the-heart-of-the-federal-reserve/</a:t>
            </a:r>
            <a:r>
              <a:rPr lang="en-US" altLang="zh-TW" sz="1200" b="1" i="1" kern="1200" dirty="0">
                <a:solidFill>
                  <a:schemeClr val="tx1"/>
                </a:solidFill>
                <a:latin typeface="+mn-lt"/>
                <a:ea typeface="+mn-ea"/>
                <a:cs typeface="+mn-cs"/>
              </a:rPr>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sz="1200" kern="1200" dirty="0">
                <a:solidFill>
                  <a:schemeClr val="tx1"/>
                </a:solidFill>
                <a:latin typeface="+mn-lt"/>
                <a:ea typeface="+mn-ea"/>
                <a:cs typeface="+mn-cs"/>
              </a:rPr>
              <a:t>the Federal Reserve Act should be amended. The boards of regional Federal Reserve banks should become advisory groups. If local boards are retained in any fashion, they should be filled with distinguished experts toward the end of their careers – </a:t>
            </a:r>
            <a:r>
              <a:rPr lang="en-US" altLang="zh-TW" sz="1200" u="none" strike="noStrike" kern="1200" dirty="0">
                <a:solidFill>
                  <a:schemeClr val="tx1"/>
                </a:solidFill>
                <a:latin typeface="+mn-lt"/>
                <a:ea typeface="+mn-ea"/>
                <a:cs typeface="+mn-cs"/>
                <a:hlinkClick r:id="rId14"/>
              </a:rPr>
              <a:t>as is the case</a:t>
            </a:r>
            <a:r>
              <a:rPr lang="en-US" altLang="zh-TW" sz="1200" kern="1200" dirty="0">
                <a:solidFill>
                  <a:schemeClr val="tx1"/>
                </a:solidFill>
                <a:latin typeface="+mn-lt"/>
                <a:ea typeface="+mn-ea"/>
                <a:cs typeface="+mn-cs"/>
              </a:rPr>
              <a:t> at the National Transportation Safety Board. </a:t>
            </a:r>
            <a:endParaRPr lang="zh-TW" altLang="zh-TW" sz="1200" kern="1200" dirty="0">
              <a:solidFill>
                <a:schemeClr val="tx1"/>
              </a:solidFill>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sz="1200" kern="1200" dirty="0">
                <a:solidFill>
                  <a:schemeClr val="tx1"/>
                </a:solidFill>
                <a:latin typeface="+mn-lt"/>
                <a:ea typeface="+mn-ea"/>
                <a:cs typeface="+mn-cs"/>
              </a:rPr>
              <a:t>Columbia University should return the donations it received from JPMorgan and the JPMorgan Chase Foundation while Mr. Bollinger was a Class C director. And Mr. </a:t>
            </a:r>
            <a:r>
              <a:rPr lang="en-US" altLang="zh-TW" sz="1200" kern="1200" dirty="0" err="1">
                <a:solidFill>
                  <a:schemeClr val="tx1"/>
                </a:solidFill>
                <a:latin typeface="+mn-lt"/>
                <a:ea typeface="+mn-ea"/>
                <a:cs typeface="+mn-cs"/>
              </a:rPr>
              <a:t>Dimon</a:t>
            </a:r>
            <a:r>
              <a:rPr lang="en-US" altLang="zh-TW" sz="1200" kern="1200" dirty="0">
                <a:solidFill>
                  <a:schemeClr val="tx1"/>
                </a:solidFill>
                <a:latin typeface="+mn-lt"/>
                <a:ea typeface="+mn-ea"/>
                <a:cs typeface="+mn-cs"/>
              </a:rPr>
              <a:t> should resign from the board of the New York Fed.</a:t>
            </a:r>
            <a:endParaRPr lang="zh-TW" altLang="zh-TW" sz="1200" kern="1200" dirty="0">
              <a:solidFill>
                <a:schemeClr val="tx1"/>
              </a:solidFill>
              <a:latin typeface="+mn-lt"/>
              <a:ea typeface="+mn-ea"/>
              <a:cs typeface="+mn-cs"/>
            </a:endParaRPr>
          </a:p>
          <a:p>
            <a:endParaRPr lang="zh-TW" altLang="zh-TW" sz="1200" kern="1200" dirty="0">
              <a:solidFill>
                <a:schemeClr val="tx1"/>
              </a:solidFill>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TW" dirty="0"/>
          </a:p>
          <a:p>
            <a:endParaRPr lang="en-US" altLang="zh-TW" dirty="0"/>
          </a:p>
          <a:p>
            <a:endParaRPr lang="en-US" altLang="zh-TW" dirty="0"/>
          </a:p>
          <a:p>
            <a:endParaRPr lang="en-US" altLang="zh-TW" dirty="0"/>
          </a:p>
        </p:txBody>
      </p:sp>
    </p:spTree>
    <p:extLst>
      <p:ext uri="{BB962C8B-B14F-4D97-AF65-F5344CB8AC3E}">
        <p14:creationId xmlns:p14="http://schemas.microsoft.com/office/powerpoint/2010/main" val="3989132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F063D7-F45C-4A96-824F-9425E510616F}" type="slidenum">
              <a:rPr lang="en-US" altLang="zh-TW"/>
              <a:pPr/>
              <a:t>96</a:t>
            </a:fld>
            <a:endParaRPr lang="en-US" altLang="zh-TW"/>
          </a:p>
        </p:txBody>
      </p:sp>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p:txBody>
          <a:bodyPr/>
          <a:lstStyle/>
          <a:p>
            <a:r>
              <a:rPr lang="en-US" altLang="zh-TW" dirty="0"/>
              <a:t>Each Federal Reserve district has a Federal Reserve Bank and the Bank may have different branches. The Fed of NY is the most important as it holds ~ ¼ of the assets of the Fed plus has several important functions (open market ops trading desk).</a:t>
            </a:r>
          </a:p>
        </p:txBody>
      </p:sp>
    </p:spTree>
    <p:extLst>
      <p:ext uri="{BB962C8B-B14F-4D97-AF65-F5344CB8AC3E}">
        <p14:creationId xmlns:p14="http://schemas.microsoft.com/office/powerpoint/2010/main" val="174550244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F98ADA-0058-4E5E-9295-C88B2EA916F6}" type="slidenum">
              <a:rPr lang="en-US" altLang="zh-TW"/>
              <a:pPr/>
              <a:t>97</a:t>
            </a:fld>
            <a:endParaRPr lang="en-US" altLang="zh-TW"/>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endParaRPr lang="en-US" altLang="zh-TW" dirty="0"/>
          </a:p>
        </p:txBody>
      </p:sp>
    </p:spTree>
    <p:extLst>
      <p:ext uri="{BB962C8B-B14F-4D97-AF65-F5344CB8AC3E}">
        <p14:creationId xmlns:p14="http://schemas.microsoft.com/office/powerpoint/2010/main" val="8931825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CD09B1-AD58-4A0F-803A-1A3C0E732BAB}" type="slidenum">
              <a:rPr lang="en-US" altLang="zh-TW"/>
              <a:pPr/>
              <a:t>98</a:t>
            </a:fld>
            <a:endParaRPr lang="en-US" altLang="zh-TW"/>
          </a:p>
        </p:txBody>
      </p:sp>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p:txBody>
          <a:bodyPr/>
          <a:lstStyle/>
          <a:p>
            <a:pPr>
              <a:lnSpc>
                <a:spcPct val="115000"/>
              </a:lnSpc>
              <a:spcAft>
                <a:spcPts val="1000"/>
              </a:spcAft>
            </a:pPr>
            <a:r>
              <a:rPr lang="en-US" altLang="zh-TW" sz="1200" dirty="0">
                <a:latin typeface="+mn-lt"/>
                <a:ea typeface="PMingLiU"/>
                <a:cs typeface="Times New Roman"/>
              </a:rPr>
              <a:t>The Federal Reserve Banks act as fiscal agents for the federal government:</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arenR"/>
              <a:tabLst>
                <a:tab pos="457200" algn="l"/>
              </a:tabLst>
            </a:pPr>
            <a:r>
              <a:rPr lang="en-US" altLang="zh-TW" sz="1200" dirty="0">
                <a:latin typeface="+mn-lt"/>
                <a:ea typeface="PMingLiU"/>
                <a:cs typeface="Times New Roman"/>
              </a:rPr>
              <a:t>Pay treasury checks</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arenR"/>
              <a:tabLst>
                <a:tab pos="457200" algn="l"/>
              </a:tabLst>
            </a:pPr>
            <a:r>
              <a:rPr lang="en-US" altLang="zh-TW" sz="1200" dirty="0">
                <a:latin typeface="+mn-lt"/>
                <a:ea typeface="PMingLiU"/>
                <a:cs typeface="Times New Roman"/>
              </a:rPr>
              <a:t>Process electronic payments</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arenR"/>
              <a:tabLst>
                <a:tab pos="457200" algn="l"/>
              </a:tabLst>
            </a:pPr>
            <a:r>
              <a:rPr lang="en-US" altLang="zh-TW" sz="1200" dirty="0">
                <a:latin typeface="+mn-lt"/>
                <a:ea typeface="PMingLiU"/>
                <a:cs typeface="Times New Roman"/>
              </a:rPr>
              <a:t>Issue, transfer and redeem US treasury securities</a:t>
            </a:r>
          </a:p>
          <a:p>
            <a:pPr marL="342900" lvl="0" indent="-342900">
              <a:lnSpc>
                <a:spcPct val="115000"/>
              </a:lnSpc>
              <a:spcAft>
                <a:spcPts val="1000"/>
              </a:spcAft>
              <a:buFont typeface="+mj-lt"/>
              <a:buAutoNum type="arabicParenR"/>
              <a:tabLst>
                <a:tab pos="457200" algn="l"/>
              </a:tabLst>
            </a:pP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Federal Reserve Banks provide services to other central banks and international agencies, including maintaining noninterest bearing accounts in US$, securities safekeeping accounts and accounts for safekeeping gold.</a:t>
            </a:r>
          </a:p>
          <a:p>
            <a:pPr>
              <a:lnSpc>
                <a:spcPct val="115000"/>
              </a:lnSpc>
              <a:spcAft>
                <a:spcPts val="1000"/>
              </a:spcAft>
            </a:pP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Fed Banks clear checks for the banking system: in 2003 the reserve banks cleared 58% of interbank checks; the remainder is cleared by depository institutions among themselves.</a:t>
            </a:r>
          </a:p>
          <a:p>
            <a:pPr>
              <a:lnSpc>
                <a:spcPct val="115000"/>
              </a:lnSpc>
              <a:spcAft>
                <a:spcPts val="1000"/>
              </a:spcAft>
            </a:pP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Fed developed the Automated Clearing House (ACH) together with the private sectors in the 70s as an alternative to paper payments.</a:t>
            </a:r>
          </a:p>
          <a:p>
            <a:pPr>
              <a:lnSpc>
                <a:spcPct val="115000"/>
              </a:lnSpc>
              <a:spcAft>
                <a:spcPts val="1000"/>
              </a:spcAft>
            </a:pP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ACH is a nationwide system for processing credit and debit transfers electronically; payments are sent by banks and processed by the Fed Banks in batches. Currently the largest volume in payments is through ACH, although checks still represent a large portion of the number of transactions.</a:t>
            </a:r>
            <a:endParaRPr lang="zh-TW" altLang="zh-TW" sz="1200" dirty="0">
              <a:latin typeface="+mn-lt"/>
              <a:ea typeface="PMingLiU"/>
              <a:cs typeface="Times New Roman"/>
            </a:endParaRPr>
          </a:p>
          <a:p>
            <a:pPr marL="228600" indent="-228600"/>
            <a:endParaRPr lang="en-US" altLang="zh-TW" dirty="0"/>
          </a:p>
        </p:txBody>
      </p:sp>
    </p:spTree>
    <p:extLst>
      <p:ext uri="{BB962C8B-B14F-4D97-AF65-F5344CB8AC3E}">
        <p14:creationId xmlns:p14="http://schemas.microsoft.com/office/powerpoint/2010/main" val="3754433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10</a:t>
            </a:fld>
            <a:endParaRPr lang="en-US" altLang="zh-TW"/>
          </a:p>
        </p:txBody>
      </p:sp>
    </p:spTree>
    <p:extLst>
      <p:ext uri="{BB962C8B-B14F-4D97-AF65-F5344CB8AC3E}">
        <p14:creationId xmlns:p14="http://schemas.microsoft.com/office/powerpoint/2010/main" val="4028548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99</a:t>
            </a:fld>
            <a:endParaRPr lang="en-US" altLang="zh-TW"/>
          </a:p>
        </p:txBody>
      </p:sp>
    </p:spTree>
    <p:extLst>
      <p:ext uri="{BB962C8B-B14F-4D97-AF65-F5344CB8AC3E}">
        <p14:creationId xmlns:p14="http://schemas.microsoft.com/office/powerpoint/2010/main" val="31844367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1E8C85-435A-42E5-81D4-C5D1FAE429C0}" type="slidenum">
              <a:rPr lang="en-US" altLang="zh-TW"/>
              <a:pPr/>
              <a:t>100</a:t>
            </a:fld>
            <a:endParaRPr lang="en-US" altLang="zh-TW"/>
          </a:p>
        </p:txBody>
      </p:sp>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p:txBody>
          <a:bodyPr/>
          <a:lstStyle/>
          <a:p>
            <a:pPr>
              <a:lnSpc>
                <a:spcPct val="115000"/>
              </a:lnSpc>
              <a:spcAft>
                <a:spcPts val="1000"/>
              </a:spcAft>
            </a:pPr>
            <a:r>
              <a:rPr lang="en-US" altLang="zh-TW" sz="1200" dirty="0">
                <a:latin typeface="+mn-lt"/>
                <a:ea typeface="PMingLiU"/>
                <a:cs typeface="Calibri"/>
              </a:rPr>
              <a:t>The seven members of the Board of Governors of the Federal Reserve System are nominated by the President and confirmed by the Senate. A full term is fourteen years. One term begins every two years, on February 1 of even-numbered years. A member who serves a full term may not be reappointed. A member who completes an unexpired portion of a term may be reappointed. All terms end on their statutory date regardless of the date on which the member is sworn into office. The Chairman and the Vice Chairman of the Board are named by the President from among the members and are confirmed by the Senate. They serve a term of four years. A member's term on the Board is not affected by his or her status as Chairman or Vice Chairman.</a:t>
            </a:r>
            <a:endParaRPr lang="zh-TW" altLang="zh-TW" sz="1100" dirty="0">
              <a:latin typeface="+mn-lt"/>
              <a:ea typeface="PMingLiU"/>
              <a:cs typeface="Times New Roman"/>
            </a:endParaRPr>
          </a:p>
          <a:p>
            <a:pPr rtl="0"/>
            <a:r>
              <a:rPr lang="en-US" altLang="zh-TW" sz="1200" dirty="0">
                <a:latin typeface="+mn-lt"/>
                <a:ea typeface="PMingLiU"/>
                <a:cs typeface="Calibri"/>
              </a:rPr>
              <a:t> </a:t>
            </a:r>
            <a:r>
              <a:rPr lang="en-US" altLang="zh-TW" sz="1100" dirty="0"/>
              <a:t>Once appointed, Governors may not be removed from office for their policy opinions.</a:t>
            </a:r>
          </a:p>
          <a:p>
            <a:pPr rtl="0"/>
            <a:r>
              <a:rPr lang="en-US" altLang="zh-TW" sz="1100" dirty="0"/>
              <a:t>The chairman and vice-chairman are chosen by the President from among the sitting Governors for four-year terms; these appointments are also subject to Senate confirmation.</a:t>
            </a:r>
            <a:r>
              <a:rPr lang="en-US" altLang="zh-TW" sz="1100" baseline="30000" dirty="0"/>
              <a:t> </a:t>
            </a:r>
            <a:r>
              <a:rPr lang="en-US" altLang="zh-TW" sz="1100" dirty="0"/>
              <a:t>By law, the chairman reports twice a year to </a:t>
            </a:r>
            <a:r>
              <a:rPr lang="en-US" altLang="zh-TW" sz="1100" dirty="0">
                <a:hlinkClick r:id="rId3" tooltip="United States Congress"/>
              </a:rPr>
              <a:t>Congress</a:t>
            </a:r>
            <a:r>
              <a:rPr lang="en-US" altLang="zh-TW" sz="1100" dirty="0"/>
              <a:t> on the Federal Reserve's </a:t>
            </a:r>
            <a:r>
              <a:rPr lang="en-US" altLang="zh-TW" sz="1100" dirty="0">
                <a:hlinkClick r:id="rId4" tooltip="Monetary policy"/>
              </a:rPr>
              <a:t>monetary policy</a:t>
            </a:r>
            <a:r>
              <a:rPr lang="en-US" altLang="zh-TW" sz="1100" dirty="0"/>
              <a:t> objectives. He or she also testifies before Congress on numerous other issues and meets periodically with the </a:t>
            </a:r>
            <a:r>
              <a:rPr lang="en-US" altLang="zh-TW" sz="1100" dirty="0">
                <a:hlinkClick r:id="rId5" tooltip="United States Secretary of the Treasury"/>
              </a:rPr>
              <a:t>Treasury Secretary</a:t>
            </a:r>
            <a:r>
              <a:rPr lang="en-US" altLang="zh-TW" sz="1100" dirty="0"/>
              <a:t>.</a:t>
            </a:r>
          </a:p>
          <a:p>
            <a:pPr>
              <a:lnSpc>
                <a:spcPct val="115000"/>
              </a:lnSpc>
              <a:spcAft>
                <a:spcPts val="1000"/>
              </a:spcAft>
            </a:pP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Calibri"/>
              </a:rPr>
              <a:t>Under the provisions of the original Federal Reserve Act, the Federal Reserve Board was composed of seven members, including five appointive members, the Secretary of the Treasury, who was ex-officio chairman of the Board, and the Comptroller of the Currency. The original term of office was ten years, and the five original appointive members had terms of two, four, six, eight, and ten years respectively. In 1922 the number of appointive members was increased to six, and in 1933 the term of office was increased to twelve years.</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Calibri"/>
              </a:rPr>
              <a:t>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Calibri"/>
              </a:rPr>
              <a:t>The Banking Act of 1935, approved Aug. 23, 1935, changed the name of the Federal Reserve Board to the Board of Governors of the Federal Reserve System and provided that the Board should be composed of seven appointive members; that the Secretary of the Treasury and the Comptroller of the Currency should continue to serve as members until Feb. 1, 1936; that the appointive members in office on the date of that act should continue to serve until Feb. 1, 1936, or until their successors were appointed and had qualified; and that thereafter the terms of members should be fourteen years and that the designation of Chairman and Vice Chairman of the Board should be for a term of four years.</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Calibri"/>
              </a:rPr>
              <a:t>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Calibri"/>
              </a:rPr>
              <a:t>Date after words "Resigned" and "Retired" denotes final day of service.</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Calibri"/>
              </a:rPr>
              <a:t>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Calibri"/>
              </a:rPr>
              <a:t>Chairman and Vice Chairman were designated Governor and Vice Governor before Aug. 23, 1935.Governors are required to come from different Federal reserve districts to prevent the interests of one region from being overrepresented.</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Calibri"/>
              </a:rPr>
              <a:t> </a:t>
            </a:r>
            <a:endParaRPr lang="zh-TW" altLang="zh-TW" sz="1100" dirty="0">
              <a:latin typeface="+mn-lt"/>
              <a:ea typeface="PMingLiU"/>
              <a:cs typeface="Times New Roman"/>
            </a:endParaRPr>
          </a:p>
          <a:p>
            <a:pPr>
              <a:lnSpc>
                <a:spcPct val="115000"/>
              </a:lnSpc>
              <a:spcAft>
                <a:spcPts val="1000"/>
              </a:spcAft>
            </a:pPr>
            <a:endParaRPr lang="zh-TW" altLang="zh-TW" sz="1100" dirty="0">
              <a:latin typeface="+mn-lt"/>
              <a:ea typeface="PMingLiU"/>
              <a:cs typeface="Times New Roman"/>
            </a:endParaRPr>
          </a:p>
          <a:p>
            <a:endParaRPr lang="en-US" altLang="zh-TW" dirty="0"/>
          </a:p>
        </p:txBody>
      </p:sp>
    </p:spTree>
    <p:extLst>
      <p:ext uri="{BB962C8B-B14F-4D97-AF65-F5344CB8AC3E}">
        <p14:creationId xmlns:p14="http://schemas.microsoft.com/office/powerpoint/2010/main" val="1233720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altLang="zh-TW" dirty="0"/>
              <a:t>Source: Fed  http://www.federalreserve.gov/aboutthefed/bios/board/boardmembership.htm</a:t>
            </a:r>
          </a:p>
          <a:p>
            <a:r>
              <a:rPr lang="en-US" altLang="zh-TW" dirty="0"/>
              <a:t>The Federal Reserve Board consisted of seven members, including the Secretary of the Treasury and the Comptroller of the Currency, who were members ex officio, meaning that they were members by virtue of their office. The President of the United States appointed the other five members, by and with the advice and consent of the Senate. Of the five appointed members, one was designated by the president as governor and one as vice governor. The governor of the Federal Reserve Board, subject to its supervision, was the active executive officer. The Banking Act of 1933 increased the number of appointed members from five to six.</a:t>
            </a:r>
          </a:p>
          <a:p>
            <a:r>
              <a:rPr lang="en-US" altLang="zh-TW" dirty="0"/>
              <a:t>The Banking Act of 1935, approved Aug. 23, 1935, changed the name of the Federal Reserve Board to the Board of Governors of the Federal Reserve System and provided that the Board should be composed of seven appointive members. That act also specified that the appointive members in office on the date of the act should continue to serve until Feb. 1, 1936, or until their successors were appointed and had qualified; and that thereafter the terms of members should be fourteen years, and that the designation of Chairman and Vice Chairman of the Board should be for a term of four years. The Banking Act of 1935 also specified that the Secretary of the Treasury and the Comptroller of the Currency should continue to serve as ex officio members until Feb. 1, 1936, but otherwise did not provide for ex-officio members of the Board. It also made the title of "Governor," previously reserved for the active executive officer, the title for all members of the Board, and designated the Chairman as the Board's active executive officer. The Federal Reserve Reform Act of 1977 required the President's designation of the Chairman and the Vice Chairman to be by and with the advice and consent of the Senate.</a:t>
            </a:r>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101</a:t>
            </a:fld>
            <a:endParaRPr lang="en-US" altLang="zh-TW"/>
          </a:p>
        </p:txBody>
      </p:sp>
    </p:spTree>
    <p:extLst>
      <p:ext uri="{BB962C8B-B14F-4D97-AF65-F5344CB8AC3E}">
        <p14:creationId xmlns:p14="http://schemas.microsoft.com/office/powerpoint/2010/main" val="24852562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355A9D-5A30-4136-A817-9D62B9EE23CA}" type="slidenum">
              <a:rPr lang="en-US" altLang="zh-TW"/>
              <a:pPr/>
              <a:t>102</a:t>
            </a:fld>
            <a:endParaRPr lang="en-US" altLang="zh-TW"/>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pPr>
              <a:lnSpc>
                <a:spcPct val="115000"/>
              </a:lnSpc>
              <a:spcAft>
                <a:spcPts val="1000"/>
              </a:spcAft>
            </a:pPr>
            <a:r>
              <a:rPr lang="en-US" altLang="zh-TW" sz="900" dirty="0">
                <a:latin typeface="+mn-lt"/>
                <a:ea typeface="PMingLiU"/>
                <a:cs typeface="Times New Roman"/>
              </a:rPr>
              <a:t>The </a:t>
            </a:r>
            <a:r>
              <a:rPr lang="en-US" altLang="zh-TW" sz="900" b="1" dirty="0">
                <a:latin typeface="+mn-lt"/>
                <a:ea typeface="PMingLiU"/>
                <a:cs typeface="Times New Roman"/>
              </a:rPr>
              <a:t>Chairman of the Board of Governors of the Federal Reserve System</a:t>
            </a:r>
            <a:r>
              <a:rPr lang="en-US" altLang="zh-TW" sz="900" dirty="0">
                <a:latin typeface="+mn-lt"/>
                <a:ea typeface="PMingLiU"/>
                <a:cs typeface="Times New Roman"/>
              </a:rPr>
              <a:t> is the head of the central banking system of the United States and one of the most important decision-makers in American economic policies. The Chairman is the "active executive officer" (see 12 U.S.C. § 242) of the Board of Governors of the Federal Reserve System, which is an independent agency of the United States Government created by statute (see 12 U.S.C. § 241), as part of the Federal Reserve System. </a:t>
            </a:r>
            <a:endParaRPr lang="zh-TW" altLang="zh-TW" sz="8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The position was created in 1914. The chairman is appointed for a four-year term by the President of the United States (subject to Senate confirmation). In practice, the chairman is often re-appointed several times. The chairman reports twice a year to Congress on the Federal Reserve's monetary policy objectives, testifies before Congress on numerous other issues, and meets periodically with the Secretary of the Treasury.</a:t>
            </a:r>
            <a:endParaRPr lang="zh-TW" altLang="zh-TW" sz="8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As of August 2006, the chairman is Ben Bernanke, appointed by George W. Bush and sworn into office on February 1, 2006 for a term lasting until 2010. Bernanke succeeded Alan Greenspan, who served for more than 18 years under four U.S. Presidents.</a:t>
            </a:r>
            <a:endParaRPr lang="zh-TW" altLang="zh-TW" sz="8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900" b="1" dirty="0">
                <a:latin typeface="+mn-lt"/>
                <a:ea typeface="PMingLiU"/>
                <a:cs typeface="Times New Roman"/>
              </a:rPr>
              <a:t>The law applicable to the Chairman and all other members of the Board provides (in part):</a:t>
            </a:r>
            <a:endParaRPr lang="zh-TW" altLang="zh-TW" sz="8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No member of the Board of Governors of the Federal Reserve System shall be an officer or director of any bank, banking institution, trust company, or Federal Reserve bank or hold stock in any bank, banking institution, or trust company; and before entering upon his duties as a member of the Board of Governors of the Federal Reserve System he shall certify under oath that he has complied with this requirement, and such certification shall be filed with the secretary of the Board. </a:t>
            </a:r>
            <a:endParaRPr lang="zh-TW" altLang="zh-TW" sz="8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Volcker's Fed is widely credited with ending the United States' stagflation crisis of the 1970s by limiting the growth of the money supply, abandoning the previous policy of targeting interest rates. Inflation, which peaked at 13.5% in 1981, was successfully lowered to 3.2% by 1983 and has remained low ever since [1]. The change in policy contributed to the significant recession the US economy experienced in the early 1980s, which included the highest unemployment levels since the Great Depression. From 1969 to 1974 Mr. Volcker served as under-secretary of the Treasury for international monetary affairs. He played an important role in the decisions surrounding the US decision to suspend gold convertibility in 1971, which resulted in the collapse of the </a:t>
            </a:r>
            <a:r>
              <a:rPr lang="en-US" altLang="zh-TW" sz="900" dirty="0" err="1">
                <a:latin typeface="+mn-lt"/>
                <a:ea typeface="PMingLiU"/>
                <a:cs typeface="Times New Roman"/>
              </a:rPr>
              <a:t>Bretton</a:t>
            </a:r>
            <a:r>
              <a:rPr lang="en-US" altLang="zh-TW" sz="900" dirty="0">
                <a:latin typeface="+mn-lt"/>
                <a:ea typeface="PMingLiU"/>
                <a:cs typeface="Times New Roman"/>
              </a:rPr>
              <a:t> Woods system. In general he acted as a moderating influence on policy, advocating the pursuit of an international solution to monetary problems. After leaving the US Treasury, he became president of the Federal Reserve Bank of New York from 1975 to 1979, leaving to take up the chairmanship of the Federal Reserve in August 1979.</a:t>
            </a:r>
          </a:p>
          <a:p>
            <a:pPr>
              <a:lnSpc>
                <a:spcPct val="115000"/>
              </a:lnSpc>
              <a:spcAft>
                <a:spcPts val="1000"/>
              </a:spcAft>
            </a:pPr>
            <a:endParaRPr lang="en-US" altLang="zh-TW" sz="900" dirty="0">
              <a:latin typeface="+mn-lt"/>
              <a:ea typeface="PMingLiU"/>
              <a:cs typeface="Times New Roman"/>
            </a:endParaRPr>
          </a:p>
          <a:p>
            <a:pPr>
              <a:lnSpc>
                <a:spcPct val="115000"/>
              </a:lnSpc>
              <a:spcAft>
                <a:spcPts val="1000"/>
              </a:spcAft>
            </a:pPr>
            <a:r>
              <a:rPr lang="en-US" sz="1200" b="0" i="0" kern="1200" dirty="0">
                <a:solidFill>
                  <a:schemeClr val="tx1"/>
                </a:solidFill>
                <a:effectLst/>
                <a:latin typeface="+mn-lt"/>
                <a:ea typeface="+mn-ea"/>
                <a:cs typeface="+mn-cs"/>
              </a:rPr>
              <a:t>Jerome H. Powell took office as Chairman of the Board of Governors of the Federal Reserve System on February 5, 2018, for a four-year term. Mr. Powell also serves as Chairman of the Federal Open Market Committee, the System's principal monetary policymaking body. Mr. Powell has served as a member of the Board of Governors since taking office on May 25, 2012, to fill an unexpired term. He was reappointed to the Board and sworn in on June 16, 2014, for a term ending January 31, 2028.</a:t>
            </a:r>
            <a:endParaRPr lang="zh-TW" altLang="zh-TW" sz="800" dirty="0">
              <a:latin typeface="+mn-lt"/>
              <a:ea typeface="PMingLiU"/>
              <a:cs typeface="Times New Roman"/>
            </a:endParaRPr>
          </a:p>
        </p:txBody>
      </p:sp>
    </p:spTree>
    <p:extLst>
      <p:ext uri="{BB962C8B-B14F-4D97-AF65-F5344CB8AC3E}">
        <p14:creationId xmlns:p14="http://schemas.microsoft.com/office/powerpoint/2010/main" val="32340099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E9A668-6C87-4ED2-8266-581A9FC0E014}" type="slidenum">
              <a:rPr lang="en-US" altLang="zh-TW"/>
              <a:pPr/>
              <a:t>103</a:t>
            </a:fld>
            <a:endParaRPr lang="en-US" altLang="zh-TW"/>
          </a:p>
        </p:txBody>
      </p:sp>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p:txBody>
          <a:bodyPr/>
          <a:lstStyle/>
          <a:p>
            <a:pPr>
              <a:buFont typeface="Arial" pitchFamily="34" charset="0"/>
              <a:buNone/>
            </a:pPr>
            <a:endParaRPr lang="en-US" altLang="zh-TW" dirty="0"/>
          </a:p>
        </p:txBody>
      </p:sp>
    </p:spTree>
    <p:extLst>
      <p:ext uri="{BB962C8B-B14F-4D97-AF65-F5344CB8AC3E}">
        <p14:creationId xmlns:p14="http://schemas.microsoft.com/office/powerpoint/2010/main" val="1320271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E9A668-6C87-4ED2-8266-581A9FC0E014}" type="slidenum">
              <a:rPr lang="en-US" altLang="zh-TW"/>
              <a:pPr/>
              <a:t>104</a:t>
            </a:fld>
            <a:endParaRPr lang="en-US" altLang="zh-TW"/>
          </a:p>
        </p:txBody>
      </p:sp>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p:txBody>
          <a:bodyPr/>
          <a:lstStyle/>
          <a:p>
            <a:pPr marL="342900" lvl="0" indent="-342900">
              <a:lnSpc>
                <a:spcPct val="115000"/>
              </a:lnSpc>
              <a:spcAft>
                <a:spcPts val="1000"/>
              </a:spcAft>
              <a:buFont typeface="Arial"/>
              <a:buChar char="•"/>
              <a:tabLst>
                <a:tab pos="457200" algn="l"/>
              </a:tabLst>
            </a:pPr>
            <a:r>
              <a:rPr lang="en-US" altLang="zh-TW" sz="1200" dirty="0">
                <a:latin typeface="+mn-lt"/>
                <a:ea typeface="PMingLiU"/>
                <a:cs typeface="Times New Roman"/>
              </a:rPr>
              <a:t>When the media says that “the Fed is meeting” they actually means the FOMC.</a:t>
            </a:r>
            <a:endParaRPr lang="zh-TW" altLang="zh-TW" sz="11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US" altLang="zh-TW" sz="1200" dirty="0">
                <a:latin typeface="+mn-lt"/>
                <a:ea typeface="PMingLiU"/>
                <a:cs typeface="Times New Roman"/>
              </a:rPr>
              <a:t>FOMC consists of the 7 members of the BOG + the president of the Fed of NY + presidents of 4 other fed Banks. </a:t>
            </a:r>
            <a:endParaRPr lang="zh-TW" altLang="zh-TW" sz="1100" dirty="0">
              <a:latin typeface="+mn-lt"/>
              <a:ea typeface="PMingLiU"/>
              <a:cs typeface="Times New Roman"/>
            </a:endParaRPr>
          </a:p>
        </p:txBody>
      </p:sp>
    </p:spTree>
    <p:extLst>
      <p:ext uri="{BB962C8B-B14F-4D97-AF65-F5344CB8AC3E}">
        <p14:creationId xmlns:p14="http://schemas.microsoft.com/office/powerpoint/2010/main" val="267930370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1921D5-6F31-4CB9-8C1F-E6E2B381B8A8}" type="slidenum">
              <a:rPr lang="en-US" altLang="zh-TW"/>
              <a:pPr/>
              <a:t>105</a:t>
            </a:fld>
            <a:endParaRPr lang="en-US" altLang="zh-TW"/>
          </a:p>
        </p:txBody>
      </p:sp>
      <p:sp>
        <p:nvSpPr>
          <p:cNvPr id="205826" name="Rectangle 2"/>
          <p:cNvSpPr>
            <a:spLocks noGrp="1" noRot="1" noChangeAspect="1" noChangeArrowheads="1" noTextEdit="1"/>
          </p:cNvSpPr>
          <p:nvPr>
            <p:ph type="sldImg"/>
          </p:nvPr>
        </p:nvSpPr>
        <p:spPr>
          <a:ln/>
        </p:spPr>
      </p:sp>
      <p:sp>
        <p:nvSpPr>
          <p:cNvPr id="205827" name="Rectangle 3"/>
          <p:cNvSpPr>
            <a:spLocks noGrp="1" noChangeArrowheads="1"/>
          </p:cNvSpPr>
          <p:nvPr>
            <p:ph type="body" idx="1"/>
          </p:nvPr>
        </p:nvSpPr>
        <p:spPr/>
        <p:txBody>
          <a:bodyPr/>
          <a:lstStyle/>
          <a:p>
            <a:pPr marL="342900" lvl="0" indent="-342900">
              <a:lnSpc>
                <a:spcPct val="115000"/>
              </a:lnSpc>
              <a:spcAft>
                <a:spcPts val="1000"/>
              </a:spcAft>
              <a:buFont typeface="Wingdings"/>
              <a:buChar char=""/>
            </a:pPr>
            <a:r>
              <a:rPr lang="en-US" altLang="zh-TW" sz="1200" dirty="0">
                <a:latin typeface="+mn-lt"/>
                <a:ea typeface="PMingLiU"/>
                <a:cs typeface="Times New Roman"/>
              </a:rPr>
              <a:t>A broad question of policy for the Federal Reserve Systems is how free the Fed is from presidential and congressional pressure in pursuing its goals.</a:t>
            </a:r>
            <a:endParaRPr lang="zh-TW" altLang="zh-TW" sz="11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Instrument Independence: the ability of the central bank to set monetary policy instruments.</a:t>
            </a:r>
            <a:endParaRPr lang="zh-TW" altLang="zh-TW" sz="11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Goal Independence: the ability of the central bank to set the goals of monetary policy.</a:t>
            </a:r>
            <a:endParaRPr lang="zh-TW" altLang="zh-TW" sz="11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Evidence suggests that the Fed  is free along both dimensions.  Further, the 14-year terms (non-renewable) limit incentives to curry favor with either the President or Congress. </a:t>
            </a:r>
            <a:endParaRPr lang="zh-TW" altLang="zh-TW" sz="11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The Fed is usually generates revenue in excess of its expenses, so it is not typically under appropriations pressure.</a:t>
            </a:r>
            <a:endParaRPr lang="zh-TW" altLang="zh-TW" sz="11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However, Congress can enact legislation to gain control of the Fed, a threat wielded as needed.  For example, the House Concurrent Resolution 133 requires the Fed to announce its objective growth rate for the money supply.</a:t>
            </a:r>
            <a:endParaRPr lang="zh-TW" altLang="zh-TW" sz="11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Presidential appointment clearly sets the direction of the Fed.</a:t>
            </a:r>
            <a:endParaRPr lang="zh-TW" altLang="zh-TW" sz="11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1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Why the Fed will struggle to stay above the fray</a:t>
            </a:r>
            <a:r>
              <a:rPr lang="en-US" altLang="zh-TW" sz="1200" dirty="0">
                <a:latin typeface="+mn-lt"/>
                <a:ea typeface="PMingLiU"/>
                <a:cs typeface="Times New Roman"/>
              </a:rPr>
              <a:t> </a:t>
            </a:r>
            <a:endParaRPr lang="zh-TW" altLang="zh-TW" sz="11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Source: Sylvester </a:t>
            </a:r>
            <a:r>
              <a:rPr lang="en-US" altLang="zh-TW" sz="1200" b="1" dirty="0" err="1">
                <a:latin typeface="+mn-lt"/>
                <a:ea typeface="PMingLiU"/>
                <a:cs typeface="Times New Roman"/>
              </a:rPr>
              <a:t>Eijffinger</a:t>
            </a:r>
            <a:r>
              <a:rPr lang="en-US" altLang="zh-TW" sz="1200" b="1" dirty="0">
                <a:latin typeface="+mn-lt"/>
                <a:ea typeface="PMingLiU"/>
                <a:cs typeface="Times New Roman"/>
              </a:rPr>
              <a:t> and </a:t>
            </a:r>
            <a:r>
              <a:rPr lang="en-US" altLang="zh-TW" sz="1200" b="1" dirty="0" err="1">
                <a:latin typeface="+mn-lt"/>
                <a:ea typeface="PMingLiU"/>
                <a:cs typeface="Times New Roman"/>
              </a:rPr>
              <a:t>Edin</a:t>
            </a:r>
            <a:r>
              <a:rPr lang="en-US" altLang="zh-TW" sz="1200" b="1" dirty="0">
                <a:latin typeface="+mn-lt"/>
                <a:ea typeface="PMingLiU"/>
                <a:cs typeface="Times New Roman"/>
              </a:rPr>
              <a:t> </a:t>
            </a:r>
            <a:r>
              <a:rPr lang="en-US" altLang="zh-TW" sz="1200" b="1" dirty="0" err="1">
                <a:latin typeface="+mn-lt"/>
                <a:ea typeface="PMingLiU"/>
                <a:cs typeface="Times New Roman"/>
              </a:rPr>
              <a:t>Mujagic</a:t>
            </a:r>
            <a:r>
              <a:rPr lang="en-US" altLang="zh-TW" sz="1200" b="1" dirty="0">
                <a:latin typeface="+mn-lt"/>
                <a:ea typeface="PMingLiU"/>
                <a:cs typeface="Times New Roman"/>
              </a:rPr>
              <a:t>, http://www.ft.com/cms/s/0/b4b23efa-b15a-11de-b06b-00144feabdc0.html?ftcamp=rss,  Published: October 5 2009 03:00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Although many argue that the Fed is an independent central bank, we do not agree. The Fed is independent within government and, as such, only partially so. The Federal Reserve Act may be changed by a simple majority in the US Congress. The statutes of the European Central Bank, by contrast, can only be changed if all 27 European Union member states agree. This would surely be a complicated process as countries such as Germany and the Netherlands can be counted on always to resist such a move. In the first place, the nomination of Mr. Bernanke for a second term is not a cause for relief regarding threats to the Fed's independence; on the contrary, it is more a sign of distress. Under his leadership, the central bank's independence has suffered. Examples of this are the extreme quantitative easing by the Fed and the political pressure to continue with this. One might say that Mr. Bernanke was nominated because the positive effects on output are visible, while the negative effects on inflation are not.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Second, and perhaps more worrying, is the fact that Mr. Obama has the opportunity to appoint almost the entire board of governors at the Fed within his first term. The board consists of seven members or, more precisely, it should consist of seven members. Since April 2006 the Fed has been sailing though the rough waters of the financial and economic crisis with only five governors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consequence is that Mr. Obama can nominate two governors to the board instantly, if he so desires. But it does not stop there. The non-renewable term of Donald Kohn, vice-chairman, expires next June, meaning that Mr. Obama can soon start looking for his replacement. Another governor appointed by Mr. Bush, Elisabeth Duke, will leave the board in 2011 when her term expires. Given that Mr. Obama has already made one other appointment to the board, that of Daniel </a:t>
            </a:r>
            <a:r>
              <a:rPr lang="en-US" altLang="zh-TW" sz="1200" dirty="0" err="1">
                <a:latin typeface="+mn-lt"/>
                <a:ea typeface="PMingLiU"/>
                <a:cs typeface="Times New Roman"/>
              </a:rPr>
              <a:t>Tarullo</a:t>
            </a:r>
            <a:r>
              <a:rPr lang="en-US" altLang="zh-TW" sz="1200" dirty="0">
                <a:latin typeface="+mn-lt"/>
                <a:ea typeface="PMingLiU"/>
                <a:cs typeface="Times New Roman"/>
              </a:rPr>
              <a:t> in late January, the grand total of Obama nominees would then come to six out of seven governors, Mr. Bernanke included. Only one, the 39-year old Kevin </a:t>
            </a:r>
            <a:r>
              <a:rPr lang="en-US" altLang="zh-TW" sz="1200" dirty="0" err="1">
                <a:latin typeface="+mn-lt"/>
                <a:ea typeface="PMingLiU"/>
                <a:cs typeface="Times New Roman"/>
              </a:rPr>
              <a:t>Warsh</a:t>
            </a:r>
            <a:r>
              <a:rPr lang="en-US" altLang="zh-TW" sz="1200" dirty="0">
                <a:latin typeface="+mn-lt"/>
                <a:ea typeface="PMingLiU"/>
                <a:cs typeface="Times New Roman"/>
              </a:rPr>
              <a:t>, a former investment banker and former adviser to Mr. Bush, has a safe seat. His term does not expire until 2018.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Not only will Mr. Obama be able to nominate four governors, a majority, in his first two years, but the Obama-dominated board also has the final say in the appointments of the presidents of the 12 regional Federal Reserve banks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That is worrying as research shows that when presidential popularity is declining, the incumbent is likely to influence the Fed to stimulate the economy by keeping interest rates low.   </a:t>
            </a:r>
            <a:endParaRPr lang="zh-TW" altLang="zh-TW" sz="1100" dirty="0">
              <a:latin typeface="+mn-lt"/>
              <a:ea typeface="PMingLiU"/>
              <a:cs typeface="Times New Roman"/>
            </a:endParaRPr>
          </a:p>
          <a:p>
            <a:endParaRPr lang="en-US" altLang="zh-TW" dirty="0"/>
          </a:p>
        </p:txBody>
      </p:sp>
    </p:spTree>
    <p:extLst>
      <p:ext uri="{BB962C8B-B14F-4D97-AF65-F5344CB8AC3E}">
        <p14:creationId xmlns:p14="http://schemas.microsoft.com/office/powerpoint/2010/main" val="40244386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107</a:t>
            </a:fld>
            <a:endParaRPr lang="en-US" altLang="zh-TW"/>
          </a:p>
        </p:txBody>
      </p:sp>
    </p:spTree>
    <p:extLst>
      <p:ext uri="{BB962C8B-B14F-4D97-AF65-F5344CB8AC3E}">
        <p14:creationId xmlns:p14="http://schemas.microsoft.com/office/powerpoint/2010/main" val="22616925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6E646D-EF5B-443E-A1ED-A65290F058DF}" type="slidenum">
              <a:rPr lang="en-US" altLang="zh-TW"/>
              <a:pPr/>
              <a:t>109</a:t>
            </a:fld>
            <a:endParaRPr lang="en-US" altLang="zh-TW"/>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p:txBody>
          <a:bodyPr/>
          <a:lstStyle/>
          <a:p>
            <a:r>
              <a:rPr lang="en-US" altLang="zh-TW" dirty="0"/>
              <a:t>The Governing Council is the main decision-making body of the ECB. It consists of </a:t>
            </a:r>
            <a:r>
              <a:rPr lang="en-US" altLang="zh-TW" baseline="0" dirty="0"/>
              <a:t> </a:t>
            </a:r>
            <a:r>
              <a:rPr lang="en-US" altLang="zh-TW" dirty="0"/>
              <a:t>the six members of the Executive Board, plus the governors of the national central banks of the 19 euro area countries (source: ECB http://www.ecb.europa.eu/ecb/orga/decisions/govc/html/index.en.html )</a:t>
            </a:r>
          </a:p>
          <a:p>
            <a:r>
              <a:rPr lang="en-US" altLang="zh-TW" dirty="0"/>
              <a:t>http://www.ecb.europa.eu/ecb/orga/decisions/govc/html/index.en.html </a:t>
            </a:r>
          </a:p>
          <a:p>
            <a:pPr>
              <a:lnSpc>
                <a:spcPct val="115000"/>
              </a:lnSpc>
              <a:spcAft>
                <a:spcPts val="1000"/>
              </a:spcAft>
            </a:pPr>
            <a:r>
              <a:rPr lang="en-US" altLang="zh-TW" sz="1200" b="1" dirty="0">
                <a:latin typeface="+mn-lt"/>
                <a:ea typeface="PMingLiU"/>
                <a:cs typeface="Times New Roman"/>
              </a:rPr>
              <a:t>European Central Bank (ECB)</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(Source: Wikipedia)</a:t>
            </a:r>
            <a:endParaRPr lang="zh-TW" altLang="zh-TW" sz="1200" dirty="0">
              <a:latin typeface="+mn-lt"/>
              <a:ea typeface="PMingLiU"/>
              <a:cs typeface="Times New Roman"/>
            </a:endParaRPr>
          </a:p>
          <a:p>
            <a:pPr>
              <a:lnSpc>
                <a:spcPct val="115000"/>
              </a:lnSpc>
              <a:spcAft>
                <a:spcPts val="1000"/>
              </a:spcAft>
            </a:pP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Founded on 1 June 1999 by a treaty between the European Central Bank (ECB) and the European System of Central Banks (ESCB).</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Board of directors consists of the president, vice president, and four members, all serving eight-year terms.</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The policy group consists of the executive board and governors from the 19 member countries central banks.</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The ECB is the most instrument and goal independent central bank in the world.  It was given independence in the treaty, and that policy can only be changed by amending the treaty.</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The </a:t>
            </a:r>
            <a:r>
              <a:rPr lang="en-US" altLang="zh-TW" sz="1200" b="1" dirty="0">
                <a:latin typeface="+mn-lt"/>
                <a:ea typeface="PMingLiU"/>
                <a:cs typeface="Times New Roman"/>
              </a:rPr>
              <a:t>European Central Bank (ECB)</a:t>
            </a:r>
            <a:r>
              <a:rPr lang="en-US" altLang="zh-TW" sz="1200" dirty="0">
                <a:latin typeface="+mn-lt"/>
                <a:ea typeface="PMingLiU"/>
                <a:cs typeface="Times New Roman"/>
              </a:rPr>
              <a:t> (also in other languages) is one of the world's most important central banks, responsible for monetary policy covering the 13 member countries of the </a:t>
            </a:r>
            <a:r>
              <a:rPr lang="en-US" altLang="zh-TW" sz="1200" dirty="0" err="1">
                <a:latin typeface="+mn-lt"/>
                <a:ea typeface="PMingLiU"/>
                <a:cs typeface="Times New Roman"/>
              </a:rPr>
              <a:t>Eurozone</a:t>
            </a:r>
            <a:r>
              <a:rPr lang="en-US" altLang="zh-TW" sz="1200" dirty="0">
                <a:latin typeface="+mn-lt"/>
                <a:ea typeface="PMingLiU"/>
                <a:cs typeface="Times New Roman"/>
              </a:rPr>
              <a:t>.</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The ECB was established on June 1, 1998 and its headquarters are located in Frankfurt, Germany.</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The </a:t>
            </a:r>
            <a:r>
              <a:rPr lang="en-US" altLang="zh-TW" sz="1200" dirty="0" err="1">
                <a:latin typeface="+mn-lt"/>
                <a:ea typeface="PMingLiU"/>
                <a:cs typeface="Times New Roman"/>
              </a:rPr>
              <a:t>organisation</a:t>
            </a:r>
            <a:r>
              <a:rPr lang="en-US" altLang="zh-TW" sz="1200" dirty="0">
                <a:latin typeface="+mn-lt"/>
                <a:ea typeface="PMingLiU"/>
                <a:cs typeface="Times New Roman"/>
              </a:rPr>
              <a:t> of the ECB is </a:t>
            </a:r>
            <a:r>
              <a:rPr lang="en-US" altLang="zh-TW" sz="1200" dirty="0" err="1">
                <a:latin typeface="+mn-lt"/>
                <a:ea typeface="PMingLiU"/>
                <a:cs typeface="Times New Roman"/>
              </a:rPr>
              <a:t>modelled</a:t>
            </a:r>
            <a:r>
              <a:rPr lang="en-US" altLang="zh-TW" sz="1200" dirty="0">
                <a:latin typeface="+mn-lt"/>
                <a:ea typeface="PMingLiU"/>
                <a:cs typeface="Times New Roman"/>
              </a:rPr>
              <a:t> on that of the German </a:t>
            </a:r>
            <a:r>
              <a:rPr lang="en-US" altLang="zh-TW" sz="1200" dirty="0" err="1">
                <a:latin typeface="+mn-lt"/>
                <a:ea typeface="PMingLiU"/>
                <a:cs typeface="Times New Roman"/>
              </a:rPr>
              <a:t>Bundesbank</a:t>
            </a:r>
            <a:r>
              <a:rPr lang="en-US" altLang="zh-TW" sz="1200" dirty="0">
                <a:latin typeface="+mn-lt"/>
                <a:ea typeface="PMingLiU"/>
                <a:cs typeface="Times New Roman"/>
              </a:rPr>
              <a:t> and </a:t>
            </a:r>
            <a:r>
              <a:rPr lang="en-US" altLang="zh-TW" sz="1200" dirty="0" err="1">
                <a:latin typeface="+mn-lt"/>
                <a:ea typeface="PMingLiU"/>
                <a:cs typeface="Times New Roman"/>
              </a:rPr>
              <a:t>Landesbanken</a:t>
            </a:r>
            <a:r>
              <a:rPr lang="en-US" altLang="zh-TW" sz="1200" dirty="0">
                <a:latin typeface="+mn-lt"/>
                <a:ea typeface="PMingLiU"/>
                <a:cs typeface="Times New Roman"/>
              </a:rPr>
              <a:t>.</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President of the European Central Bank</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(Source: Wikipedia article: List of Presidents of the European Central Bank)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In 1999 </a:t>
            </a:r>
            <a:r>
              <a:rPr lang="en-US" altLang="zh-TW" sz="1200" dirty="0" err="1">
                <a:latin typeface="+mn-lt"/>
                <a:ea typeface="PMingLiU"/>
                <a:cs typeface="Times New Roman"/>
              </a:rPr>
              <a:t>Wim</a:t>
            </a:r>
            <a:r>
              <a:rPr lang="en-US" altLang="zh-TW" sz="1200" dirty="0">
                <a:latin typeface="+mn-lt"/>
                <a:ea typeface="PMingLiU"/>
                <a:cs typeface="Times New Roman"/>
              </a:rPr>
              <a:t> Duisenberg, the former president of De </a:t>
            </a:r>
            <a:r>
              <a:rPr lang="en-US" altLang="zh-TW" sz="1200" dirty="0" err="1">
                <a:latin typeface="+mn-lt"/>
                <a:ea typeface="PMingLiU"/>
                <a:cs typeface="Times New Roman"/>
              </a:rPr>
              <a:t>Nederlandsche</a:t>
            </a:r>
            <a:r>
              <a:rPr lang="en-US" altLang="zh-TW" sz="1200" dirty="0">
                <a:latin typeface="+mn-lt"/>
                <a:ea typeface="PMingLiU"/>
                <a:cs typeface="Times New Roman"/>
              </a:rPr>
              <a:t> Bank, and former finance minister of the Netherlands became the first president of the ECB.</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In November 2003 Jean-Claude </a:t>
            </a:r>
            <a:r>
              <a:rPr lang="en-US" altLang="zh-TW" sz="1200" dirty="0" err="1">
                <a:latin typeface="+mn-lt"/>
                <a:ea typeface="PMingLiU"/>
                <a:cs typeface="Times New Roman"/>
              </a:rPr>
              <a:t>Trichet</a:t>
            </a:r>
            <a:r>
              <a:rPr lang="en-US" altLang="zh-TW" sz="1200" dirty="0">
                <a:latin typeface="+mn-lt"/>
                <a:ea typeface="PMingLiU"/>
                <a:cs typeface="Times New Roman"/>
              </a:rPr>
              <a:t> succeeded and finished</a:t>
            </a:r>
            <a:r>
              <a:rPr lang="en-US" altLang="zh-TW" sz="1200" baseline="0" dirty="0">
                <a:latin typeface="+mn-lt"/>
                <a:ea typeface="PMingLiU"/>
                <a:cs typeface="Times New Roman"/>
              </a:rPr>
              <a:t> his term in 2011</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r>
              <a:rPr lang="en-US" altLang="zh-TW" dirty="0">
                <a:hlinkClick r:id="rId3" action="ppaction://hlinkfile" tooltip="Mario Draghi"/>
              </a:rPr>
              <a:t>Mario </a:t>
            </a:r>
            <a:r>
              <a:rPr lang="en-US" altLang="zh-TW" dirty="0" err="1">
                <a:hlinkClick r:id="rId3" action="ppaction://hlinkfile" tooltip="Mario Draghi"/>
              </a:rPr>
              <a:t>Draghi</a:t>
            </a:r>
            <a:r>
              <a:rPr lang="en-US" altLang="zh-TW" dirty="0"/>
              <a:t> was chosen to become the next President of the ECB on the 24 June 2011.</a:t>
            </a:r>
            <a:r>
              <a:rPr lang="en-US" altLang="zh-TW" baseline="30000" dirty="0">
                <a:hlinkClick r:id="" action="ppaction://hlinkfile"/>
              </a:rPr>
              <a:t>[8]</a:t>
            </a:r>
            <a:r>
              <a:rPr lang="en-US" altLang="zh-TW" dirty="0"/>
              <a:t> </a:t>
            </a:r>
            <a:endParaRPr lang="en-US" altLang="zh-TW" dirty="0" smtClean="0"/>
          </a:p>
          <a:p>
            <a:pPr>
              <a:lnSpc>
                <a:spcPct val="115000"/>
              </a:lnSpc>
              <a:spcAft>
                <a:spcPts val="1000"/>
              </a:spcAft>
            </a:pPr>
            <a:r>
              <a:rPr lang="en-US" altLang="zh-TW" sz="1200" b="0" dirty="0" smtClean="0">
                <a:latin typeface="+mn-lt"/>
                <a:ea typeface="PMingLiU"/>
                <a:cs typeface="Times New Roman"/>
              </a:rPr>
              <a:t>He was succeeded</a:t>
            </a:r>
            <a:r>
              <a:rPr lang="en-US" altLang="zh-TW" sz="1200" b="0" baseline="0" dirty="0" smtClean="0">
                <a:latin typeface="+mn-lt"/>
                <a:ea typeface="PMingLiU"/>
                <a:cs typeface="Times New Roman"/>
              </a:rPr>
              <a:t> by Christine </a:t>
            </a:r>
            <a:r>
              <a:rPr lang="en-US" altLang="zh-TW" sz="1200" b="0" baseline="0" dirty="0" err="1" smtClean="0">
                <a:latin typeface="+mn-lt"/>
                <a:ea typeface="PMingLiU"/>
                <a:cs typeface="Times New Roman"/>
              </a:rPr>
              <a:t>Lagarde</a:t>
            </a:r>
            <a:r>
              <a:rPr lang="en-US" altLang="zh-TW" sz="1200" b="0" baseline="0" dirty="0" smtClean="0">
                <a:latin typeface="+mn-lt"/>
                <a:ea typeface="PMingLiU"/>
                <a:cs typeface="Times New Roman"/>
              </a:rPr>
              <a:t> on 1 Nov 2019</a:t>
            </a: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European System of Central Banks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European System of Central Banks (ESCB) is comprised of the European Central Bank (ECB), and the local Central banks of the 27 member states of the European Union. Only governors from national banks inside the </a:t>
            </a:r>
            <a:r>
              <a:rPr lang="en-US" altLang="zh-TW" sz="1200" dirty="0" err="1">
                <a:latin typeface="+mn-lt"/>
                <a:ea typeface="PMingLiU"/>
                <a:cs typeface="Times New Roman"/>
              </a:rPr>
              <a:t>eurozone</a:t>
            </a:r>
            <a:r>
              <a:rPr lang="en-US" altLang="zh-TW" sz="1200" dirty="0">
                <a:latin typeface="+mn-lt"/>
                <a:ea typeface="PMingLiU"/>
                <a:cs typeface="Times New Roman"/>
              </a:rPr>
              <a:t> take part and are responsible for the decision-making process.</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Objectives</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The primary objective of the ECB, and the wider ESCB, is "to maintain price stability" within the euro area, i.e., to keep inflation low. The present target is to keep inflation below, but close to, 2%.</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In addition, and without prejudice to the objective of price stability, the bank has to support the economic policies of the European Union. These are designed to foster a high level of employment and sustainable and non-inflationary economic growth under Article 2 of the Treaty of the European Union (otherwise known as the Maastricht Treaty).</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Tasks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major task of the ECB is to maintain a monetary policy for the euro area in pursuit of the objectives set out above. The current monetary policy is published on the ECB website.</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It has several tools for this purpose:</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Main refinancing operations, in which money is injected into the banking system as an auction. </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Deposit facility: private banks depositing overnight. </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Marginal lending facility: ECB lending to private banks overnight. </a:t>
            </a:r>
            <a:endParaRPr lang="zh-TW" altLang="zh-TW" sz="1200" dirty="0">
              <a:latin typeface="+mn-lt"/>
              <a:ea typeface="PMingLiU"/>
              <a:cs typeface="Times New Roman"/>
            </a:endParaRPr>
          </a:p>
          <a:p>
            <a:pPr marL="304800">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marL="304800">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In addition to monetary policy the ECB's other tasks are:</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The conduct of foreign exchange operations and the holding and management of the official foreign reserves of the </a:t>
            </a:r>
            <a:r>
              <a:rPr lang="en-US" altLang="zh-TW" sz="1200" dirty="0" err="1">
                <a:latin typeface="+mn-lt"/>
                <a:ea typeface="PMingLiU"/>
                <a:cs typeface="Times New Roman"/>
              </a:rPr>
              <a:t>eurozone</a:t>
            </a:r>
            <a:r>
              <a:rPr lang="en-US" altLang="zh-TW" sz="1200" dirty="0">
                <a:latin typeface="+mn-lt"/>
                <a:ea typeface="PMingLiU"/>
                <a:cs typeface="Times New Roman"/>
              </a:rPr>
              <a:t> countries. Official reserves total over €40 billion of which over 30% are gold reserves of the </a:t>
            </a:r>
            <a:r>
              <a:rPr lang="en-US" altLang="zh-TW" sz="1200" dirty="0" err="1">
                <a:latin typeface="+mn-lt"/>
                <a:ea typeface="PMingLiU"/>
                <a:cs typeface="Times New Roman"/>
              </a:rPr>
              <a:t>Bundesbank</a:t>
            </a:r>
            <a:r>
              <a:rPr lang="en-US" altLang="zh-TW" sz="1200" dirty="0">
                <a:latin typeface="+mn-lt"/>
                <a:ea typeface="PMingLiU"/>
                <a:cs typeface="Times New Roman"/>
              </a:rPr>
              <a:t> and around 20% of the </a:t>
            </a:r>
            <a:r>
              <a:rPr lang="en-US" altLang="zh-TW" sz="1200" dirty="0" err="1">
                <a:latin typeface="+mn-lt"/>
                <a:ea typeface="PMingLiU"/>
                <a:cs typeface="Times New Roman"/>
              </a:rPr>
              <a:t>Banque</a:t>
            </a:r>
            <a:r>
              <a:rPr lang="en-US" altLang="zh-TW" sz="1200" dirty="0">
                <a:latin typeface="+mn-lt"/>
                <a:ea typeface="PMingLiU"/>
                <a:cs typeface="Times New Roman"/>
              </a:rPr>
              <a:t> de France. All gold and foreign exchange reserves of the national central banks remain their assets but, under the Maastricht treaty, are at the disposal of the ECB. </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The promotion of the smooth operation of payment systems. </a:t>
            </a:r>
            <a:endParaRPr lang="zh-TW" altLang="zh-TW" sz="1200" dirty="0">
              <a:latin typeface="+mn-lt"/>
              <a:ea typeface="PMingLiU"/>
              <a:cs typeface="Times New Roman"/>
            </a:endParaRPr>
          </a:p>
          <a:p>
            <a:pPr marL="304800">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marL="304800">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following are described by the ECB as 'further tasks':</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Banknotes: the ECB has the exclusive right to authorize the issuance of banknotes within the euro area. </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Statistics: in cooperation with the National Central Banks, the ECB collects statistical information necessary for fulfilling the tasks, either from national authorities or directly from economic agents. </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Financial stability and supervision: the </a:t>
            </a:r>
            <a:r>
              <a:rPr lang="en-US" altLang="zh-TW" sz="1200" dirty="0" err="1">
                <a:latin typeface="+mn-lt"/>
                <a:ea typeface="PMingLiU"/>
                <a:cs typeface="Times New Roman"/>
              </a:rPr>
              <a:t>Eurosystem</a:t>
            </a:r>
            <a:r>
              <a:rPr lang="en-US" altLang="zh-TW" sz="1200" dirty="0">
                <a:latin typeface="+mn-lt"/>
                <a:ea typeface="PMingLiU"/>
                <a:cs typeface="Times New Roman"/>
              </a:rPr>
              <a:t> contributes to the smooth conduct of policies pursued by the authorities in charge related to the prudential supervision of credit institutions and the stability of the financial system. </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International and European cooperation: the ECB maintains working relations with relevant institutions, bodies and for both within the EU and internationally in respect of tasks entrusted to the </a:t>
            </a:r>
            <a:r>
              <a:rPr lang="en-US" altLang="zh-TW" sz="1200" dirty="0" err="1">
                <a:latin typeface="+mn-lt"/>
                <a:ea typeface="PMingLiU"/>
                <a:cs typeface="Times New Roman"/>
              </a:rPr>
              <a:t>Eurosystem</a:t>
            </a: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There are two main criticisms of the ECB: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Inflation target</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Many economists have stated the ECB should adopt a symmetrical inflation target, much like the one the Bank of England follows.[1] The Bank of England's inflation target is 2% plus or minus 1%, whilst the ECB's 'below </a:t>
            </a:r>
            <a:r>
              <a:rPr lang="en-US" altLang="zh-TW" sz="1200" b="1" dirty="0">
                <a:latin typeface="+mn-lt"/>
                <a:ea typeface="PMingLiU"/>
                <a:cs typeface="Times New Roman"/>
              </a:rPr>
              <a:t>but close </a:t>
            </a:r>
            <a:r>
              <a:rPr lang="en-US" altLang="zh-TW" sz="1200" i="1" dirty="0">
                <a:latin typeface="+mn-lt"/>
                <a:ea typeface="PMingLiU"/>
                <a:cs typeface="Times New Roman"/>
              </a:rPr>
              <a:t>to</a:t>
            </a:r>
            <a:r>
              <a:rPr lang="en-US" altLang="zh-TW" sz="1200" dirty="0">
                <a:latin typeface="+mn-lt"/>
                <a:ea typeface="PMingLiU"/>
                <a:cs typeface="Times New Roman"/>
              </a:rPr>
              <a:t> 2%', is less clearly defined.</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Some critics think the objectives given to the ECB are inappropriate. The ECB sets interest rates in order to control inflation. Some feel this too narrow an objective, leading to decisions on interest rates that are inappropriate given the wider needs of the economy. This kind of criticism about what targets should be used, are made of many central banks and not just the ECB.</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low interest rates set by the ECB have been criticized as being inappropriate for regions of Europe with property bubbles. These low interest rates are a factor in the Irish property bubble. Low rates have been set to avoid deflation in the </a:t>
            </a:r>
            <a:r>
              <a:rPr lang="en-US" altLang="zh-TW" sz="1200" dirty="0" err="1">
                <a:latin typeface="+mn-lt"/>
                <a:ea typeface="PMingLiU"/>
                <a:cs typeface="Times New Roman"/>
              </a:rPr>
              <a:t>eurozone</a:t>
            </a:r>
            <a:r>
              <a:rPr lang="en-US" altLang="zh-TW" sz="1200" dirty="0">
                <a:latin typeface="+mn-lt"/>
                <a:ea typeface="PMingLiU"/>
                <a:cs typeface="Times New Roman"/>
              </a:rPr>
              <a:t> as a whole.</a:t>
            </a: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Independence</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ECB was established as a central bank designed to operate independently of political intervention. Its objectives and powers were politically established, but decisions on how those powers are best used to achieve the objectives are left in the hands of the ECB itself, this is known as operational independence. Many national banks in the EU are outside the </a:t>
            </a:r>
            <a:r>
              <a:rPr lang="en-US" altLang="zh-TW" sz="1200" dirty="0" err="1">
                <a:latin typeface="+mn-lt"/>
                <a:ea typeface="PMingLiU"/>
                <a:cs typeface="Times New Roman"/>
              </a:rPr>
              <a:t>eurozone</a:t>
            </a:r>
            <a:r>
              <a:rPr lang="en-US" altLang="zh-TW" sz="1200" dirty="0">
                <a:latin typeface="+mn-lt"/>
                <a:ea typeface="PMingLiU"/>
                <a:cs typeface="Times New Roman"/>
              </a:rPr>
              <a:t> and independent, e.g. the </a:t>
            </a:r>
            <a:r>
              <a:rPr lang="en-US" altLang="zh-TW" sz="1200" dirty="0" err="1">
                <a:latin typeface="+mn-lt"/>
                <a:ea typeface="PMingLiU"/>
                <a:cs typeface="Times New Roman"/>
              </a:rPr>
              <a:t>Danmarks</a:t>
            </a:r>
            <a:r>
              <a:rPr lang="en-US" altLang="zh-TW" sz="1200" u="sng" dirty="0">
                <a:solidFill>
                  <a:srgbClr val="0000FF"/>
                </a:solidFill>
                <a:latin typeface="+mn-lt"/>
                <a:ea typeface="PMingLiU"/>
                <a:cs typeface="Times New Roman"/>
                <a:hlinkClick r:id="rId4"/>
              </a:rPr>
              <a:t> </a:t>
            </a:r>
            <a:r>
              <a:rPr lang="en-US" altLang="zh-TW" sz="1200" dirty="0" err="1">
                <a:latin typeface="+mn-lt"/>
                <a:ea typeface="PMingLiU"/>
                <a:cs typeface="Times New Roman"/>
              </a:rPr>
              <a:t>Nationalbank</a:t>
            </a:r>
            <a:r>
              <a:rPr lang="en-US" altLang="zh-TW" sz="1200" dirty="0">
                <a:latin typeface="+mn-lt"/>
                <a:ea typeface="PMingLiU"/>
                <a:cs typeface="Times New Roman"/>
              </a:rPr>
              <a:t> or the Bank of England and also have similar arrangements.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There is a consensus amongst economists that an independent central bank is the best way to avoid manipulation of the </a:t>
            </a:r>
            <a:r>
              <a:rPr lang="en-US" altLang="zh-TW" sz="1200" dirty="0" err="1">
                <a:latin typeface="+mn-lt"/>
                <a:ea typeface="PMingLiU"/>
                <a:cs typeface="Times New Roman"/>
              </a:rPr>
              <a:t>macroeconomy</a:t>
            </a:r>
            <a:r>
              <a:rPr lang="en-US" altLang="zh-TW" sz="1200" dirty="0">
                <a:latin typeface="+mn-lt"/>
                <a:ea typeface="PMingLiU"/>
                <a:cs typeface="Times New Roman"/>
              </a:rPr>
              <a:t> for political purposes [citation needed].</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Some see the ECB's independence as undemocratic and </a:t>
            </a:r>
            <a:r>
              <a:rPr lang="en-US" altLang="zh-TW" sz="1200" dirty="0" err="1">
                <a:latin typeface="+mn-lt"/>
                <a:ea typeface="PMingLiU"/>
                <a:cs typeface="Times New Roman"/>
              </a:rPr>
              <a:t>criticise</a:t>
            </a:r>
            <a:r>
              <a:rPr lang="en-US" altLang="zh-TW" sz="1200" dirty="0">
                <a:latin typeface="+mn-lt"/>
                <a:ea typeface="PMingLiU"/>
                <a:cs typeface="Times New Roman"/>
              </a:rPr>
              <a:t> the decision-making processes and objectives of the ECB, asserting that the ECB is hard-wired to be secretive and independent from most citizens of the European Union, and to be isolated from feedback mechanisms regarding the influence of the money economy on human rights violations or the natural environment.</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ECB does not publish or invite comments on its proposed decisions . After publication of its actions and decisions, ECB web pages do not solicit direct comments by citizens. It is thought that details of internal meetings are not made public in order not to reveal internal splits in the board of governors.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ECB is accountable to the European Parliament and the Council of ministers. The council appoints the ECB president and vice-president and other members of the ECB's executive board. The nominees must be approved by Parliament first, and then by the council of ministers before they can assume their roles in the institution. It is required by law for the ECB president to present an annual report to the plenary sitting of Parliament. Furthermore, the ECB president or their deputy reports to the Parliament's monetary affairs committee four times a year; this can be more frequent at either the Parliament's or the ECB's request.</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European citizens may influence the policy decisions of the ECB indirectly via the formal, national democratic electoral process. However, if changes in economic assumptions are expressed via formal democratic means, elected politicians may have little power to directly transmit these changes to the ECB.</a:t>
            </a:r>
            <a:endParaRPr lang="zh-TW" altLang="zh-TW" sz="1200" dirty="0">
              <a:latin typeface="+mn-lt"/>
              <a:ea typeface="PMingLiU"/>
              <a:cs typeface="Times New Roman"/>
            </a:endParaRPr>
          </a:p>
          <a:p>
            <a:pPr>
              <a:lnSpc>
                <a:spcPct val="80000"/>
              </a:lnSpc>
            </a:pPr>
            <a:endParaRPr lang="en-US" altLang="zh-TW" sz="1200" dirty="0">
              <a:latin typeface="+mn-lt"/>
            </a:endParaRPr>
          </a:p>
        </p:txBody>
      </p:sp>
    </p:spTree>
    <p:extLst>
      <p:ext uri="{BB962C8B-B14F-4D97-AF65-F5344CB8AC3E}">
        <p14:creationId xmlns:p14="http://schemas.microsoft.com/office/powerpoint/2010/main" val="5543531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4136C3-0B1D-42E5-9879-D48E506CB249}" type="slidenum">
              <a:rPr lang="en-US" altLang="zh-TW"/>
              <a:pPr/>
              <a:t>110</a:t>
            </a:fld>
            <a:endParaRPr lang="en-US" altLang="zh-TW"/>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pPr>
              <a:lnSpc>
                <a:spcPct val="80000"/>
              </a:lnSpc>
            </a:pPr>
            <a:endParaRPr lang="en-US" altLang="zh-TW" sz="800" dirty="0"/>
          </a:p>
        </p:txBody>
      </p:sp>
    </p:spTree>
    <p:extLst>
      <p:ext uri="{BB962C8B-B14F-4D97-AF65-F5344CB8AC3E}">
        <p14:creationId xmlns:p14="http://schemas.microsoft.com/office/powerpoint/2010/main" val="7928743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5"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ctrTitle"/>
          </p:nvPr>
        </p:nvSpPr>
        <p:spPr>
          <a:xfrm>
            <a:off x="685800" y="1285860"/>
            <a:ext cx="8458200" cy="2500330"/>
          </a:xfrm>
          <a:solidFill>
            <a:schemeClr val="accent1">
              <a:lumMod val="60000"/>
              <a:lumOff val="40000"/>
              <a:alpha val="85098"/>
            </a:schemeClr>
          </a:solidFill>
        </p:spPr>
        <p:txBody>
          <a:bodyPr/>
          <a:lstStyle>
            <a:lvl1pPr algn="l">
              <a:defRPr/>
            </a:lvl1pPr>
          </a:lstStyle>
          <a:p>
            <a:r>
              <a:rPr lang="en-US" altLang="zh-TW"/>
              <a:t>Click to edit Master title style</a:t>
            </a:r>
            <a:endParaRPr lang="zh-TW" altLang="en-US" dirty="0"/>
          </a:p>
        </p:txBody>
      </p:sp>
      <p:sp>
        <p:nvSpPr>
          <p:cNvPr id="8" name="Text Placeholder 7"/>
          <p:cNvSpPr>
            <a:spLocks noGrp="1"/>
          </p:cNvSpPr>
          <p:nvPr>
            <p:ph type="body" sz="quarter" idx="14"/>
          </p:nvPr>
        </p:nvSpPr>
        <p:spPr>
          <a:xfrm>
            <a:off x="685800" y="4143380"/>
            <a:ext cx="8458201" cy="1714512"/>
          </a:xfrm>
          <a:solidFill>
            <a:schemeClr val="accent1">
              <a:lumMod val="20000"/>
              <a:lumOff val="80000"/>
              <a:alpha val="85098"/>
            </a:schemeClr>
          </a:solidFill>
        </p:spPr>
        <p:txBody>
          <a:bodyPr/>
          <a:lstStyle>
            <a:lvl1pPr>
              <a:buNone/>
              <a:defRPr>
                <a:solidFill>
                  <a:schemeClr val="tx1">
                    <a:lumMod val="65000"/>
                    <a:lumOff val="35000"/>
                  </a:schemeClr>
                </a:solidFill>
              </a:defRPr>
            </a:lvl1pPr>
            <a:lvl2pPr>
              <a:buNone/>
              <a:defRPr>
                <a:solidFill>
                  <a:schemeClr val="tx1">
                    <a:lumMod val="65000"/>
                    <a:lumOff val="35000"/>
                  </a:schemeClr>
                </a:solidFill>
              </a:defRPr>
            </a:lvl2pPr>
            <a:lvl3pPr>
              <a:buNone/>
              <a:defRPr>
                <a:solidFill>
                  <a:schemeClr val="tx1">
                    <a:lumMod val="65000"/>
                    <a:lumOff val="35000"/>
                  </a:schemeClr>
                </a:solidFill>
              </a:defRPr>
            </a:lvl3pPr>
            <a:lvl4pPr>
              <a:buNone/>
              <a:defRPr>
                <a:solidFill>
                  <a:schemeClr val="tx1">
                    <a:lumMod val="65000"/>
                    <a:lumOff val="35000"/>
                  </a:schemeClr>
                </a:solidFill>
              </a:defRPr>
            </a:lvl4pPr>
            <a:lvl5pPr>
              <a:buNone/>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6" name="Footer Placeholder 4"/>
          <p:cNvSpPr>
            <a:spLocks noGrp="1"/>
          </p:cNvSpPr>
          <p:nvPr>
            <p:ph type="ftr" sz="quarter" idx="15"/>
          </p:nvPr>
        </p:nvSpPr>
        <p:spPr/>
        <p:txBody>
          <a:bodyPr/>
          <a:lstStyle>
            <a:lvl1pPr eaLnBrk="0" hangingPunct="0">
              <a:defRPr dirty="0"/>
            </a:lvl1pPr>
          </a:lstStyle>
          <a:p>
            <a:r>
              <a:rPr lang="en-US" altLang="en-US"/>
              <a:t>Copyright V. Lafon-Vinais</a:t>
            </a:r>
          </a:p>
        </p:txBody>
      </p:sp>
      <p:sp>
        <p:nvSpPr>
          <p:cNvPr id="7" name="Slide Number Placeholder 5"/>
          <p:cNvSpPr>
            <a:spLocks noGrp="1"/>
          </p:cNvSpPr>
          <p:nvPr>
            <p:ph type="sldNum" sz="quarter" idx="16"/>
          </p:nvPr>
        </p:nvSpPr>
        <p:spPr/>
        <p:txBody>
          <a:bodyPr/>
          <a:lstStyle>
            <a:lvl1pPr eaLnBrk="0" hangingPunct="0">
              <a:defRPr b="1"/>
            </a:lvl1pPr>
          </a:lstStyle>
          <a:p>
            <a:fld id="{D3DC5FA2-84E4-4346-8692-06842EE0935E}" type="slidenum">
              <a:rPr lang="en-US" altLang="en-US" smtClean="0"/>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TW"/>
              <a:t>Click to edit Master title style</a:t>
            </a:r>
            <a:endParaRPr lang="zh-TW"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5"/>
          <p:cNvSpPr>
            <a:spLocks noGrp="1"/>
          </p:cNvSpPr>
          <p:nvPr>
            <p:ph type="sldNum" sz="quarter" idx="10"/>
          </p:nvPr>
        </p:nvSpPr>
        <p:spPr/>
        <p:txBody>
          <a:bodyPr/>
          <a:lstStyle>
            <a:lvl1pPr eaLnBrk="0" hangingPunct="0">
              <a:defRPr b="1"/>
            </a:lvl1pPr>
          </a:lstStyle>
          <a:p>
            <a:fld id="{F75A01C5-F791-4750-83A3-98A950B72EC8}" type="slidenum">
              <a:rPr lang="en-US" altLang="en-US" smtClean="0"/>
              <a:pPr/>
              <a:t>‹#›</a:t>
            </a:fld>
            <a:endParaRPr lang="en-US" altLang="en-US"/>
          </a:p>
        </p:txBody>
      </p:sp>
      <p:sp>
        <p:nvSpPr>
          <p:cNvPr id="8" name="Footer Placeholder 4"/>
          <p:cNvSpPr>
            <a:spLocks noGrp="1"/>
          </p:cNvSpPr>
          <p:nvPr>
            <p:ph type="ftr" sz="quarter" idx="11"/>
          </p:nvPr>
        </p:nvSpPr>
        <p:spPr/>
        <p:txBody>
          <a:bodyPr/>
          <a:lstStyle>
            <a:lvl1pPr eaLnBrk="0" hangingPunct="0">
              <a:defRPr dirty="0"/>
            </a:lvl1pPr>
          </a:lstStyle>
          <a:p>
            <a:r>
              <a:rPr lang="en-US" altLang="en-US"/>
              <a:t>Copyright V. Lafon-Vinais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Case)">
    <p:spTree>
      <p:nvGrpSpPr>
        <p:cNvPr id="1" name=""/>
        <p:cNvGrpSpPr/>
        <p:nvPr/>
      </p:nvGrpSpPr>
      <p:grpSpPr>
        <a:xfrm>
          <a:off x="0" y="0"/>
          <a:ext cx="0" cy="0"/>
          <a:chOff x="0" y="0"/>
          <a:chExt cx="0" cy="0"/>
        </a:xfrm>
      </p:grpSpPr>
      <p:sp>
        <p:nvSpPr>
          <p:cNvPr id="7" name="Rectangle 6"/>
          <p:cNvSpPr/>
          <p:nvPr/>
        </p:nvSpPr>
        <p:spPr>
          <a:xfrm>
            <a:off x="142875" y="142875"/>
            <a:ext cx="8858250" cy="5929313"/>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2" name="Title 1"/>
          <p:cNvSpPr>
            <a:spLocks noGrp="1"/>
          </p:cNvSpPr>
          <p:nvPr>
            <p:ph type="title"/>
          </p:nvPr>
        </p:nvSpPr>
        <p:spPr/>
        <p:txBody>
          <a:bodyPr/>
          <a:lstStyle>
            <a:lvl1pPr>
              <a:defRPr/>
            </a:lvl1pPr>
          </a:lstStyle>
          <a:p>
            <a:r>
              <a:rPr lang="en-US" altLang="zh-TW"/>
              <a:t>Click to edit Master title style</a:t>
            </a:r>
            <a:endParaRPr lang="zh-TW"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4" name="Content Placeholder 3"/>
          <p:cNvSpPr>
            <a:spLocks noGrp="1"/>
          </p:cNvSpPr>
          <p:nvPr>
            <p:ph sz="half" idx="2"/>
          </p:nvPr>
        </p:nvSpPr>
        <p:spPr>
          <a:xfrm>
            <a:off x="457200" y="2174875"/>
            <a:ext cx="4040188" cy="3768725"/>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6" name="Content Placeholder 5"/>
          <p:cNvSpPr>
            <a:spLocks noGrp="1"/>
          </p:cNvSpPr>
          <p:nvPr>
            <p:ph sz="quarter" idx="4"/>
          </p:nvPr>
        </p:nvSpPr>
        <p:spPr>
          <a:xfrm>
            <a:off x="4645025" y="2174875"/>
            <a:ext cx="4041775" cy="3768725"/>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8" name="Slide Number Placeholder 5"/>
          <p:cNvSpPr>
            <a:spLocks noGrp="1"/>
          </p:cNvSpPr>
          <p:nvPr>
            <p:ph type="sldNum" sz="quarter" idx="10"/>
          </p:nvPr>
        </p:nvSpPr>
        <p:spPr/>
        <p:txBody>
          <a:bodyPr/>
          <a:lstStyle>
            <a:lvl1pPr eaLnBrk="0" hangingPunct="0">
              <a:defRPr b="1"/>
            </a:lvl1pPr>
          </a:lstStyle>
          <a:p>
            <a:fld id="{E563B5D8-8851-49CD-A7E1-A92CB5155844}" type="slidenum">
              <a:rPr lang="en-US" altLang="en-US" smtClean="0"/>
              <a:pPr/>
              <a:t>‹#›</a:t>
            </a:fld>
            <a:endParaRPr lang="en-US" altLang="en-US"/>
          </a:p>
        </p:txBody>
      </p:sp>
      <p:sp>
        <p:nvSpPr>
          <p:cNvPr id="9" name="Footer Placeholder 4"/>
          <p:cNvSpPr>
            <a:spLocks noGrp="1"/>
          </p:cNvSpPr>
          <p:nvPr>
            <p:ph type="ftr" sz="quarter" idx="11"/>
          </p:nvPr>
        </p:nvSpPr>
        <p:spPr/>
        <p:txBody>
          <a:bodyPr/>
          <a:lstStyle>
            <a:lvl1pPr eaLnBrk="0" hangingPunct="0">
              <a:defRPr dirty="0"/>
            </a:lvl1pPr>
          </a:lstStyle>
          <a:p>
            <a:r>
              <a:rPr lang="en-US" altLang="en-US"/>
              <a:t>Copyright V. Lafon-Vinais</a:t>
            </a:r>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Slide Number Placeholder 5"/>
          <p:cNvSpPr>
            <a:spLocks noGrp="1"/>
          </p:cNvSpPr>
          <p:nvPr>
            <p:ph type="sldNum" sz="quarter" idx="10"/>
          </p:nvPr>
        </p:nvSpPr>
        <p:spPr/>
        <p:txBody>
          <a:bodyPr/>
          <a:lstStyle>
            <a:lvl1pPr eaLnBrk="0" hangingPunct="0">
              <a:defRPr b="1"/>
            </a:lvl1pPr>
          </a:lstStyle>
          <a:p>
            <a:fld id="{B2E8517A-7B27-4B5A-84D1-7E407DDFD705}" type="slidenum">
              <a:rPr lang="en-US" altLang="en-US" smtClean="0"/>
              <a:pPr/>
              <a:t>‹#›</a:t>
            </a:fld>
            <a:endParaRPr lang="en-US" altLang="en-US"/>
          </a:p>
        </p:txBody>
      </p:sp>
      <p:sp>
        <p:nvSpPr>
          <p:cNvPr id="4" name="Footer Placeholder 4"/>
          <p:cNvSpPr>
            <a:spLocks noGrp="1"/>
          </p:cNvSpPr>
          <p:nvPr>
            <p:ph type="ftr" sz="quarter" idx="11"/>
          </p:nvPr>
        </p:nvSpPr>
        <p:spPr/>
        <p:txBody>
          <a:bodyPr/>
          <a:lstStyle>
            <a:lvl1pPr eaLnBrk="0" hangingPunct="0">
              <a:defRPr dirty="0"/>
            </a:lvl1pPr>
          </a:lstStyle>
          <a:p>
            <a:r>
              <a:rPr lang="en-US" altLang="en-US"/>
              <a:t>Copyright V. Lafon-Vinais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1_Title Only (Case)">
    <p:spTree>
      <p:nvGrpSpPr>
        <p:cNvPr id="1" name=""/>
        <p:cNvGrpSpPr/>
        <p:nvPr/>
      </p:nvGrpSpPr>
      <p:grpSpPr>
        <a:xfrm>
          <a:off x="0" y="0"/>
          <a:ext cx="0" cy="0"/>
          <a:chOff x="0" y="0"/>
          <a:chExt cx="0" cy="0"/>
        </a:xfrm>
      </p:grpSpPr>
      <p:sp>
        <p:nvSpPr>
          <p:cNvPr id="3" name="Rectangle 2"/>
          <p:cNvSpPr/>
          <p:nvPr/>
        </p:nvSpPr>
        <p:spPr>
          <a:xfrm>
            <a:off x="142875" y="142875"/>
            <a:ext cx="8858250" cy="5929313"/>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2" name="Title 1"/>
          <p:cNvSpPr>
            <a:spLocks noGrp="1"/>
          </p:cNvSpPr>
          <p:nvPr>
            <p:ph type="title"/>
          </p:nvPr>
        </p:nvSpPr>
        <p:spPr/>
        <p:txBody>
          <a:bodyPr/>
          <a:lstStyle/>
          <a:p>
            <a:r>
              <a:rPr lang="en-US" altLang="zh-TW"/>
              <a:t>Click to edit Master title style</a:t>
            </a:r>
            <a:endParaRPr lang="zh-TW" altLang="en-US"/>
          </a:p>
        </p:txBody>
      </p:sp>
      <p:sp>
        <p:nvSpPr>
          <p:cNvPr id="4" name="Slide Number Placeholder 5"/>
          <p:cNvSpPr>
            <a:spLocks noGrp="1"/>
          </p:cNvSpPr>
          <p:nvPr>
            <p:ph type="sldNum" sz="quarter" idx="10"/>
          </p:nvPr>
        </p:nvSpPr>
        <p:spPr/>
        <p:txBody>
          <a:bodyPr/>
          <a:lstStyle>
            <a:lvl1pPr eaLnBrk="0" hangingPunct="0">
              <a:defRPr b="1"/>
            </a:lvl1pPr>
          </a:lstStyle>
          <a:p>
            <a:fld id="{E563B5D8-8851-49CD-A7E1-A92CB5155844}" type="slidenum">
              <a:rPr lang="en-US" altLang="en-US" smtClean="0"/>
              <a:pPr/>
              <a:t>‹#›</a:t>
            </a:fld>
            <a:endParaRPr lang="en-US" altLang="en-US"/>
          </a:p>
        </p:txBody>
      </p:sp>
      <p:sp>
        <p:nvSpPr>
          <p:cNvPr id="5" name="Footer Placeholder 4"/>
          <p:cNvSpPr>
            <a:spLocks noGrp="1"/>
          </p:cNvSpPr>
          <p:nvPr>
            <p:ph type="ftr" sz="quarter" idx="11"/>
          </p:nvPr>
        </p:nvSpPr>
        <p:spPr/>
        <p:txBody>
          <a:bodyPr/>
          <a:lstStyle>
            <a:lvl1pPr eaLnBrk="0" hangingPunct="0">
              <a:defRPr dirty="0"/>
            </a:lvl1pPr>
          </a:lstStyle>
          <a:p>
            <a:r>
              <a:rPr lang="en-US" altLang="en-US"/>
              <a:t>Copyright V. Lafon-Vinais</a:t>
            </a:r>
          </a:p>
        </p:txBody>
      </p:sp>
    </p:spTree>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eaLnBrk="0" hangingPunct="0">
              <a:defRPr b="1"/>
            </a:lvl1pPr>
          </a:lstStyle>
          <a:p>
            <a:fld id="{50CB67B9-9C69-47BF-95CF-DB0F747D0F1A}" type="slidenum">
              <a:rPr lang="en-US" altLang="en-US" smtClean="0"/>
              <a:pPr/>
              <a:t>‹#›</a:t>
            </a:fld>
            <a:endParaRPr lang="en-US" altLang="en-US"/>
          </a:p>
        </p:txBody>
      </p:sp>
      <p:sp>
        <p:nvSpPr>
          <p:cNvPr id="3" name="Footer Placeholder 4"/>
          <p:cNvSpPr>
            <a:spLocks noGrp="1"/>
          </p:cNvSpPr>
          <p:nvPr>
            <p:ph type="ftr" sz="quarter" idx="11"/>
          </p:nvPr>
        </p:nvSpPr>
        <p:spPr/>
        <p:txBody>
          <a:bodyPr/>
          <a:lstStyle>
            <a:lvl1pPr eaLnBrk="0" hangingPunct="0">
              <a:defRPr dirty="0"/>
            </a:lvl1pPr>
          </a:lstStyle>
          <a:p>
            <a:r>
              <a:rPr lang="en-US" altLang="en-US"/>
              <a:t>Copyright V. Lafon-Vinais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otally_Blank">
    <p:spTree>
      <p:nvGrpSpPr>
        <p:cNvPr id="1" name=""/>
        <p:cNvGrpSpPr/>
        <p:nvPr/>
      </p:nvGrpSpPr>
      <p:grpSpPr>
        <a:xfrm>
          <a:off x="0" y="0"/>
          <a:ext cx="0" cy="0"/>
          <a:chOff x="0" y="0"/>
          <a:chExt cx="0" cy="0"/>
        </a:xfrm>
      </p:grpSpPr>
      <p:sp>
        <p:nvSpPr>
          <p:cNvPr id="4" name="Rectangle 3"/>
          <p:cNvSpPr/>
          <p:nvPr/>
        </p:nvSpPr>
        <p:spPr>
          <a:xfrm>
            <a:off x="0" y="6172200"/>
            <a:ext cx="9144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TW"/>
              <a:t>Click to edit Master title style</a:t>
            </a:r>
            <a:endParaRPr lang="zh-TW" altLang="en-US"/>
          </a:p>
        </p:txBody>
      </p:sp>
      <p:sp>
        <p:nvSpPr>
          <p:cNvPr id="3" name="Content Placeholder 2"/>
          <p:cNvSpPr>
            <a:spLocks noGrp="1"/>
          </p:cNvSpPr>
          <p:nvPr>
            <p:ph idx="1"/>
          </p:nvPr>
        </p:nvSpPr>
        <p:spPr>
          <a:xfrm>
            <a:off x="3575050" y="273050"/>
            <a:ext cx="5111750" cy="5853113"/>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a:t>Click to edit Master text styles</a:t>
            </a:r>
          </a:p>
        </p:txBody>
      </p:sp>
      <p:sp>
        <p:nvSpPr>
          <p:cNvPr id="5" name="Slide Number Placeholder 5"/>
          <p:cNvSpPr>
            <a:spLocks noGrp="1"/>
          </p:cNvSpPr>
          <p:nvPr>
            <p:ph type="sldNum" sz="quarter" idx="10"/>
          </p:nvPr>
        </p:nvSpPr>
        <p:spPr/>
        <p:txBody>
          <a:bodyPr/>
          <a:lstStyle>
            <a:lvl1pPr eaLnBrk="0" hangingPunct="0">
              <a:defRPr b="1"/>
            </a:lvl1pPr>
          </a:lstStyle>
          <a:p>
            <a:fld id="{B4FBB280-8AAA-4D0F-B542-BCBB18D163BD}" type="slidenum">
              <a:rPr lang="en-US" altLang="en-US" smtClean="0"/>
              <a:pPr/>
              <a:t>‹#›</a:t>
            </a:fld>
            <a:endParaRPr lang="en-US" altLang="en-US"/>
          </a:p>
        </p:txBody>
      </p:sp>
      <p:sp>
        <p:nvSpPr>
          <p:cNvPr id="6" name="Footer Placeholder 4"/>
          <p:cNvSpPr>
            <a:spLocks noGrp="1"/>
          </p:cNvSpPr>
          <p:nvPr>
            <p:ph type="ftr" sz="quarter" idx="11"/>
          </p:nvPr>
        </p:nvSpPr>
        <p:spPr/>
        <p:txBody>
          <a:bodyPr/>
          <a:lstStyle>
            <a:lvl1pPr eaLnBrk="0" hangingPunct="0">
              <a:defRPr dirty="0"/>
            </a:lvl1pPr>
          </a:lstStyle>
          <a:p>
            <a:r>
              <a:rPr lang="en-US" altLang="en-US"/>
              <a:t>Copyright V. Lafon-Vinais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TW"/>
              <a:t>Click to edit Master title style</a:t>
            </a:r>
            <a:endParaRPr lang="zh-TW" alt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TW" noProof="0"/>
              <a:t>Click icon to add picture</a:t>
            </a:r>
            <a:endParaRPr lang="zh-TW" alt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a:t>Click to edit Master text styles</a:t>
            </a:r>
          </a:p>
        </p:txBody>
      </p:sp>
      <p:sp>
        <p:nvSpPr>
          <p:cNvPr id="5" name="Slide Number Placeholder 5"/>
          <p:cNvSpPr>
            <a:spLocks noGrp="1"/>
          </p:cNvSpPr>
          <p:nvPr>
            <p:ph type="sldNum" sz="quarter" idx="10"/>
          </p:nvPr>
        </p:nvSpPr>
        <p:spPr/>
        <p:txBody>
          <a:bodyPr/>
          <a:lstStyle>
            <a:lvl1pPr eaLnBrk="0" hangingPunct="0">
              <a:defRPr b="1"/>
            </a:lvl1pPr>
          </a:lstStyle>
          <a:p>
            <a:fld id="{EDD58CEC-2219-4827-8B73-12B1BC269E96}" type="slidenum">
              <a:rPr lang="en-US" altLang="en-US" smtClean="0"/>
              <a:pPr/>
              <a:t>‹#›</a:t>
            </a:fld>
            <a:endParaRPr lang="en-US" altLang="en-US"/>
          </a:p>
        </p:txBody>
      </p:sp>
      <p:sp>
        <p:nvSpPr>
          <p:cNvPr id="6" name="Footer Placeholder 4"/>
          <p:cNvSpPr>
            <a:spLocks noGrp="1"/>
          </p:cNvSpPr>
          <p:nvPr>
            <p:ph type="ftr" sz="quarter" idx="11"/>
          </p:nvPr>
        </p:nvSpPr>
        <p:spPr/>
        <p:txBody>
          <a:bodyPr/>
          <a:lstStyle>
            <a:lvl1pPr eaLnBrk="0" hangingPunct="0">
              <a:defRPr dirty="0"/>
            </a:lvl1pPr>
          </a:lstStyle>
          <a:p>
            <a:r>
              <a:rPr lang="en-US" altLang="en-US"/>
              <a:t>Copyright V. Lafon-Vinais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4" name="Slide Number Placeholder 5"/>
          <p:cNvSpPr>
            <a:spLocks noGrp="1"/>
          </p:cNvSpPr>
          <p:nvPr>
            <p:ph type="sldNum" sz="quarter" idx="10"/>
          </p:nvPr>
        </p:nvSpPr>
        <p:spPr/>
        <p:txBody>
          <a:bodyPr/>
          <a:lstStyle>
            <a:lvl1pPr eaLnBrk="0" hangingPunct="0">
              <a:defRPr b="1"/>
            </a:lvl1pPr>
          </a:lstStyle>
          <a:p>
            <a:fld id="{E4A75EB1-F23A-4A96-97AB-271E64D18375}" type="slidenum">
              <a:rPr lang="en-US" altLang="en-US" smtClean="0"/>
              <a:pPr/>
              <a:t>‹#›</a:t>
            </a:fld>
            <a:endParaRPr lang="en-US" altLang="en-US"/>
          </a:p>
        </p:txBody>
      </p:sp>
      <p:sp>
        <p:nvSpPr>
          <p:cNvPr id="5" name="Footer Placeholder 4"/>
          <p:cNvSpPr>
            <a:spLocks noGrp="1"/>
          </p:cNvSpPr>
          <p:nvPr>
            <p:ph type="ftr" sz="quarter" idx="11"/>
          </p:nvPr>
        </p:nvSpPr>
        <p:spPr/>
        <p:txBody>
          <a:bodyPr/>
          <a:lstStyle>
            <a:lvl1pPr eaLnBrk="0" hangingPunct="0">
              <a:defRPr dirty="0"/>
            </a:lvl1pPr>
          </a:lstStyle>
          <a:p>
            <a:r>
              <a:rPr lang="en-US" altLang="en-US"/>
              <a:t>Copyright V. Lafon-Vinais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TW"/>
              <a:t>Click to edit Master title style</a:t>
            </a:r>
            <a:endParaRPr lang="zh-TW" alt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Slide Number Placeholder 5"/>
          <p:cNvSpPr>
            <a:spLocks noGrp="1"/>
          </p:cNvSpPr>
          <p:nvPr>
            <p:ph type="sldNum" sz="quarter" idx="10"/>
          </p:nvPr>
        </p:nvSpPr>
        <p:spPr/>
        <p:txBody>
          <a:bodyPr/>
          <a:lstStyle>
            <a:lvl1pPr eaLnBrk="0" hangingPunct="0">
              <a:defRPr b="1"/>
            </a:lvl1pPr>
          </a:lstStyle>
          <a:p>
            <a:fld id="{61A0B50F-D2F0-49A3-8F98-3E8FD1870894}" type="slidenum">
              <a:rPr lang="en-US" altLang="en-US" smtClean="0"/>
              <a:pPr/>
              <a:t>‹#›</a:t>
            </a:fld>
            <a:endParaRPr lang="en-US" altLang="en-US"/>
          </a:p>
        </p:txBody>
      </p:sp>
      <p:sp>
        <p:nvSpPr>
          <p:cNvPr id="5" name="Footer Placeholder 4"/>
          <p:cNvSpPr>
            <a:spLocks noGrp="1"/>
          </p:cNvSpPr>
          <p:nvPr>
            <p:ph type="ftr" sz="quarter" idx="11"/>
          </p:nvPr>
        </p:nvSpPr>
        <p:spPr/>
        <p:txBody>
          <a:bodyPr/>
          <a:lstStyle>
            <a:lvl1pPr eaLnBrk="0" hangingPunct="0">
              <a:defRPr dirty="0"/>
            </a:lvl1pPr>
          </a:lstStyle>
          <a:p>
            <a:r>
              <a:rPr lang="en-US" altLang="en-US"/>
              <a:t>Copyright V. Lafon-Vinais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3" name="Picture 3" descr="C:\Users\Wolfgang\Documents\EdPres\Full Background copy.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4" name="Picture 11" descr="C:\Users\Wolfgang\Documents\EdPres\Full Background copy.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ctrTitle"/>
          </p:nvPr>
        </p:nvSpPr>
        <p:spPr>
          <a:xfrm>
            <a:off x="685800" y="1285860"/>
            <a:ext cx="8458200" cy="2500330"/>
          </a:xfrm>
          <a:solidFill>
            <a:schemeClr val="accent1">
              <a:lumMod val="60000"/>
              <a:lumOff val="40000"/>
              <a:alpha val="85098"/>
            </a:schemeClr>
          </a:solidFill>
        </p:spPr>
        <p:txBody>
          <a:bodyPr/>
          <a:lstStyle>
            <a:lvl1pPr algn="l">
              <a:defRPr/>
            </a:lvl1pPr>
          </a:lstStyle>
          <a:p>
            <a:r>
              <a:rPr lang="en-US" altLang="zh-TW"/>
              <a:t>Click to edit Master title style</a:t>
            </a:r>
            <a:endParaRPr lang="zh-TW" altLang="en-US" dirty="0"/>
          </a:p>
        </p:txBody>
      </p:sp>
      <p:sp>
        <p:nvSpPr>
          <p:cNvPr id="5" name="Footer Placeholder 4"/>
          <p:cNvSpPr>
            <a:spLocks noGrp="1"/>
          </p:cNvSpPr>
          <p:nvPr>
            <p:ph type="ftr" sz="quarter" idx="10"/>
          </p:nvPr>
        </p:nvSpPr>
        <p:spPr/>
        <p:txBody>
          <a:bodyPr/>
          <a:lstStyle>
            <a:lvl1pPr eaLnBrk="0" hangingPunct="0">
              <a:defRPr dirty="0"/>
            </a:lvl1pPr>
          </a:lstStyle>
          <a:p>
            <a:r>
              <a:rPr lang="en-US" altLang="en-US"/>
              <a:t>Copyright V. Lafon-Vinais</a:t>
            </a:r>
          </a:p>
        </p:txBody>
      </p:sp>
      <p:sp>
        <p:nvSpPr>
          <p:cNvPr id="6" name="Slide Number Placeholder 5"/>
          <p:cNvSpPr>
            <a:spLocks noGrp="1"/>
          </p:cNvSpPr>
          <p:nvPr>
            <p:ph type="sldNum" sz="quarter" idx="11"/>
          </p:nvPr>
        </p:nvSpPr>
        <p:spPr/>
        <p:txBody>
          <a:bodyPr/>
          <a:lstStyle>
            <a:lvl1pPr eaLnBrk="0" hangingPunct="0">
              <a:defRPr b="1"/>
            </a:lvl1pPr>
          </a:lstStyle>
          <a:p>
            <a:fld id="{E563B5D8-8851-49CD-A7E1-A92CB5155844}" type="slidenum">
              <a:rPr lang="en-US" altLang="en-US" smtClean="0"/>
              <a:pPr/>
              <a:t>‹#›</a:t>
            </a:fld>
            <a:endParaRPr lang="en-US" altLang="en-US"/>
          </a:p>
        </p:txBody>
      </p:sp>
    </p:spTree>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4"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ctrTitle"/>
          </p:nvPr>
        </p:nvSpPr>
        <p:spPr>
          <a:xfrm>
            <a:off x="685800" y="1285860"/>
            <a:ext cx="8458200" cy="2500330"/>
          </a:xfrm>
          <a:solidFill>
            <a:schemeClr val="accent1">
              <a:lumMod val="60000"/>
              <a:lumOff val="40000"/>
              <a:alpha val="85098"/>
            </a:schemeClr>
          </a:solidFill>
        </p:spPr>
        <p:txBody>
          <a:bodyPr/>
          <a:lstStyle>
            <a:lvl1pPr algn="l">
              <a:defRPr/>
            </a:lvl1pPr>
          </a:lstStyle>
          <a:p>
            <a:r>
              <a:rPr lang="en-US" altLang="zh-TW"/>
              <a:t>Click to edit Master title style</a:t>
            </a:r>
            <a:endParaRPr lang="zh-TW" altLang="en-US" dirty="0"/>
          </a:p>
        </p:txBody>
      </p:sp>
      <p:sp>
        <p:nvSpPr>
          <p:cNvPr id="8" name="Text Placeholder 7"/>
          <p:cNvSpPr>
            <a:spLocks noGrp="1"/>
          </p:cNvSpPr>
          <p:nvPr>
            <p:ph type="body" sz="quarter" idx="14"/>
          </p:nvPr>
        </p:nvSpPr>
        <p:spPr>
          <a:xfrm>
            <a:off x="685800" y="4143380"/>
            <a:ext cx="8458201" cy="1714512"/>
          </a:xfrm>
          <a:solidFill>
            <a:schemeClr val="accent1">
              <a:lumMod val="20000"/>
              <a:lumOff val="80000"/>
              <a:alpha val="85098"/>
            </a:schemeClr>
          </a:solidFill>
        </p:spPr>
        <p:txBody>
          <a:bodyPr/>
          <a:lstStyle>
            <a:lvl1pPr>
              <a:buNone/>
              <a:defRPr>
                <a:solidFill>
                  <a:schemeClr val="tx1">
                    <a:lumMod val="65000"/>
                    <a:lumOff val="35000"/>
                  </a:schemeClr>
                </a:solidFill>
              </a:defRPr>
            </a:lvl1pPr>
            <a:lvl2pPr>
              <a:buNone/>
              <a:defRPr>
                <a:solidFill>
                  <a:schemeClr val="tx1">
                    <a:lumMod val="65000"/>
                    <a:lumOff val="35000"/>
                  </a:schemeClr>
                </a:solidFill>
              </a:defRPr>
            </a:lvl2pPr>
            <a:lvl3pPr>
              <a:buNone/>
              <a:defRPr>
                <a:solidFill>
                  <a:schemeClr val="tx1">
                    <a:lumMod val="65000"/>
                    <a:lumOff val="35000"/>
                  </a:schemeClr>
                </a:solidFill>
              </a:defRPr>
            </a:lvl3pPr>
            <a:lvl4pPr>
              <a:buNone/>
              <a:defRPr>
                <a:solidFill>
                  <a:schemeClr val="tx1">
                    <a:lumMod val="65000"/>
                    <a:lumOff val="35000"/>
                  </a:schemeClr>
                </a:solidFill>
              </a:defRPr>
            </a:lvl4pPr>
            <a:lvl5pPr>
              <a:buNone/>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5" name="Footer Placeholder 4"/>
          <p:cNvSpPr>
            <a:spLocks noGrp="1"/>
          </p:cNvSpPr>
          <p:nvPr>
            <p:ph type="ftr" sz="quarter" idx="15"/>
          </p:nvPr>
        </p:nvSpPr>
        <p:spPr/>
        <p:txBody>
          <a:bodyPr/>
          <a:lstStyle>
            <a:lvl1pPr>
              <a:defRPr dirty="0"/>
            </a:lvl1pPr>
          </a:lstStyle>
          <a:p>
            <a:r>
              <a:rPr lang="en-US" altLang="en-US"/>
              <a:t>Copyright V. Lafon-Vinais</a:t>
            </a:r>
          </a:p>
        </p:txBody>
      </p:sp>
      <p:sp>
        <p:nvSpPr>
          <p:cNvPr id="6" name="Slide Number Placeholder 5"/>
          <p:cNvSpPr>
            <a:spLocks noGrp="1"/>
          </p:cNvSpPr>
          <p:nvPr>
            <p:ph type="sldNum" sz="quarter" idx="16"/>
          </p:nvPr>
        </p:nvSpPr>
        <p:spPr/>
        <p:txBody>
          <a:bodyPr/>
          <a:lstStyle>
            <a:lvl1pPr>
              <a:defRPr/>
            </a:lvl1pPr>
          </a:lstStyle>
          <a:p>
            <a:fld id="{E563B5D8-8851-49CD-A7E1-A92CB5155844}" type="slidenum">
              <a:rPr lang="en-US" altLang="en-US" smtClean="0"/>
              <a:pPr/>
              <a:t>‹#›</a:t>
            </a:fld>
            <a:endParaRPr lang="en-US" altLang="en-US"/>
          </a:p>
        </p:txBody>
      </p:sp>
    </p:spTree>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3" name="Picture 3" descr="C:\Users\Wolfgang\Documents\EdPres\Full Background copy.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ctrTitle"/>
          </p:nvPr>
        </p:nvSpPr>
        <p:spPr>
          <a:xfrm>
            <a:off x="685800" y="1285860"/>
            <a:ext cx="8458200" cy="2500330"/>
          </a:xfrm>
          <a:solidFill>
            <a:schemeClr val="accent1">
              <a:lumMod val="60000"/>
              <a:lumOff val="40000"/>
              <a:alpha val="85098"/>
            </a:schemeClr>
          </a:solidFill>
        </p:spPr>
        <p:txBody>
          <a:bodyPr/>
          <a:lstStyle>
            <a:lvl1pPr algn="l">
              <a:defRPr/>
            </a:lvl1pPr>
          </a:lstStyle>
          <a:p>
            <a:r>
              <a:rPr lang="en-US" altLang="zh-TW"/>
              <a:t>Click to edit Master title style</a:t>
            </a:r>
            <a:endParaRPr lang="zh-TW" altLang="en-US" dirty="0"/>
          </a:p>
        </p:txBody>
      </p:sp>
      <p:sp>
        <p:nvSpPr>
          <p:cNvPr id="4" name="Footer Placeholder 4"/>
          <p:cNvSpPr>
            <a:spLocks noGrp="1"/>
          </p:cNvSpPr>
          <p:nvPr>
            <p:ph type="ftr" sz="quarter" idx="10"/>
          </p:nvPr>
        </p:nvSpPr>
        <p:spPr/>
        <p:txBody>
          <a:bodyPr/>
          <a:lstStyle>
            <a:lvl1pPr>
              <a:defRPr dirty="0"/>
            </a:lvl1pPr>
          </a:lstStyle>
          <a:p>
            <a:r>
              <a:rPr lang="en-US" altLang="en-US"/>
              <a:t>Copyright V. Lafon-Vinais</a:t>
            </a:r>
          </a:p>
        </p:txBody>
      </p:sp>
      <p:sp>
        <p:nvSpPr>
          <p:cNvPr id="5" name="Slide Number Placeholder 5"/>
          <p:cNvSpPr>
            <a:spLocks noGrp="1"/>
          </p:cNvSpPr>
          <p:nvPr>
            <p:ph type="sldNum" sz="quarter" idx="11"/>
          </p:nvPr>
        </p:nvSpPr>
        <p:spPr/>
        <p:txBody>
          <a:bodyPr/>
          <a:lstStyle>
            <a:lvl1pPr>
              <a:defRPr/>
            </a:lvl1pPr>
          </a:lstStyle>
          <a:p>
            <a:fld id="{E563B5D8-8851-49CD-A7E1-A92CB5155844}" type="slidenum">
              <a:rPr lang="en-US" altLang="en-US" smtClean="0"/>
              <a:pPr/>
              <a:t>‹#›</a:t>
            </a:fld>
            <a:endParaRPr lang="en-US" altLang="en-US"/>
          </a:p>
        </p:txBody>
      </p:sp>
    </p:spTree>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685800"/>
            <a:ext cx="7496175" cy="1143000"/>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1182688" y="2017713"/>
            <a:ext cx="3810000" cy="4114800"/>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half" idx="2"/>
          </p:nvPr>
        </p:nvSpPr>
        <p:spPr>
          <a:xfrm>
            <a:off x="5145088" y="2017713"/>
            <a:ext cx="3810000" cy="4114800"/>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Slide Number Placeholder 5"/>
          <p:cNvSpPr>
            <a:spLocks noGrp="1"/>
          </p:cNvSpPr>
          <p:nvPr>
            <p:ph type="sldNum" sz="quarter" idx="10"/>
          </p:nvPr>
        </p:nvSpPr>
        <p:spPr/>
        <p:txBody>
          <a:bodyPr/>
          <a:lstStyle>
            <a:lvl1pPr>
              <a:defRPr/>
            </a:lvl1pPr>
          </a:lstStyle>
          <a:p>
            <a:fld id="{3A59B9EA-035A-4E72-99B4-89A5A51EECF2}" type="slidenum">
              <a:rPr lang="en-US" altLang="en-US" smtClean="0"/>
              <a:pPr/>
              <a:t>‹#›</a:t>
            </a:fld>
            <a:endParaRPr lang="en-US" altLang="en-US"/>
          </a:p>
        </p:txBody>
      </p:sp>
      <p:sp>
        <p:nvSpPr>
          <p:cNvPr id="6" name="Footer Placeholder 4"/>
          <p:cNvSpPr>
            <a:spLocks noGrp="1"/>
          </p:cNvSpPr>
          <p:nvPr>
            <p:ph type="ftr" sz="quarter" idx="11"/>
          </p:nvPr>
        </p:nvSpPr>
        <p:spPr/>
        <p:txBody>
          <a:bodyPr/>
          <a:lstStyle>
            <a:lvl1pPr>
              <a:defRPr/>
            </a:lvl1pPr>
          </a:lstStyle>
          <a:p>
            <a:r>
              <a:rPr lang="en-US" altLang="en-US"/>
              <a:t>Copyright V. Lafon-Vinais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447800" y="685800"/>
            <a:ext cx="7496175" cy="1143000"/>
          </a:xfrm>
        </p:spPr>
        <p:txBody>
          <a:bodyPr/>
          <a:lstStyle/>
          <a:p>
            <a:r>
              <a:rPr lang="en-US" altLang="zh-TW"/>
              <a:t>Click to edit Master title style</a:t>
            </a:r>
            <a:endParaRPr lang="zh-TW" altLang="en-US"/>
          </a:p>
        </p:txBody>
      </p:sp>
      <p:sp>
        <p:nvSpPr>
          <p:cNvPr id="3" name="Content Placeholder 2"/>
          <p:cNvSpPr>
            <a:spLocks noGrp="1"/>
          </p:cNvSpPr>
          <p:nvPr>
            <p:ph sz="quarter" idx="1"/>
          </p:nvPr>
        </p:nvSpPr>
        <p:spPr>
          <a:xfrm>
            <a:off x="1182688" y="2017713"/>
            <a:ext cx="3810000" cy="1981200"/>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5145088" y="2017713"/>
            <a:ext cx="3810000" cy="1981200"/>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Text Placeholder 4"/>
          <p:cNvSpPr>
            <a:spLocks noGrp="1"/>
          </p:cNvSpPr>
          <p:nvPr>
            <p:ph type="body" sz="half" idx="3"/>
          </p:nvPr>
        </p:nvSpPr>
        <p:spPr>
          <a:xfrm>
            <a:off x="1182688" y="4151313"/>
            <a:ext cx="7772400" cy="1981200"/>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Slide Number Placeholder 5"/>
          <p:cNvSpPr>
            <a:spLocks noGrp="1"/>
          </p:cNvSpPr>
          <p:nvPr>
            <p:ph type="sldNum" sz="quarter" idx="10"/>
          </p:nvPr>
        </p:nvSpPr>
        <p:spPr/>
        <p:txBody>
          <a:bodyPr/>
          <a:lstStyle>
            <a:lvl1pPr>
              <a:defRPr/>
            </a:lvl1pPr>
          </a:lstStyle>
          <a:p>
            <a:fld id="{E563B5D8-8851-49CD-A7E1-A92CB5155844}" type="slidenum">
              <a:rPr lang="en-US" altLang="en-US" smtClean="0"/>
              <a:pPr/>
              <a:t>‹#›</a:t>
            </a:fld>
            <a:endParaRPr lang="en-US" altLang="en-US"/>
          </a:p>
        </p:txBody>
      </p:sp>
      <p:sp>
        <p:nvSpPr>
          <p:cNvPr id="7" name="Footer Placeholder 4"/>
          <p:cNvSpPr>
            <a:spLocks noGrp="1"/>
          </p:cNvSpPr>
          <p:nvPr>
            <p:ph type="ftr" sz="quarter" idx="11"/>
          </p:nvPr>
        </p:nvSpPr>
        <p:spPr/>
        <p:txBody>
          <a:bodyPr/>
          <a:lstStyle>
            <a:lvl1pPr>
              <a:defRPr/>
            </a:lvl1pPr>
          </a:lstStyle>
          <a:p>
            <a:r>
              <a:rPr lang="en-US" altLang="en-US"/>
              <a:t>Copyright V. Lafon-Vinais</a:t>
            </a:r>
          </a:p>
        </p:txBody>
      </p:sp>
    </p:spTree>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ltLang="zh-TW"/>
              <a:t>Click to edit Master title style</a:t>
            </a:r>
            <a:endParaRPr lang="zh-TW" altLang="en-US"/>
          </a:p>
        </p:txBody>
      </p:sp>
      <p:sp>
        <p:nvSpPr>
          <p:cNvPr id="3" name="Table Placeholder 2"/>
          <p:cNvSpPr>
            <a:spLocks noGrp="1"/>
          </p:cNvSpPr>
          <p:nvPr>
            <p:ph type="tbl" idx="1"/>
          </p:nvPr>
        </p:nvSpPr>
        <p:spPr>
          <a:xfrm>
            <a:off x="457200" y="1719263"/>
            <a:ext cx="8229600" cy="4411662"/>
          </a:xfrm>
        </p:spPr>
        <p:txBody>
          <a:bodyPr/>
          <a:lstStyle/>
          <a:p>
            <a:endParaRPr lang="zh-TW" altLang="en-US"/>
          </a:p>
        </p:txBody>
      </p:sp>
      <p:sp>
        <p:nvSpPr>
          <p:cNvPr id="4" name="Date Placeholder 3"/>
          <p:cNvSpPr>
            <a:spLocks noGrp="1"/>
          </p:cNvSpPr>
          <p:nvPr>
            <p:ph type="dt" sz="half" idx="10"/>
          </p:nvPr>
        </p:nvSpPr>
        <p:spPr>
          <a:xfrm>
            <a:off x="457200" y="6248400"/>
            <a:ext cx="2133600" cy="457200"/>
          </a:xfrm>
          <a:prstGeom prst="rect">
            <a:avLst/>
          </a:prstGeom>
        </p:spPr>
        <p:txBody>
          <a:bodyPr/>
          <a:lstStyle>
            <a:lvl1pPr>
              <a:defRPr/>
            </a:lvl1pPr>
          </a:lstStyle>
          <a:p>
            <a:r>
              <a:rPr lang="en-US" altLang="zh-TW"/>
              <a:t>Oct 09</a:t>
            </a:r>
            <a:endParaRPr lang="en-US" altLang="en-US"/>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r>
              <a:rPr lang="en-US" altLang="en-US"/>
              <a:t>Copyright V. Lafon-Vinais</a:t>
            </a:r>
          </a:p>
        </p:txBody>
      </p:sp>
      <p:sp>
        <p:nvSpPr>
          <p:cNvPr id="6" name="Slide Number Placeholder 5"/>
          <p:cNvSpPr>
            <a:spLocks noGrp="1"/>
          </p:cNvSpPr>
          <p:nvPr>
            <p:ph type="sldNum" sz="quarter" idx="12"/>
          </p:nvPr>
        </p:nvSpPr>
        <p:spPr>
          <a:xfrm>
            <a:off x="6553200" y="6248400"/>
            <a:ext cx="2133600" cy="457200"/>
          </a:xfrm>
        </p:spPr>
        <p:txBody>
          <a:bodyPr/>
          <a:lstStyle>
            <a:lvl1pPr>
              <a:defRPr/>
            </a:lvl1pPr>
          </a:lstStyle>
          <a:p>
            <a:fld id="{AE40C40D-3F5B-4472-BD9B-45A9831C6CD9}" type="slidenum">
              <a:rPr lang="en-US" altLang="en-US"/>
              <a:pPr/>
              <a:t>‹#›</a:t>
            </a:fld>
            <a:endParaRPr lang="en-US"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122238"/>
            <a:ext cx="7543800" cy="1295400"/>
          </a:xfrm>
        </p:spPr>
        <p:txBody>
          <a:bodyPr/>
          <a:lstStyle/>
          <a:p>
            <a:r>
              <a:rPr lang="en-US" altLang="zh-TW"/>
              <a:t>Click to edit Master title style</a:t>
            </a:r>
            <a:endParaRPr lang="zh-TW" altLang="en-US"/>
          </a:p>
        </p:txBody>
      </p:sp>
      <p:sp>
        <p:nvSpPr>
          <p:cNvPr id="3" name="Content Placeholder 2"/>
          <p:cNvSpPr>
            <a:spLocks noGrp="1"/>
          </p:cNvSpPr>
          <p:nvPr>
            <p:ph sz="quarter" idx="1"/>
          </p:nvPr>
        </p:nvSpPr>
        <p:spPr>
          <a:xfrm>
            <a:off x="457200" y="1719263"/>
            <a:ext cx="4038600" cy="2128837"/>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8200" y="1719263"/>
            <a:ext cx="4038600" cy="2128837"/>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57200" y="4000500"/>
            <a:ext cx="4038600" cy="2130425"/>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Content Placeholder 5"/>
          <p:cNvSpPr>
            <a:spLocks noGrp="1"/>
          </p:cNvSpPr>
          <p:nvPr>
            <p:ph sz="quarter" idx="4"/>
          </p:nvPr>
        </p:nvSpPr>
        <p:spPr>
          <a:xfrm>
            <a:off x="4648200" y="4000500"/>
            <a:ext cx="4038600" cy="2130425"/>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Date Placeholder 6"/>
          <p:cNvSpPr>
            <a:spLocks noGrp="1"/>
          </p:cNvSpPr>
          <p:nvPr>
            <p:ph type="dt" sz="half" idx="10"/>
          </p:nvPr>
        </p:nvSpPr>
        <p:spPr>
          <a:xfrm>
            <a:off x="457200" y="6248400"/>
            <a:ext cx="2133600" cy="457200"/>
          </a:xfrm>
          <a:prstGeom prst="rect">
            <a:avLst/>
          </a:prstGeom>
        </p:spPr>
        <p:txBody>
          <a:bodyPr/>
          <a:lstStyle>
            <a:lvl1pPr>
              <a:defRPr/>
            </a:lvl1pPr>
          </a:lstStyle>
          <a:p>
            <a:r>
              <a:rPr lang="en-US" altLang="zh-TW"/>
              <a:t>Oct 09</a:t>
            </a:r>
            <a:endParaRPr lang="en-US" altLang="en-US"/>
          </a:p>
        </p:txBody>
      </p:sp>
      <p:sp>
        <p:nvSpPr>
          <p:cNvPr id="8" name="Footer Placeholder 7"/>
          <p:cNvSpPr>
            <a:spLocks noGrp="1"/>
          </p:cNvSpPr>
          <p:nvPr>
            <p:ph type="ftr" sz="quarter" idx="11"/>
          </p:nvPr>
        </p:nvSpPr>
        <p:spPr>
          <a:xfrm>
            <a:off x="3124200" y="6248400"/>
            <a:ext cx="2895600" cy="457200"/>
          </a:xfrm>
        </p:spPr>
        <p:txBody>
          <a:bodyPr/>
          <a:lstStyle>
            <a:lvl1pPr>
              <a:defRPr/>
            </a:lvl1pPr>
          </a:lstStyle>
          <a:p>
            <a:r>
              <a:rPr lang="en-US" altLang="en-US"/>
              <a:t>Copyright V. Lafon-Vinais</a:t>
            </a:r>
          </a:p>
        </p:txBody>
      </p:sp>
      <p:sp>
        <p:nvSpPr>
          <p:cNvPr id="9" name="Slide Number Placeholder 8"/>
          <p:cNvSpPr>
            <a:spLocks noGrp="1"/>
          </p:cNvSpPr>
          <p:nvPr>
            <p:ph type="sldNum" sz="quarter" idx="12"/>
          </p:nvPr>
        </p:nvSpPr>
        <p:spPr>
          <a:xfrm>
            <a:off x="6553200" y="6248400"/>
            <a:ext cx="2133600" cy="457200"/>
          </a:xfrm>
        </p:spPr>
        <p:txBody>
          <a:bodyPr/>
          <a:lstStyle>
            <a:lvl1pPr>
              <a:defRPr/>
            </a:lvl1pPr>
          </a:lstStyle>
          <a:p>
            <a:fld id="{5A6C73F3-D79B-4D65-ACAE-996F566C4EA2}" type="slidenum">
              <a:rPr lang="en-US" altLang="en-US"/>
              <a:pPr/>
              <a:t>‹#›</a:t>
            </a:fld>
            <a:endParaRPr lang="en-US"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ltLang="zh-TW"/>
              <a:t>Click to edit Master title style</a:t>
            </a:r>
            <a:endParaRPr lang="zh-TW" altLang="en-US"/>
          </a:p>
        </p:txBody>
      </p:sp>
      <p:sp>
        <p:nvSpPr>
          <p:cNvPr id="3" name="Content Placeholder 2"/>
          <p:cNvSpPr>
            <a:spLocks noGrp="1"/>
          </p:cNvSpPr>
          <p:nvPr>
            <p:ph sz="half" idx="1"/>
          </p:nvPr>
        </p:nvSpPr>
        <p:spPr>
          <a:xfrm>
            <a:off x="457200" y="1719263"/>
            <a:ext cx="4038600" cy="4411662"/>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Text Placeholder 3"/>
          <p:cNvSpPr>
            <a:spLocks noGrp="1"/>
          </p:cNvSpPr>
          <p:nvPr>
            <p:ph type="body" sz="half" idx="2"/>
          </p:nvPr>
        </p:nvSpPr>
        <p:spPr>
          <a:xfrm>
            <a:off x="4648200" y="1719263"/>
            <a:ext cx="4038600" cy="4411662"/>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Date Placeholder 4"/>
          <p:cNvSpPr>
            <a:spLocks noGrp="1"/>
          </p:cNvSpPr>
          <p:nvPr>
            <p:ph type="dt" sz="half" idx="10"/>
          </p:nvPr>
        </p:nvSpPr>
        <p:spPr>
          <a:xfrm>
            <a:off x="457200" y="6248400"/>
            <a:ext cx="2133600" cy="457200"/>
          </a:xfrm>
          <a:prstGeom prst="rect">
            <a:avLst/>
          </a:prstGeom>
        </p:spPr>
        <p:txBody>
          <a:bodyPr/>
          <a:lstStyle>
            <a:lvl1pPr>
              <a:defRPr/>
            </a:lvl1pPr>
          </a:lstStyle>
          <a:p>
            <a:r>
              <a:rPr lang="en-US" altLang="zh-TW"/>
              <a:t>Oct 09</a:t>
            </a:r>
            <a:endParaRPr lang="en-US" alt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r>
              <a:rPr lang="en-US" altLang="en-US"/>
              <a:t>Copyright V. Lafon-Vinais</a:t>
            </a:r>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CBF2099C-623D-42E1-B642-DAE989544C1E}" type="slidenum">
              <a:rPr lang="en-US" altLang="en-US"/>
              <a:pPr/>
              <a:t>‹#›</a:t>
            </a:fld>
            <a:endParaRPr lang="en-US" altLang="en-US"/>
          </a:p>
        </p:txBody>
      </p:sp>
    </p:spTree>
    <p:extLst>
      <p:ext uri="{BB962C8B-B14F-4D97-AF65-F5344CB8AC3E}">
        <p14:creationId xmlns:p14="http://schemas.microsoft.com/office/powerpoint/2010/main" val="1431372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Content Placeholder 2"/>
          <p:cNvSpPr>
            <a:spLocks noGrp="1"/>
          </p:cNvSpPr>
          <p:nvPr>
            <p:ph idx="1"/>
          </p:nvPr>
        </p:nvSpPr>
        <p:spPr/>
        <p:txBody>
          <a:bodyPr>
            <a:normAutofit/>
          </a:bodyPr>
          <a:lstStyle>
            <a:lvl1pPr>
              <a:lnSpc>
                <a:spcPct val="150000"/>
              </a:lnSpc>
              <a:buSzPct val="100000"/>
              <a:buFont typeface="Wingdings 2" pitchFamily="18" charset="2"/>
              <a:buChar char="¡"/>
              <a:defRPr sz="20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4" name="Slide Number Placeholder 5"/>
          <p:cNvSpPr>
            <a:spLocks noGrp="1"/>
          </p:cNvSpPr>
          <p:nvPr>
            <p:ph type="sldNum" sz="quarter" idx="10"/>
          </p:nvPr>
        </p:nvSpPr>
        <p:spPr/>
        <p:txBody>
          <a:bodyPr/>
          <a:lstStyle>
            <a:lvl1pPr eaLnBrk="0" hangingPunct="0">
              <a:defRPr b="1"/>
            </a:lvl1pPr>
          </a:lstStyle>
          <a:p>
            <a:fld id="{37AF7983-E557-4B4F-BF89-F0A9ABB3FF61}" type="slidenum">
              <a:rPr lang="en-US" altLang="en-US" smtClean="0"/>
              <a:pPr/>
              <a:t>‹#›</a:t>
            </a:fld>
            <a:endParaRPr lang="en-US" altLang="en-US"/>
          </a:p>
        </p:txBody>
      </p:sp>
      <p:sp>
        <p:nvSpPr>
          <p:cNvPr id="5" name="Footer Placeholder 4"/>
          <p:cNvSpPr>
            <a:spLocks noGrp="1"/>
          </p:cNvSpPr>
          <p:nvPr>
            <p:ph type="ftr" sz="quarter" idx="11"/>
          </p:nvPr>
        </p:nvSpPr>
        <p:spPr/>
        <p:txBody>
          <a:bodyPr/>
          <a:lstStyle>
            <a:lvl1pPr eaLnBrk="0" hangingPunct="0">
              <a:defRPr dirty="0"/>
            </a:lvl1pPr>
          </a:lstStyle>
          <a:p>
            <a:r>
              <a:rPr lang="en-US" altLang="en-US"/>
              <a:t>Copyright V. Lafon-Vinais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Large Image with Small 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p>
            <a:r>
              <a:rPr lang="en-US" altLang="zh-TW"/>
              <a:t>Click to edit Master title style</a:t>
            </a:r>
            <a:endParaRPr lang="zh-TW" altLang="en-US" dirty="0"/>
          </a:p>
        </p:txBody>
      </p:sp>
      <p:sp>
        <p:nvSpPr>
          <p:cNvPr id="3" name="Content Placeholder 2"/>
          <p:cNvSpPr>
            <a:spLocks noGrp="1"/>
          </p:cNvSpPr>
          <p:nvPr>
            <p:ph idx="1"/>
          </p:nvPr>
        </p:nvSpPr>
        <p:spPr>
          <a:xfrm>
            <a:off x="457200" y="838201"/>
            <a:ext cx="8229600" cy="5029200"/>
          </a:xfrm>
        </p:spPr>
        <p:txBody>
          <a:bodyPr>
            <a:normAutofit/>
          </a:bodyPr>
          <a:lstStyle>
            <a:lvl1pPr>
              <a:lnSpc>
                <a:spcPct val="150000"/>
              </a:lnSpc>
              <a:buSzPct val="100000"/>
              <a:buFont typeface="Wingdings 2" pitchFamily="18" charset="2"/>
              <a:buChar char="¡"/>
              <a:defRPr sz="20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4" name="Slide Number Placeholder 5"/>
          <p:cNvSpPr>
            <a:spLocks noGrp="1"/>
          </p:cNvSpPr>
          <p:nvPr>
            <p:ph type="sldNum" sz="quarter" idx="10"/>
          </p:nvPr>
        </p:nvSpPr>
        <p:spPr/>
        <p:txBody>
          <a:bodyPr/>
          <a:lstStyle>
            <a:lvl1pPr eaLnBrk="0" hangingPunct="0">
              <a:defRPr b="1"/>
            </a:lvl1pPr>
          </a:lstStyle>
          <a:p>
            <a:fld id="{E563B5D8-8851-49CD-A7E1-A92CB5155844}" type="slidenum">
              <a:rPr lang="en-US" altLang="en-US" smtClean="0"/>
              <a:pPr/>
              <a:t>‹#›</a:t>
            </a:fld>
            <a:endParaRPr lang="en-US" altLang="en-US"/>
          </a:p>
        </p:txBody>
      </p:sp>
      <p:sp>
        <p:nvSpPr>
          <p:cNvPr id="5" name="Footer Placeholder 4"/>
          <p:cNvSpPr>
            <a:spLocks noGrp="1"/>
          </p:cNvSpPr>
          <p:nvPr>
            <p:ph type="ftr" sz="quarter" idx="11"/>
          </p:nvPr>
        </p:nvSpPr>
        <p:spPr/>
        <p:txBody>
          <a:bodyPr/>
          <a:lstStyle>
            <a:lvl1pPr eaLnBrk="0" hangingPunct="0">
              <a:defRPr dirty="0"/>
            </a:lvl1pPr>
          </a:lstStyle>
          <a:p>
            <a:r>
              <a:rPr lang="en-US" altLang="en-US"/>
              <a:t>Copyright V. Lafon-Vinais</a:t>
            </a:r>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Case)">
    <p:spTree>
      <p:nvGrpSpPr>
        <p:cNvPr id="1" name=""/>
        <p:cNvGrpSpPr/>
        <p:nvPr/>
      </p:nvGrpSpPr>
      <p:grpSpPr>
        <a:xfrm>
          <a:off x="0" y="0"/>
          <a:ext cx="0" cy="0"/>
          <a:chOff x="0" y="0"/>
          <a:chExt cx="0" cy="0"/>
        </a:xfrm>
      </p:grpSpPr>
      <p:sp>
        <p:nvSpPr>
          <p:cNvPr id="4" name="Rectangle 3"/>
          <p:cNvSpPr/>
          <p:nvPr/>
        </p:nvSpPr>
        <p:spPr>
          <a:xfrm>
            <a:off x="142875" y="142875"/>
            <a:ext cx="8858250" cy="5929313"/>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Content Placeholder 2"/>
          <p:cNvSpPr>
            <a:spLocks noGrp="1"/>
          </p:cNvSpPr>
          <p:nvPr>
            <p:ph idx="1"/>
          </p:nvPr>
        </p:nvSpPr>
        <p:spPr>
          <a:xfrm>
            <a:off x="457200" y="1600201"/>
            <a:ext cx="8229600" cy="4343400"/>
          </a:xfrm>
        </p:spPr>
        <p:txBody>
          <a:bodyPr>
            <a:normAutofit/>
          </a:bodyPr>
          <a:lstStyle>
            <a:lvl1pPr>
              <a:lnSpc>
                <a:spcPct val="150000"/>
              </a:lnSpc>
              <a:defRPr sz="20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5" name="Slide Number Placeholder 5"/>
          <p:cNvSpPr>
            <a:spLocks noGrp="1"/>
          </p:cNvSpPr>
          <p:nvPr>
            <p:ph type="sldNum" sz="quarter" idx="10"/>
          </p:nvPr>
        </p:nvSpPr>
        <p:spPr/>
        <p:txBody>
          <a:bodyPr/>
          <a:lstStyle>
            <a:lvl1pPr eaLnBrk="0" hangingPunct="0">
              <a:defRPr>
                <a:ea typeface="新細明體" pitchFamily="18" charset="-120"/>
              </a:defRPr>
            </a:lvl1pPr>
          </a:lstStyle>
          <a:p>
            <a:fld id="{E563B5D8-8851-49CD-A7E1-A92CB5155844}" type="slidenum">
              <a:rPr lang="en-US" altLang="en-US" smtClean="0"/>
              <a:pPr/>
              <a:t>‹#›</a:t>
            </a:fld>
            <a:endParaRPr lang="en-US" altLang="en-US"/>
          </a:p>
        </p:txBody>
      </p:sp>
      <p:sp>
        <p:nvSpPr>
          <p:cNvPr id="6" name="Footer Placeholder 4"/>
          <p:cNvSpPr>
            <a:spLocks noGrp="1"/>
          </p:cNvSpPr>
          <p:nvPr>
            <p:ph type="ftr" sz="quarter" idx="11"/>
          </p:nvPr>
        </p:nvSpPr>
        <p:spPr/>
        <p:txBody>
          <a:bodyPr/>
          <a:lstStyle>
            <a:lvl1pPr eaLnBrk="0" hangingPunct="0">
              <a:defRPr dirty="0">
                <a:ea typeface="新細明體" pitchFamily="18" charset="-120"/>
              </a:defRPr>
            </a:lvl1pPr>
          </a:lstStyle>
          <a:p>
            <a:r>
              <a:rPr lang="en-US" altLang="en-US"/>
              <a:t>Copyright V. Lafon-Vinais</a:t>
            </a:r>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797040"/>
          </a:xfrm>
        </p:spPr>
        <p:txBody>
          <a:bodyPr>
            <a:normAutofit/>
          </a:bodyPr>
          <a:lstStyle>
            <a:lvl1pPr>
              <a:defRPr sz="2000"/>
            </a:lvl1pPr>
          </a:lstStyle>
          <a:p>
            <a:r>
              <a:rPr lang="en-US" altLang="zh-TW"/>
              <a:t>Click to edit Master title style</a:t>
            </a:r>
            <a:endParaRPr lang="zh-TW" altLang="en-US" dirty="0"/>
          </a:p>
        </p:txBody>
      </p:sp>
      <p:sp>
        <p:nvSpPr>
          <p:cNvPr id="3" name="Content Placeholder 2"/>
          <p:cNvSpPr>
            <a:spLocks noGrp="1"/>
          </p:cNvSpPr>
          <p:nvPr>
            <p:ph idx="1"/>
          </p:nvPr>
        </p:nvSpPr>
        <p:spPr>
          <a:xfrm>
            <a:off x="457200" y="2214554"/>
            <a:ext cx="8229600" cy="3911609"/>
          </a:xfrm>
        </p:spPr>
        <p:txBody>
          <a:bodyPr>
            <a:normAutofit/>
          </a:bodyPr>
          <a:lstStyle>
            <a:lvl1pPr>
              <a:lnSpc>
                <a:spcPct val="150000"/>
              </a:lnSpc>
              <a:defRPr sz="2000" i="1"/>
            </a:lvl1pPr>
            <a:lvl2pPr>
              <a:lnSpc>
                <a:spcPct val="150000"/>
              </a:lnSpc>
              <a:defRPr sz="1800" i="1"/>
            </a:lvl2pPr>
            <a:lvl3pPr>
              <a:lnSpc>
                <a:spcPct val="150000"/>
              </a:lnSpc>
              <a:defRPr sz="1600" i="1"/>
            </a:lvl3pPr>
            <a:lvl4pPr>
              <a:lnSpc>
                <a:spcPct val="150000"/>
              </a:lnSpc>
              <a:defRPr sz="1400" i="1"/>
            </a:lvl4pPr>
            <a:lvl5pPr>
              <a:lnSpc>
                <a:spcPct val="150000"/>
              </a:lnSpc>
              <a:defRPr sz="1400" i="1"/>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4" name="Slide Number Placeholder 5"/>
          <p:cNvSpPr>
            <a:spLocks noGrp="1"/>
          </p:cNvSpPr>
          <p:nvPr>
            <p:ph type="sldNum" sz="quarter" idx="10"/>
          </p:nvPr>
        </p:nvSpPr>
        <p:spPr/>
        <p:txBody>
          <a:bodyPr/>
          <a:lstStyle>
            <a:lvl1pPr eaLnBrk="0" hangingPunct="0">
              <a:defRPr b="1"/>
            </a:lvl1pPr>
          </a:lstStyle>
          <a:p>
            <a:fld id="{E563B5D8-8851-49CD-A7E1-A92CB5155844}" type="slidenum">
              <a:rPr lang="en-US" altLang="en-US" smtClean="0"/>
              <a:pPr/>
              <a:t>‹#›</a:t>
            </a:fld>
            <a:endParaRPr lang="en-US" altLang="en-US"/>
          </a:p>
        </p:txBody>
      </p:sp>
      <p:sp>
        <p:nvSpPr>
          <p:cNvPr id="5" name="Footer Placeholder 4"/>
          <p:cNvSpPr>
            <a:spLocks noGrp="1"/>
          </p:cNvSpPr>
          <p:nvPr>
            <p:ph type="ftr" sz="quarter" idx="11"/>
          </p:nvPr>
        </p:nvSpPr>
        <p:spPr/>
        <p:txBody>
          <a:bodyPr/>
          <a:lstStyle>
            <a:lvl1pPr eaLnBrk="0" hangingPunct="0">
              <a:defRPr dirty="0"/>
            </a:lvl1pPr>
          </a:lstStyle>
          <a:p>
            <a:r>
              <a:rPr lang="en-US" altLang="en-US"/>
              <a:t>Copyright V. Lafon-Vinais</a:t>
            </a:r>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TW"/>
              <a:t>Click to edit Master title style</a:t>
            </a:r>
            <a:endParaRPr lang="zh-TW"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TW"/>
              <a:t>Click to edit Master text styles</a:t>
            </a:r>
          </a:p>
        </p:txBody>
      </p:sp>
      <p:sp>
        <p:nvSpPr>
          <p:cNvPr id="4" name="Slide Number Placeholder 5"/>
          <p:cNvSpPr>
            <a:spLocks noGrp="1"/>
          </p:cNvSpPr>
          <p:nvPr>
            <p:ph type="sldNum" sz="quarter" idx="10"/>
          </p:nvPr>
        </p:nvSpPr>
        <p:spPr/>
        <p:txBody>
          <a:bodyPr/>
          <a:lstStyle>
            <a:lvl1pPr eaLnBrk="0" hangingPunct="0">
              <a:defRPr b="1"/>
            </a:lvl1pPr>
          </a:lstStyle>
          <a:p>
            <a:fld id="{1B8C5AE8-AF7D-4891-8886-4A6B4722D3A6}" type="slidenum">
              <a:rPr lang="en-US" altLang="en-US" smtClean="0"/>
              <a:pPr/>
              <a:t>‹#›</a:t>
            </a:fld>
            <a:endParaRPr lang="en-US" altLang="en-US"/>
          </a:p>
        </p:txBody>
      </p:sp>
      <p:sp>
        <p:nvSpPr>
          <p:cNvPr id="5" name="Footer Placeholder 4"/>
          <p:cNvSpPr>
            <a:spLocks noGrp="1"/>
          </p:cNvSpPr>
          <p:nvPr>
            <p:ph type="ftr" sz="quarter" idx="11"/>
          </p:nvPr>
        </p:nvSpPr>
        <p:spPr/>
        <p:txBody>
          <a:bodyPr/>
          <a:lstStyle>
            <a:lvl1pPr eaLnBrk="0" hangingPunct="0">
              <a:defRPr dirty="0"/>
            </a:lvl1pPr>
          </a:lstStyle>
          <a:p>
            <a:r>
              <a:rPr lang="en-US" altLang="en-US"/>
              <a:t>Copyright V. Lafon-Vinais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Content Placeholder 2"/>
          <p:cNvSpPr>
            <a:spLocks noGrp="1"/>
          </p:cNvSpPr>
          <p:nvPr>
            <p:ph sz="half" idx="1"/>
          </p:nvPr>
        </p:nvSpPr>
        <p:spPr>
          <a:xfrm>
            <a:off x="457200" y="1600200"/>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4" name="Content Placeholder 3"/>
          <p:cNvSpPr>
            <a:spLocks noGrp="1"/>
          </p:cNvSpPr>
          <p:nvPr>
            <p:ph sz="half" idx="2"/>
          </p:nvPr>
        </p:nvSpPr>
        <p:spPr>
          <a:xfrm>
            <a:off x="4648200" y="1600200"/>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Slide Number Placeholder 5"/>
          <p:cNvSpPr>
            <a:spLocks noGrp="1"/>
          </p:cNvSpPr>
          <p:nvPr>
            <p:ph type="sldNum" sz="quarter" idx="10"/>
          </p:nvPr>
        </p:nvSpPr>
        <p:spPr/>
        <p:txBody>
          <a:bodyPr/>
          <a:lstStyle>
            <a:lvl1pPr eaLnBrk="0" hangingPunct="0">
              <a:defRPr b="1"/>
            </a:lvl1pPr>
          </a:lstStyle>
          <a:p>
            <a:fld id="{F66FCF4E-04EA-4488-A141-D20513089168}" type="slidenum">
              <a:rPr lang="en-US" altLang="en-US" smtClean="0"/>
              <a:pPr/>
              <a:t>‹#›</a:t>
            </a:fld>
            <a:endParaRPr lang="en-US" altLang="en-US"/>
          </a:p>
        </p:txBody>
      </p:sp>
      <p:sp>
        <p:nvSpPr>
          <p:cNvPr id="6" name="Footer Placeholder 4"/>
          <p:cNvSpPr>
            <a:spLocks noGrp="1"/>
          </p:cNvSpPr>
          <p:nvPr>
            <p:ph type="ftr" sz="quarter" idx="11"/>
          </p:nvPr>
        </p:nvSpPr>
        <p:spPr/>
        <p:txBody>
          <a:bodyPr/>
          <a:lstStyle>
            <a:lvl1pPr eaLnBrk="0" hangingPunct="0">
              <a:defRPr dirty="0"/>
            </a:lvl1pPr>
          </a:lstStyle>
          <a:p>
            <a:r>
              <a:rPr lang="en-US" altLang="en-US"/>
              <a:t>Copyright V. Lafon-Vinais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1_Two Content (Case)">
    <p:spTree>
      <p:nvGrpSpPr>
        <p:cNvPr id="1" name=""/>
        <p:cNvGrpSpPr/>
        <p:nvPr/>
      </p:nvGrpSpPr>
      <p:grpSpPr>
        <a:xfrm>
          <a:off x="0" y="0"/>
          <a:ext cx="0" cy="0"/>
          <a:chOff x="0" y="0"/>
          <a:chExt cx="0" cy="0"/>
        </a:xfrm>
      </p:grpSpPr>
      <p:sp>
        <p:nvSpPr>
          <p:cNvPr id="5" name="Rectangle 4"/>
          <p:cNvSpPr/>
          <p:nvPr/>
        </p:nvSpPr>
        <p:spPr>
          <a:xfrm>
            <a:off x="142875" y="142875"/>
            <a:ext cx="8858250" cy="5929313"/>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Content Placeholder 2"/>
          <p:cNvSpPr>
            <a:spLocks noGrp="1"/>
          </p:cNvSpPr>
          <p:nvPr>
            <p:ph sz="half" idx="1"/>
          </p:nvPr>
        </p:nvSpPr>
        <p:spPr>
          <a:xfrm>
            <a:off x="457200" y="1600201"/>
            <a:ext cx="4038600" cy="4343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4" name="Content Placeholder 3"/>
          <p:cNvSpPr>
            <a:spLocks noGrp="1"/>
          </p:cNvSpPr>
          <p:nvPr>
            <p:ph sz="half" idx="2"/>
          </p:nvPr>
        </p:nvSpPr>
        <p:spPr>
          <a:xfrm>
            <a:off x="4648200" y="1600201"/>
            <a:ext cx="4038600" cy="4343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Slide Number Placeholder 5"/>
          <p:cNvSpPr>
            <a:spLocks noGrp="1"/>
          </p:cNvSpPr>
          <p:nvPr>
            <p:ph type="sldNum" sz="quarter" idx="10"/>
          </p:nvPr>
        </p:nvSpPr>
        <p:spPr/>
        <p:txBody>
          <a:bodyPr/>
          <a:lstStyle>
            <a:lvl1pPr eaLnBrk="0" hangingPunct="0">
              <a:defRPr b="1"/>
            </a:lvl1pPr>
          </a:lstStyle>
          <a:p>
            <a:fld id="{E563B5D8-8851-49CD-A7E1-A92CB5155844}" type="slidenum">
              <a:rPr lang="en-US" altLang="en-US" smtClean="0"/>
              <a:pPr/>
              <a:t>‹#›</a:t>
            </a:fld>
            <a:endParaRPr lang="en-US" altLang="en-US"/>
          </a:p>
        </p:txBody>
      </p:sp>
      <p:sp>
        <p:nvSpPr>
          <p:cNvPr id="7" name="Footer Placeholder 4"/>
          <p:cNvSpPr>
            <a:spLocks noGrp="1"/>
          </p:cNvSpPr>
          <p:nvPr>
            <p:ph type="ftr" sz="quarter" idx="11"/>
          </p:nvPr>
        </p:nvSpPr>
        <p:spPr/>
        <p:txBody>
          <a:bodyPr/>
          <a:lstStyle>
            <a:lvl1pPr eaLnBrk="0" hangingPunct="0">
              <a:defRPr dirty="0"/>
            </a:lvl1pPr>
          </a:lstStyle>
          <a:p>
            <a:r>
              <a:rPr lang="en-US" altLang="en-US"/>
              <a:t>Copyright V. Lafon-Vinais</a:t>
            </a:r>
          </a:p>
        </p:txBody>
      </p:sp>
    </p:spTree>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4" name="Picture 2" descr="C:\Users\Wolfgang\Documents\EdPres\HKUST Master Slide Banner dark and transparent copy.gif"/>
          <p:cNvPicPr>
            <a:picLocks noChangeAspect="1" noChangeArrowheads="1"/>
          </p:cNvPicPr>
          <p:nvPr/>
        </p:nvPicPr>
        <p:blipFill>
          <a:blip r:embed="rId28" cstate="print"/>
          <a:srcRect r="6250"/>
          <a:stretch>
            <a:fillRect/>
          </a:stretch>
        </p:blipFill>
        <p:spPr bwMode="auto">
          <a:xfrm>
            <a:off x="0" y="6172200"/>
            <a:ext cx="9144000" cy="685800"/>
          </a:xfrm>
          <a:prstGeom prst="rect">
            <a:avLst/>
          </a:prstGeom>
          <a:noFill/>
          <a:ln w="9525">
            <a:noFill/>
            <a:miter lim="800000"/>
            <a:headEnd/>
            <a:tailEnd/>
          </a:ln>
        </p:spPr>
      </p:pic>
      <p:pic>
        <p:nvPicPr>
          <p:cNvPr id="3075" name="Picture 2" descr="C:\Users\Wolfgang\Documents\EdPres\HKUST Master Slide Banner dark and transparent copy.gif"/>
          <p:cNvPicPr>
            <a:picLocks noChangeAspect="1" noChangeArrowheads="1"/>
          </p:cNvPicPr>
          <p:nvPr/>
        </p:nvPicPr>
        <p:blipFill>
          <a:blip r:embed="rId28" cstate="print"/>
          <a:srcRect r="6250"/>
          <a:stretch>
            <a:fillRect/>
          </a:stretch>
        </p:blipFill>
        <p:spPr bwMode="auto">
          <a:xfrm>
            <a:off x="0" y="6172200"/>
            <a:ext cx="9144000" cy="685800"/>
          </a:xfrm>
          <a:prstGeom prst="rect">
            <a:avLst/>
          </a:prstGeom>
          <a:noFill/>
          <a:ln w="9525">
            <a:noFill/>
            <a:miter lim="800000"/>
            <a:headEnd/>
            <a:tailEnd/>
          </a:ln>
        </p:spPr>
      </p:pic>
      <p:sp>
        <p:nvSpPr>
          <p:cNvPr id="307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TW" dirty="0"/>
              <a:t>Click to edit Master title style</a:t>
            </a:r>
            <a:endParaRPr lang="zh-TW" altLang="en-US" dirty="0"/>
          </a:p>
        </p:txBody>
      </p:sp>
      <p:sp>
        <p:nvSpPr>
          <p:cNvPr id="307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Slide Number Placeholder 5"/>
          <p:cNvSpPr>
            <a:spLocks noGrp="1"/>
          </p:cNvSpPr>
          <p:nvPr>
            <p:ph type="sldNum" sz="quarter" idx="4"/>
          </p:nvPr>
        </p:nvSpPr>
        <p:spPr>
          <a:xfrm>
            <a:off x="8239125" y="6586538"/>
            <a:ext cx="919163" cy="29368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b="0">
                <a:solidFill>
                  <a:srgbClr val="002060"/>
                </a:solidFill>
                <a:latin typeface="Calibri" pitchFamily="34" charset="0"/>
              </a:defRPr>
            </a:lvl1pPr>
          </a:lstStyle>
          <a:p>
            <a:fld id="{E563B5D8-8851-49CD-A7E1-A92CB5155844}" type="slidenum">
              <a:rPr lang="en-US" altLang="en-US" smtClean="0"/>
              <a:pPr/>
              <a:t>‹#›</a:t>
            </a:fld>
            <a:endParaRPr lang="en-US" altLang="en-US"/>
          </a:p>
        </p:txBody>
      </p:sp>
      <p:sp>
        <p:nvSpPr>
          <p:cNvPr id="10" name="Footer Placeholder 4"/>
          <p:cNvSpPr txBox="1">
            <a:spLocks/>
          </p:cNvSpPr>
          <p:nvPr/>
        </p:nvSpPr>
        <p:spPr>
          <a:xfrm>
            <a:off x="2000250" y="6542088"/>
            <a:ext cx="5929313" cy="357187"/>
          </a:xfrm>
          <a:prstGeom prst="rect">
            <a:avLst/>
          </a:prstGeom>
        </p:spPr>
        <p:txBody>
          <a:bodyPr anchor="ctr"/>
          <a:lstStyle/>
          <a:p>
            <a:pPr algn="ctr">
              <a:defRPr/>
            </a:pPr>
            <a:r>
              <a:rPr lang="en-US" altLang="zh-TW" sz="1200" dirty="0">
                <a:solidFill>
                  <a:srgbClr val="002060"/>
                </a:solidFill>
                <a:latin typeface="Calibri" pitchFamily="34" charset="0"/>
              </a:rPr>
              <a:t>© Prof Veronique Lafon-Vinais – All Rights Reserved</a:t>
            </a:r>
            <a:r>
              <a:rPr lang="en-US" altLang="zh-TW" sz="1200" b="1" dirty="0">
                <a:solidFill>
                  <a:srgbClr val="002060"/>
                </a:solidFill>
                <a:latin typeface="Calibri" pitchFamily="34" charset="0"/>
              </a:rPr>
              <a:t> </a:t>
            </a:r>
            <a:endParaRPr lang="zh-TW" altLang="en-US" sz="1200" b="1" dirty="0">
              <a:solidFill>
                <a:srgbClr val="002060"/>
              </a:solidFill>
              <a:latin typeface="Calibri" pitchFamily="34" charset="0"/>
            </a:endParaRPr>
          </a:p>
        </p:txBody>
      </p:sp>
      <p:sp>
        <p:nvSpPr>
          <p:cNvPr id="5" name="Footer Placeholder 4"/>
          <p:cNvSpPr>
            <a:spLocks noGrp="1"/>
          </p:cNvSpPr>
          <p:nvPr>
            <p:ph type="ftr" sz="quarter" idx="3"/>
          </p:nvPr>
        </p:nvSpPr>
        <p:spPr>
          <a:xfrm>
            <a:off x="1989138" y="6143625"/>
            <a:ext cx="7154862" cy="427038"/>
          </a:xfrm>
          <a:prstGeom prst="rect">
            <a:avLst/>
          </a:prstGeom>
        </p:spPr>
        <p:txBody>
          <a:bodyPr vert="horz" wrap="square" lIns="91440" tIns="45720" rIns="91440" bIns="45720" numCol="1" anchor="ctr" anchorCtr="0" compatLnSpc="1">
            <a:prstTxWarp prst="textNoShape">
              <a:avLst/>
            </a:prstTxWarp>
          </a:bodyPr>
          <a:lstStyle>
            <a:lvl1pPr eaLnBrk="1" hangingPunct="1">
              <a:defRPr sz="2000" b="1" dirty="0">
                <a:solidFill>
                  <a:srgbClr val="002060"/>
                </a:solidFill>
                <a:latin typeface="Calibri" pitchFamily="34" charset="0"/>
              </a:defRPr>
            </a:lvl1pPr>
          </a:lstStyle>
          <a:p>
            <a:r>
              <a:rPr lang="en-US" altLang="en-US"/>
              <a:t>Copyright V. Lafon-Vinais</a:t>
            </a: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9" r:id="rId23"/>
    <p:sldLayoutId id="2147483691" r:id="rId24"/>
    <p:sldLayoutId id="2147483692" r:id="rId25"/>
    <p:sldLayoutId id="2147483693" r:id="rId26"/>
  </p:sldLayoutIdLst>
  <p:hf hdr="0"/>
  <p:txStyles>
    <p:titleStyle>
      <a:lvl1pPr algn="l" rtl="0" eaLnBrk="1" fontAlgn="base" hangingPunct="1">
        <a:spcBef>
          <a:spcPct val="0"/>
        </a:spcBef>
        <a:spcAft>
          <a:spcPct val="0"/>
        </a:spcAft>
        <a:defRPr sz="3200" b="1" kern="1200">
          <a:solidFill>
            <a:srgbClr val="17375E"/>
          </a:solidFill>
          <a:latin typeface="+mj-lt"/>
          <a:ea typeface="新細明體" charset="-120"/>
          <a:cs typeface="+mj-cs"/>
        </a:defRPr>
      </a:lvl1pPr>
      <a:lvl2pPr algn="l" rtl="0" eaLnBrk="1" fontAlgn="base" hangingPunct="1">
        <a:spcBef>
          <a:spcPct val="0"/>
        </a:spcBef>
        <a:spcAft>
          <a:spcPct val="0"/>
        </a:spcAft>
        <a:defRPr sz="4000" b="1">
          <a:solidFill>
            <a:srgbClr val="17375E"/>
          </a:solidFill>
          <a:latin typeface="Calibri" pitchFamily="34" charset="0"/>
          <a:ea typeface="新細明體" charset="-120"/>
        </a:defRPr>
      </a:lvl2pPr>
      <a:lvl3pPr algn="l" rtl="0" eaLnBrk="1" fontAlgn="base" hangingPunct="1">
        <a:spcBef>
          <a:spcPct val="0"/>
        </a:spcBef>
        <a:spcAft>
          <a:spcPct val="0"/>
        </a:spcAft>
        <a:defRPr sz="4000" b="1">
          <a:solidFill>
            <a:srgbClr val="17375E"/>
          </a:solidFill>
          <a:latin typeface="Calibri" pitchFamily="34" charset="0"/>
          <a:ea typeface="新細明體" charset="-120"/>
        </a:defRPr>
      </a:lvl3pPr>
      <a:lvl4pPr algn="l" rtl="0" eaLnBrk="1" fontAlgn="base" hangingPunct="1">
        <a:spcBef>
          <a:spcPct val="0"/>
        </a:spcBef>
        <a:spcAft>
          <a:spcPct val="0"/>
        </a:spcAft>
        <a:defRPr sz="4000" b="1">
          <a:solidFill>
            <a:srgbClr val="17375E"/>
          </a:solidFill>
          <a:latin typeface="Calibri" pitchFamily="34" charset="0"/>
          <a:ea typeface="新細明體" charset="-120"/>
        </a:defRPr>
      </a:lvl4pPr>
      <a:lvl5pPr algn="l" rtl="0" eaLnBrk="1" fontAlgn="base" hangingPunct="1">
        <a:spcBef>
          <a:spcPct val="0"/>
        </a:spcBef>
        <a:spcAft>
          <a:spcPct val="0"/>
        </a:spcAft>
        <a:defRPr sz="4000" b="1">
          <a:solidFill>
            <a:srgbClr val="17375E"/>
          </a:solidFill>
          <a:latin typeface="Calibri" pitchFamily="34" charset="0"/>
          <a:ea typeface="新細明體" charset="-120"/>
        </a:defRPr>
      </a:lvl5pPr>
      <a:lvl6pPr marL="457200" algn="l" rtl="0" eaLnBrk="1" fontAlgn="base" hangingPunct="1">
        <a:spcBef>
          <a:spcPct val="0"/>
        </a:spcBef>
        <a:spcAft>
          <a:spcPct val="0"/>
        </a:spcAft>
        <a:defRPr sz="4000" b="1">
          <a:solidFill>
            <a:schemeClr val="tx1"/>
          </a:solidFill>
          <a:latin typeface="Calibri" pitchFamily="34" charset="0"/>
          <a:ea typeface="新細明體" charset="-120"/>
        </a:defRPr>
      </a:lvl6pPr>
      <a:lvl7pPr marL="914400" algn="l" rtl="0" eaLnBrk="1" fontAlgn="base" hangingPunct="1">
        <a:spcBef>
          <a:spcPct val="0"/>
        </a:spcBef>
        <a:spcAft>
          <a:spcPct val="0"/>
        </a:spcAft>
        <a:defRPr sz="4000" b="1">
          <a:solidFill>
            <a:schemeClr val="tx1"/>
          </a:solidFill>
          <a:latin typeface="Calibri" pitchFamily="34" charset="0"/>
          <a:ea typeface="新細明體" charset="-120"/>
        </a:defRPr>
      </a:lvl7pPr>
      <a:lvl8pPr marL="1371600" algn="l" rtl="0" eaLnBrk="1" fontAlgn="base" hangingPunct="1">
        <a:spcBef>
          <a:spcPct val="0"/>
        </a:spcBef>
        <a:spcAft>
          <a:spcPct val="0"/>
        </a:spcAft>
        <a:defRPr sz="4000" b="1">
          <a:solidFill>
            <a:schemeClr val="tx1"/>
          </a:solidFill>
          <a:latin typeface="Calibri" pitchFamily="34" charset="0"/>
          <a:ea typeface="新細明體" charset="-120"/>
        </a:defRPr>
      </a:lvl8pPr>
      <a:lvl9pPr marL="1828800" algn="l" rtl="0" eaLnBrk="1" fontAlgn="base" hangingPunct="1">
        <a:spcBef>
          <a:spcPct val="0"/>
        </a:spcBef>
        <a:spcAft>
          <a:spcPct val="0"/>
        </a:spcAft>
        <a:defRPr sz="4000" b="1">
          <a:solidFill>
            <a:schemeClr val="tx1"/>
          </a:solidFill>
          <a:latin typeface="Calibri" pitchFamily="34" charset="0"/>
          <a:ea typeface="新細明體" charset="-120"/>
        </a:defRPr>
      </a:lvl9pPr>
    </p:titleStyle>
    <p:bodyStyle>
      <a:lvl1pPr marL="342900" indent="-342900" algn="l" rtl="0" eaLnBrk="1" fontAlgn="base" hangingPunct="1">
        <a:lnSpc>
          <a:spcPct val="150000"/>
        </a:lnSpc>
        <a:spcBef>
          <a:spcPct val="20000"/>
        </a:spcBef>
        <a:spcAft>
          <a:spcPct val="0"/>
        </a:spcAft>
        <a:buClr>
          <a:srgbClr val="953735"/>
        </a:buClr>
        <a:buSzPct val="100000"/>
        <a:buFont typeface="Wingdings 2" pitchFamily="18" charset="2"/>
        <a:buChar char="¡"/>
        <a:defRPr sz="2000" kern="1200">
          <a:solidFill>
            <a:schemeClr val="tx1"/>
          </a:solidFill>
          <a:latin typeface="+mn-lt"/>
          <a:ea typeface="新細明體" charset="-120"/>
          <a:cs typeface="+mn-cs"/>
        </a:defRPr>
      </a:lvl1pPr>
      <a:lvl2pPr marL="742950" indent="-285750" algn="l" rtl="0" eaLnBrk="1" fontAlgn="base" hangingPunct="1">
        <a:lnSpc>
          <a:spcPct val="150000"/>
        </a:lnSpc>
        <a:spcBef>
          <a:spcPct val="20000"/>
        </a:spcBef>
        <a:spcAft>
          <a:spcPct val="0"/>
        </a:spcAft>
        <a:buClr>
          <a:srgbClr val="953735"/>
        </a:buClr>
        <a:buFont typeface="Arial" charset="0"/>
        <a:buChar char="–"/>
        <a:defRPr kern="1200">
          <a:solidFill>
            <a:schemeClr val="tx1"/>
          </a:solidFill>
          <a:latin typeface="+mn-lt"/>
          <a:ea typeface="新細明體" charset="-120"/>
          <a:cs typeface="+mn-cs"/>
        </a:defRPr>
      </a:lvl2pPr>
      <a:lvl3pPr marL="1143000" indent="-228600" algn="l" rtl="0" eaLnBrk="1" fontAlgn="base" hangingPunct="1">
        <a:lnSpc>
          <a:spcPct val="150000"/>
        </a:lnSpc>
        <a:spcBef>
          <a:spcPct val="20000"/>
        </a:spcBef>
        <a:spcAft>
          <a:spcPct val="0"/>
        </a:spcAft>
        <a:buClr>
          <a:srgbClr val="953735"/>
        </a:buClr>
        <a:buFont typeface="Arial" charset="0"/>
        <a:buChar char="•"/>
        <a:defRPr sz="1600" kern="1200">
          <a:solidFill>
            <a:schemeClr val="tx1"/>
          </a:solidFill>
          <a:latin typeface="+mn-lt"/>
          <a:ea typeface="新細明體" charset="-120"/>
          <a:cs typeface="+mn-cs"/>
        </a:defRPr>
      </a:lvl3pPr>
      <a:lvl4pPr marL="1600200" indent="-228600" algn="l" rtl="0" eaLnBrk="1" fontAlgn="base" hangingPunct="1">
        <a:lnSpc>
          <a:spcPct val="150000"/>
        </a:lnSpc>
        <a:spcBef>
          <a:spcPct val="20000"/>
        </a:spcBef>
        <a:spcAft>
          <a:spcPct val="0"/>
        </a:spcAft>
        <a:buFont typeface="Arial" charset="0"/>
        <a:buChar char="–"/>
        <a:defRPr sz="1400" kern="1200">
          <a:solidFill>
            <a:schemeClr val="tx1"/>
          </a:solidFill>
          <a:latin typeface="+mn-lt"/>
          <a:ea typeface="新細明體" charset="-120"/>
          <a:cs typeface="+mn-cs"/>
        </a:defRPr>
      </a:lvl4pPr>
      <a:lvl5pPr marL="2057400" indent="-228600" algn="l" rtl="0" eaLnBrk="1" fontAlgn="base" hangingPunct="1">
        <a:lnSpc>
          <a:spcPct val="150000"/>
        </a:lnSpc>
        <a:spcBef>
          <a:spcPct val="20000"/>
        </a:spcBef>
        <a:spcAft>
          <a:spcPct val="0"/>
        </a:spcAft>
        <a:buClr>
          <a:srgbClr val="953735"/>
        </a:buClr>
        <a:buFont typeface="Arial" charset="0"/>
        <a:buChar char="»"/>
        <a:defRPr sz="1400" kern="1200">
          <a:solidFill>
            <a:schemeClr val="tx1"/>
          </a:solidFill>
          <a:latin typeface="+mn-lt"/>
          <a:ea typeface="新細明體"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notesSlide" Target="../notesSlides/notesSlide92.xml"/><Relationship Id="rId1" Type="http://schemas.openxmlformats.org/officeDocument/2006/relationships/slideLayout" Target="../slideLayouts/slideLayout3.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gif"/></Relationships>
</file>

<file path=ppt/slides/_rels/slide102.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7.jpeg"/><Relationship Id="rId7" Type="http://schemas.openxmlformats.org/officeDocument/2006/relationships/hyperlink" Target="http://en.wikipedia.org/wiki/File:Janet_Yellen_official_portrait.jpg" TargetMode="External"/><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hyperlink" Target="http://upload.wikimedia.org/wikipedia/commons/thumb/8/8b/Ben_Bernanke.jpg/180px-Ben_Bernanke.jpg" TargetMode="External"/><Relationship Id="rId9" Type="http://schemas.openxmlformats.org/officeDocument/2006/relationships/image" Target="../media/image51.jpe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hyperlink" Target="http://upload.wikimedia.org/wikipedia/commons/3/36/Eurotower_in_Frankfurt.jpg" TargetMode="External"/><Relationship Id="rId2" Type="http://schemas.openxmlformats.org/officeDocument/2006/relationships/notesSlide" Target="../notesSlides/notesSlide98.xml"/><Relationship Id="rId1" Type="http://schemas.openxmlformats.org/officeDocument/2006/relationships/slideLayout" Target="../slideLayouts/slideLayout3.xml"/><Relationship Id="rId4" Type="http://schemas.openxmlformats.org/officeDocument/2006/relationships/image" Target="../media/image5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hyperlink" Target="http://upload.wikimedia.org/wikipedia/commons/5/54/BoJ.jpg" TargetMode="External"/><Relationship Id="rId2" Type="http://schemas.openxmlformats.org/officeDocument/2006/relationships/notesSlide" Target="../notesSlides/notesSlide102.xml"/><Relationship Id="rId1" Type="http://schemas.openxmlformats.org/officeDocument/2006/relationships/slideLayout" Target="../slideLayouts/slideLayout26.xml"/><Relationship Id="rId4" Type="http://schemas.openxmlformats.org/officeDocument/2006/relationships/image" Target="../media/image55.jpeg"/></Relationships>
</file>

<file path=ppt/slides/_rels/slide114.xml.rels><?xml version="1.0" encoding="UTF-8" standalone="yes"?>
<Relationships xmlns="http://schemas.openxmlformats.org/package/2006/relationships"><Relationship Id="rId3" Type="http://schemas.openxmlformats.org/officeDocument/2006/relationships/hyperlink" Target="https://asb.edu.my/2021/01/12/understanding-the-digital-currency-landscape-in-asia-and-beyond" TargetMode="External"/><Relationship Id="rId2" Type="http://schemas.openxmlformats.org/officeDocument/2006/relationships/hyperlink" Target="https://www.youtube.com/watch?v=s4tSP9-o7ZQ" TargetMode="Externa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hyperlink" Target="http://www.google.com.hk/url?sa=i&amp;rct=j&amp;q=bank+of+japan+governor&amp;source=images&amp;cd=&amp;cad=rja&amp;docid=FjWICemjf9cJSM&amp;tbnid=BKIYrV4lY_Ig2M:&amp;ved=0CAUQjRw&amp;url=http://english.kyodonews.jp/photos/2013/03/214347.html&amp;ei=mxlRUYq9MYeViAeejYDQCw&amp;psig=AFQjCNFWB087j_UQXkCw_GHbVYKy6pjxpw&amp;ust=1364355836354941" TargetMode="External"/><Relationship Id="rId7" Type="http://schemas.openxmlformats.org/officeDocument/2006/relationships/image" Target="../media/image60.jpeg"/><Relationship Id="rId2" Type="http://schemas.openxmlformats.org/officeDocument/2006/relationships/notesSlide" Target="../notesSlides/notesSlide106.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jpeg"/></Relationships>
</file>

<file path=ppt/slides/_rels/slide11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2.png"/><Relationship Id="rId7" Type="http://schemas.openxmlformats.org/officeDocument/2006/relationships/image" Target="../media/image66.svg"/><Relationship Id="rId2" Type="http://schemas.openxmlformats.org/officeDocument/2006/relationships/notesSlide" Target="../notesSlides/notesSlide107.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sv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2.png"/><Relationship Id="rId7" Type="http://schemas.openxmlformats.org/officeDocument/2006/relationships/image" Target="../media/image70.svg"/><Relationship Id="rId2" Type="http://schemas.openxmlformats.org/officeDocument/2006/relationships/notesSlide" Target="../notesSlides/notesSlide108.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4.png"/><Relationship Id="rId4" Type="http://schemas.openxmlformats.org/officeDocument/2006/relationships/image" Target="../media/image6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microsoft.com/office/2007/relationships/hdphoto" Target="../media/hdphoto1.wdp"/></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hyperlink" Target="https://www.federalreserve.gov/faqs/about_12844.htm" TargetMode="External"/><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hyperlink" Target="https://www.federalreserve.gov/faqs/economy_14400.htm" TargetMode="Externa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www.google.com.hk/url?sa=i&amp;rct=j&amp;q=uk+financial+regulation+reform&amp;source=images&amp;cd=&amp;cad=rja&amp;docid=sZiexGvNpHbh5M&amp;tbnid=LUAClIedFu2_pM:&amp;ved=0CAUQjRw&amp;url=http://blogs.exeter.ac.uk/governingfinancialinnovation/&amp;ei=YBdRUcP7FsPwiAek9YDQCw&amp;psig=AFQjCNGtc7ofZjrTFjVXlnOwvZAdODKvig&amp;ust=1364354866516376"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5.jpe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www.google.com.hk/url?sa=i&amp;rct=j&amp;q=uk+financial+regulation+reform&amp;source=images&amp;cd=&amp;cad=rja&amp;docid=crMxV4F9wIEDGM&amp;tbnid=TC6JsVXohDsVTM:&amp;ved=0CAUQjRw&amp;url=http://mises.org/community/forums/t/8551.aspx?PageIndex=4&amp;ei=nxZRUay4FMWWiQfNw4HYAQ&amp;psig=AFQjCNGtc7ofZjrTFjVXlnOwvZAdODKvig&amp;ust=1364354866516376"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1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5.xml"/><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3" Type="http://schemas.openxmlformats.org/officeDocument/2006/relationships/hyperlink" Target="http://www.wsj.com/articles/negative-interest-rates-yield-positive-resultsso-far-1425489466" TargetMode="External"/><Relationship Id="rId2" Type="http://schemas.openxmlformats.org/officeDocument/2006/relationships/notesSlide" Target="../notesSlides/notesSlide127.xml"/><Relationship Id="rId1" Type="http://schemas.openxmlformats.org/officeDocument/2006/relationships/slideLayout" Target="../slideLayouts/slideLayout3.xml"/><Relationship Id="rId4" Type="http://schemas.openxmlformats.org/officeDocument/2006/relationships/image" Target="../media/image70.jpeg"/></Relationships>
</file>

<file path=ppt/slides/_rels/slide1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8" Type="http://schemas.openxmlformats.org/officeDocument/2006/relationships/hyperlink" Target="https://www.federalreserve.gov/monetarypolicy/pdcf.htm" TargetMode="External"/><Relationship Id="rId13" Type="http://schemas.openxmlformats.org/officeDocument/2006/relationships/hyperlink" Target="https://www.federalreserve.gov/monetarypolicy/ppplf.htm" TargetMode="External"/><Relationship Id="rId3" Type="http://schemas.openxmlformats.org/officeDocument/2006/relationships/hyperlink" Target="https://www.federalreserve.gov/monetarypolicy/reqresbalances.htm" TargetMode="External"/><Relationship Id="rId7" Type="http://schemas.openxmlformats.org/officeDocument/2006/relationships/hyperlink" Target="https://www.federalreserve.gov/monetarypolicy/cpff.htm" TargetMode="External"/><Relationship Id="rId12" Type="http://schemas.openxmlformats.org/officeDocument/2006/relationships/hyperlink" Target="https://www.federalreserve.gov/monetarypolicy/talf.htm" TargetMode="External"/><Relationship Id="rId2" Type="http://schemas.openxmlformats.org/officeDocument/2006/relationships/notesSlide" Target="../notesSlides/notesSlide130.xml"/><Relationship Id="rId16" Type="http://schemas.openxmlformats.org/officeDocument/2006/relationships/hyperlink" Target="https://www.federalreserve.gov/monetarypolicy/fima-repo-facility.htm" TargetMode="External"/><Relationship Id="rId1" Type="http://schemas.openxmlformats.org/officeDocument/2006/relationships/slideLayout" Target="../slideLayouts/slideLayout8.xml"/><Relationship Id="rId6" Type="http://schemas.openxmlformats.org/officeDocument/2006/relationships/hyperlink" Target="https://www.federalreserve.gov/monetarypolicy/tdf.htm" TargetMode="External"/><Relationship Id="rId11" Type="http://schemas.openxmlformats.org/officeDocument/2006/relationships/hyperlink" Target="https://www.federalreserve.gov/monetarypolicy/smccf.htm" TargetMode="External"/><Relationship Id="rId5" Type="http://schemas.openxmlformats.org/officeDocument/2006/relationships/hyperlink" Target="https://www.federalreserve.gov/monetarypolicy/central-bank-liquidity-swaps.htm" TargetMode="External"/><Relationship Id="rId15" Type="http://schemas.openxmlformats.org/officeDocument/2006/relationships/hyperlink" Target="https://www.federalreserve.gov/monetarypolicy/mainstreetlending.htm" TargetMode="External"/><Relationship Id="rId10" Type="http://schemas.openxmlformats.org/officeDocument/2006/relationships/hyperlink" Target="https://www.federalreserve.gov/monetarypolicy/pmccf.htm" TargetMode="External"/><Relationship Id="rId4" Type="http://schemas.openxmlformats.org/officeDocument/2006/relationships/hyperlink" Target="https://www.federalreserve.gov/monetarypolicy/overnight-reverse-repurchase-agreements.htm" TargetMode="External"/><Relationship Id="rId9" Type="http://schemas.openxmlformats.org/officeDocument/2006/relationships/hyperlink" Target="https://www.federalreserve.gov/monetarypolicy/mmlf.htm" TargetMode="External"/><Relationship Id="rId14" Type="http://schemas.openxmlformats.org/officeDocument/2006/relationships/hyperlink" Target="https://www.federalreserve.gov/monetarypolicy/muni.ht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hyperlink" Target="https://www.cnbc.com/2018/08/06/china-monetary-policy-how-pboc-controls-money-supply-interest-rate.html" TargetMode="External"/><Relationship Id="rId2" Type="http://schemas.openxmlformats.org/officeDocument/2006/relationships/hyperlink" Target="https://www.youtube.com/watch?v=JqlkuSSdklo" TargetMode="Externa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www.google.com/url?sa=i&amp;source=images&amp;cd=&amp;cad=rja&amp;uact=8&amp;docid=X0saOkwRemZyBM&amp;tbnid=GP-lZavEqtO9jM:&amp;ved=0CAgQjRw4EA&amp;url=http://european-systemic-risk-board.com/European_Systemic_Risk_Board_2.html&amp;ei=OIEZU8DwNIujiAeo1IGIDQ&amp;psig=AFQjCNF_VIAOu69BmqRpzajX8UnLW_TKtw&amp;ust=1394266808953263"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hyperlink" Target="http://www.google.com.hk/url?sa=i&amp;rct=j&amp;q=uk+financial+regulation+reform&amp;source=images&amp;cd=&amp;cad=rja&amp;docid=1UKwBbXU7Gw9_M&amp;tbnid=_NTDkRu4KpkPZM:&amp;ved=0CAUQjRw&amp;url=http://www.financialregulationforum.com/wpmember/e-learning-interactive-graphic-the-new-uk-twin-peaks-regulatory-structure-6486/&amp;ei=yhNRUYHOM4muiQeup4AY&amp;psig=AFQjCNExs61nnsnBMw0I1lHkgbOrvNsP1Q&amp;ust=1364354376913559"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9.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14.wmf"/><Relationship Id="rId4" Type="http://schemas.openxmlformats.org/officeDocument/2006/relationships/oleObject" Target="../embeddings/oleObject2.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chart" Target="../charts/chart3.xml"/><Relationship Id="rId4" Type="http://schemas.openxmlformats.org/officeDocument/2006/relationships/chart" Target="../charts/chart2.xml"/></Relationships>
</file>

<file path=ppt/slides/_rels/slide53.xml.rels><?xml version="1.0" encoding="UTF-8" standalone="yes"?>
<Relationships xmlns="http://schemas.openxmlformats.org/package/2006/relationships"><Relationship Id="rId3" Type="http://schemas.openxmlformats.org/officeDocument/2006/relationships/hyperlink" Target="http://www.ft.com/intl/cms/s/0/9b0eb606-97b9-11e2-97e0-00144feabdc0.html?ftcamp=crm/email/201341/nbe/FinancialServices/product"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assets.kpmg/content/dam/kpmg/xx/pdf/2018/12/basel-4-an-overview.pdf" TargetMode="External"/><Relationship Id="rId2" Type="http://schemas.openxmlformats.org/officeDocument/2006/relationships/hyperlink" Target="https://www.youtube.com/watch?v=O7xePbiM0Og"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 Id="rId9" Type="http://schemas.openxmlformats.org/officeDocument/2006/relationships/image" Target="../media/image31.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hyperlink" Target="http://upload.wikimedia.org/wikipedia/commons/f/f4/Federal_Reserve.jpg" TargetMode="External"/><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hyperlink" Target="http://en.wikipedia.org/wiki/Image:Nyfrb.jpg" TargetMode="External"/><Relationship Id="rId2" Type="http://schemas.openxmlformats.org/officeDocument/2006/relationships/notesSlide" Target="../notesSlides/notesSlide88.xml"/><Relationship Id="rId1" Type="http://schemas.openxmlformats.org/officeDocument/2006/relationships/slideLayout" Target="../slideLayouts/slideLayout4.xml"/><Relationship Id="rId5" Type="http://schemas.openxmlformats.org/officeDocument/2006/relationships/hyperlink" Target="https://www.youtube.com/watch?v=-38idGW6bW8" TargetMode="External"/><Relationship Id="rId4" Type="http://schemas.openxmlformats.org/officeDocument/2006/relationships/image" Target="../media/image40.jpe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ltLang="zh-TW" b="0" dirty="0"/>
              <a:t>FINA 1303</a:t>
            </a:r>
            <a:r>
              <a:rPr lang="en-US" altLang="zh-TW" dirty="0"/>
              <a:t/>
            </a:r>
            <a:br>
              <a:rPr lang="en-US" altLang="zh-TW" dirty="0"/>
            </a:br>
            <a:r>
              <a:rPr lang="en-US" altLang="zh-TW" dirty="0"/>
              <a:t>FINANCIAL REGULATION &amp; MONETARY POLICY</a:t>
            </a:r>
          </a:p>
        </p:txBody>
      </p:sp>
      <p:sp>
        <p:nvSpPr>
          <p:cNvPr id="2051" name="Rectangle 3"/>
          <p:cNvSpPr>
            <a:spLocks noGrp="1" noChangeArrowheads="1"/>
          </p:cNvSpPr>
          <p:nvPr>
            <p:ph type="body" sz="quarter" idx="14"/>
          </p:nvPr>
        </p:nvSpPr>
        <p:spPr/>
        <p:txBody>
          <a:bodyPr/>
          <a:lstStyle/>
          <a:p>
            <a:pPr lvl="0" eaLnBrk="0" hangingPunct="0">
              <a:defRPr/>
            </a:pPr>
            <a:r>
              <a:rPr lang="en-US" altLang="zh-TW" b="1" dirty="0">
                <a:solidFill>
                  <a:prstClr val="black"/>
                </a:solidFill>
              </a:rPr>
              <a:t>Veronique </a:t>
            </a:r>
            <a:r>
              <a:rPr lang="en-US" altLang="zh-TW" b="1" dirty="0" err="1">
                <a:solidFill>
                  <a:prstClr val="black"/>
                </a:solidFill>
              </a:rPr>
              <a:t>Lafon-Vinais</a:t>
            </a:r>
            <a:endParaRPr lang="en-US" altLang="zh-TW" b="1" dirty="0">
              <a:solidFill>
                <a:prstClr val="black"/>
              </a:solidFill>
            </a:endParaRPr>
          </a:p>
          <a:p>
            <a:pPr lvl="0" eaLnBrk="0" hangingPunct="0">
              <a:defRPr/>
            </a:pPr>
            <a:r>
              <a:rPr lang="en-US" altLang="zh-TW" dirty="0" smtClean="0">
                <a:solidFill>
                  <a:srgbClr val="595959"/>
                </a:solidFill>
              </a:rPr>
              <a:t>Associate </a:t>
            </a:r>
            <a:r>
              <a:rPr lang="en-US" altLang="zh-TW" dirty="0">
                <a:solidFill>
                  <a:srgbClr val="595959"/>
                </a:solidFill>
              </a:rPr>
              <a:t>Professor of Business Education - Department of Finance</a:t>
            </a:r>
            <a:endParaRPr lang="zh-TW" altLang="en-US" dirty="0">
              <a:solidFill>
                <a:srgbClr val="59595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r>
              <a:rPr lang="en-US" altLang="zh-TW" dirty="0"/>
              <a:t>Governance and Compliance…             </a:t>
            </a:r>
          </a:p>
        </p:txBody>
      </p:sp>
      <p:sp>
        <p:nvSpPr>
          <p:cNvPr id="2" name="Text Placeholder 1"/>
          <p:cNvSpPr>
            <a:spLocks noGrp="1"/>
          </p:cNvSpPr>
          <p:nvPr>
            <p:ph type="body" idx="1"/>
          </p:nvPr>
        </p:nvSpPr>
        <p:spPr/>
        <p:txBody>
          <a:bodyPr/>
          <a:lstStyle/>
          <a:p>
            <a:r>
              <a:rPr lang="en-US"/>
              <a:t>…THEN</a:t>
            </a:r>
            <a:endParaRPr lang="de-DE" dirty="0"/>
          </a:p>
        </p:txBody>
      </p:sp>
      <p:sp>
        <p:nvSpPr>
          <p:cNvPr id="402435" name="Rectangle 3"/>
          <p:cNvSpPr>
            <a:spLocks noGrp="1" noChangeArrowheads="1"/>
          </p:cNvSpPr>
          <p:nvPr>
            <p:ph sz="half" idx="2"/>
          </p:nvPr>
        </p:nvSpPr>
        <p:spPr/>
        <p:txBody>
          <a:bodyPr/>
          <a:lstStyle/>
          <a:p>
            <a:pPr>
              <a:lnSpc>
                <a:spcPct val="130000"/>
              </a:lnSpc>
            </a:pPr>
            <a:r>
              <a:rPr lang="en-US" altLang="zh-TW" dirty="0"/>
              <a:t>Industry specialization </a:t>
            </a:r>
          </a:p>
          <a:p>
            <a:pPr>
              <a:lnSpc>
                <a:spcPct val="130000"/>
              </a:lnSpc>
            </a:pPr>
            <a:r>
              <a:rPr lang="en-US" altLang="zh-TW" dirty="0"/>
              <a:t>National boundaries</a:t>
            </a:r>
          </a:p>
          <a:p>
            <a:pPr>
              <a:lnSpc>
                <a:spcPct val="130000"/>
              </a:lnSpc>
            </a:pPr>
            <a:r>
              <a:rPr lang="en-US" altLang="zh-TW" dirty="0"/>
              <a:t>Early days of computers and internet</a:t>
            </a:r>
          </a:p>
          <a:p>
            <a:pPr>
              <a:lnSpc>
                <a:spcPct val="130000"/>
              </a:lnSpc>
            </a:pPr>
            <a:r>
              <a:rPr lang="en-US" altLang="zh-TW" dirty="0"/>
              <a:t>Relatively simple, “one size fits all” models of banking regulation – Basel I</a:t>
            </a:r>
          </a:p>
        </p:txBody>
      </p:sp>
      <p:sp>
        <p:nvSpPr>
          <p:cNvPr id="3" name="Text Placeholder 2"/>
          <p:cNvSpPr>
            <a:spLocks noGrp="1"/>
          </p:cNvSpPr>
          <p:nvPr>
            <p:ph type="body" sz="quarter" idx="3"/>
          </p:nvPr>
        </p:nvSpPr>
        <p:spPr/>
        <p:txBody>
          <a:bodyPr/>
          <a:lstStyle/>
          <a:p>
            <a:r>
              <a:rPr lang="en-US"/>
              <a:t>…and NOW</a:t>
            </a:r>
            <a:endParaRPr lang="de-DE" dirty="0"/>
          </a:p>
        </p:txBody>
      </p:sp>
      <p:sp>
        <p:nvSpPr>
          <p:cNvPr id="402436" name="Rectangle 4"/>
          <p:cNvSpPr>
            <a:spLocks noGrp="1" noChangeArrowheads="1"/>
          </p:cNvSpPr>
          <p:nvPr>
            <p:ph sz="quarter" idx="4"/>
          </p:nvPr>
        </p:nvSpPr>
        <p:spPr/>
        <p:txBody>
          <a:bodyPr/>
          <a:lstStyle/>
          <a:p>
            <a:pPr>
              <a:lnSpc>
                <a:spcPct val="130000"/>
              </a:lnSpc>
            </a:pPr>
            <a:r>
              <a:rPr lang="en-US" altLang="zh-TW" dirty="0"/>
              <a:t>National regulators vs. global finance</a:t>
            </a:r>
          </a:p>
          <a:p>
            <a:pPr>
              <a:lnSpc>
                <a:spcPct val="130000"/>
              </a:lnSpc>
            </a:pPr>
            <a:r>
              <a:rPr lang="en-US" altLang="zh-TW" dirty="0"/>
              <a:t>Principles vs. rules based regulation</a:t>
            </a:r>
          </a:p>
          <a:p>
            <a:pPr>
              <a:lnSpc>
                <a:spcPct val="130000"/>
              </a:lnSpc>
            </a:pPr>
            <a:r>
              <a:rPr lang="en-US" altLang="zh-TW" dirty="0"/>
              <a:t>Single vs. multiple regulators</a:t>
            </a:r>
          </a:p>
          <a:p>
            <a:pPr>
              <a:lnSpc>
                <a:spcPct val="130000"/>
              </a:lnSpc>
            </a:pPr>
            <a:r>
              <a:rPr lang="en-US" altLang="zh-TW" dirty="0"/>
              <a:t>Stakeholders vs. shareholders</a:t>
            </a:r>
          </a:p>
          <a:p>
            <a:pPr>
              <a:lnSpc>
                <a:spcPct val="130000"/>
              </a:lnSpc>
            </a:pPr>
            <a:r>
              <a:rPr lang="en-US" altLang="zh-TW" dirty="0"/>
              <a:t>Catch me if you can: regulation and financial innovation – impact of current crisis?</a:t>
            </a:r>
          </a:p>
          <a:p>
            <a:pPr>
              <a:lnSpc>
                <a:spcPct val="130000"/>
              </a:lnSpc>
            </a:pPr>
            <a:endParaRPr lang="zh-TW" altLang="en-US" dirty="0"/>
          </a:p>
        </p:txBody>
      </p:sp>
      <p:sp>
        <p:nvSpPr>
          <p:cNvPr id="7" name="Slide Number Placeholder 6"/>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85F50827-3462-47F8-9F05-AB1AFD7E2709}" type="slidenum">
              <a:rPr lang="en-US" altLang="en-US" sz="1400"/>
              <a:pPr/>
              <a:t>10</a:t>
            </a:fld>
            <a:endParaRPr lang="en-US" altLang="en-US" sz="1400"/>
          </a:p>
        </p:txBody>
      </p:sp>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Financial Regulation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2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24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24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24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243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243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2436">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2436">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243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5" grpId="0" build="p"/>
      <p:bldP spid="402436"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9" name="Rectangle 7"/>
          <p:cNvSpPr>
            <a:spLocks noGrp="1" noChangeArrowheads="1"/>
          </p:cNvSpPr>
          <p:nvPr>
            <p:ph type="title"/>
          </p:nvPr>
        </p:nvSpPr>
        <p:spPr/>
        <p:txBody>
          <a:bodyPr/>
          <a:lstStyle/>
          <a:p>
            <a:r>
              <a:rPr lang="en-US" altLang="zh-TW"/>
              <a:t>Board of Governors</a:t>
            </a:r>
          </a:p>
        </p:txBody>
      </p:sp>
      <p:sp>
        <p:nvSpPr>
          <p:cNvPr id="192520" name="Rectangle 8"/>
          <p:cNvSpPr>
            <a:spLocks noGrp="1" noChangeArrowheads="1"/>
          </p:cNvSpPr>
          <p:nvPr>
            <p:ph idx="1"/>
          </p:nvPr>
        </p:nvSpPr>
        <p:spPr>
          <a:xfrm>
            <a:off x="457200" y="1447800"/>
            <a:ext cx="8229600" cy="4525963"/>
          </a:xfrm>
        </p:spPr>
        <p:txBody>
          <a:bodyPr>
            <a:normAutofit fontScale="92500" lnSpcReduction="10000"/>
          </a:bodyPr>
          <a:lstStyle/>
          <a:p>
            <a:r>
              <a:rPr lang="en-US" altLang="zh-TW" dirty="0"/>
              <a:t>The BOG is headquartered in Washington, DC</a:t>
            </a:r>
          </a:p>
          <a:p>
            <a:r>
              <a:rPr lang="en-US" altLang="zh-TW" dirty="0"/>
              <a:t>The </a:t>
            </a:r>
            <a:r>
              <a:rPr lang="en-US" altLang="zh-TW" b="1" dirty="0">
                <a:solidFill>
                  <a:schemeClr val="accent2">
                    <a:lumMod val="75000"/>
                  </a:schemeClr>
                </a:solidFill>
              </a:rPr>
              <a:t>seven governors </a:t>
            </a:r>
            <a:r>
              <a:rPr lang="en-US" altLang="zh-TW" dirty="0"/>
              <a:t>are </a:t>
            </a:r>
            <a:r>
              <a:rPr lang="en-US" altLang="zh-TW" b="1" dirty="0">
                <a:solidFill>
                  <a:schemeClr val="accent2">
                    <a:lumMod val="75000"/>
                  </a:schemeClr>
                </a:solidFill>
              </a:rPr>
              <a:t>appointed</a:t>
            </a:r>
            <a:r>
              <a:rPr lang="en-US" altLang="zh-TW" dirty="0">
                <a:solidFill>
                  <a:schemeClr val="accent2">
                    <a:lumMod val="75000"/>
                  </a:schemeClr>
                </a:solidFill>
              </a:rPr>
              <a:t> </a:t>
            </a:r>
            <a:r>
              <a:rPr lang="en-US" altLang="zh-TW" dirty="0"/>
              <a:t>by the </a:t>
            </a:r>
            <a:r>
              <a:rPr lang="en-US" altLang="zh-TW" b="1" dirty="0">
                <a:solidFill>
                  <a:schemeClr val="accent2">
                    <a:lumMod val="75000"/>
                  </a:schemeClr>
                </a:solidFill>
              </a:rPr>
              <a:t>President</a:t>
            </a:r>
            <a:r>
              <a:rPr lang="en-US" altLang="zh-TW" dirty="0"/>
              <a:t>, and </a:t>
            </a:r>
            <a:r>
              <a:rPr lang="en-US" altLang="zh-TW" b="1" dirty="0">
                <a:solidFill>
                  <a:schemeClr val="accent2">
                    <a:lumMod val="75000"/>
                  </a:schemeClr>
                </a:solidFill>
              </a:rPr>
              <a:t>confirmed by the Senate</a:t>
            </a:r>
            <a:r>
              <a:rPr lang="en-US" altLang="zh-TW" dirty="0"/>
              <a:t>, for 14-year non-renewable terms on a rotating schedule</a:t>
            </a:r>
          </a:p>
          <a:p>
            <a:r>
              <a:rPr lang="en-US" altLang="zh-TW" dirty="0"/>
              <a:t>All are members of the FOMC</a:t>
            </a:r>
          </a:p>
          <a:p>
            <a:r>
              <a:rPr lang="en-US" altLang="zh-TW" dirty="0"/>
              <a:t>Effectively set the discount rate</a:t>
            </a:r>
          </a:p>
          <a:p>
            <a:r>
              <a:rPr lang="en-US" altLang="zh-TW" dirty="0"/>
              <a:t>(since 2008) Sets the interest rate the Federal Reserve pays on reserve balances to help implement the FOMC's monetary policy decisions. </a:t>
            </a:r>
          </a:p>
          <a:p>
            <a:r>
              <a:rPr lang="en-US" altLang="zh-TW" dirty="0"/>
              <a:t>Serve in an advisory capacity to the President of the United States, and represent the U.S. in foreign economic matters</a:t>
            </a:r>
          </a:p>
          <a:p>
            <a:r>
              <a:rPr lang="en-US" altLang="zh-TW" dirty="0"/>
              <a:t>Other duties as established by legislation (e.g., Regulation Q)</a:t>
            </a:r>
          </a:p>
        </p:txBody>
      </p:sp>
      <p:sp>
        <p:nvSpPr>
          <p:cNvPr id="7"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D61046F5-7A0A-4AFA-834C-380FFE3F816E}" type="slidenum">
              <a:rPr lang="en-US" altLang="en-US" sz="1400"/>
              <a:pPr/>
              <a:t>100</a:t>
            </a:fld>
            <a:endParaRPr lang="en-US" altLang="en-US" sz="1400"/>
          </a:p>
        </p:txBody>
      </p:sp>
      <p:sp>
        <p:nvSpPr>
          <p:cNvPr id="192518" name="Text Box 6"/>
          <p:cNvSpPr txBox="1">
            <a:spLocks noChangeArrowheads="1"/>
          </p:cNvSpPr>
          <p:nvPr/>
        </p:nvSpPr>
        <p:spPr bwMode="auto">
          <a:xfrm>
            <a:off x="0" y="5867400"/>
            <a:ext cx="2133600" cy="304800"/>
          </a:xfrm>
          <a:prstGeom prst="rect">
            <a:avLst/>
          </a:prstGeom>
          <a:noFill/>
        </p:spPr>
        <p:txBody>
          <a:bodyPr wrap="square" rtlCol="0">
            <a:spAutoFit/>
          </a:bodyPr>
          <a:lstStyle>
            <a:defPPr>
              <a:defRPr lang="en-US"/>
            </a:defPPr>
            <a:lvl1pPr>
              <a:defRPr sz="1400" i="1">
                <a:latin typeface="+mn-lt"/>
              </a:defRPr>
            </a:lvl1pPr>
          </a:lstStyle>
          <a:p>
            <a:r>
              <a:rPr lang="en-US" altLang="zh-TW"/>
              <a:t>Source: Mishkin/Eakins</a:t>
            </a:r>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5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25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25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25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25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252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252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20"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762000"/>
          </a:xfrm>
        </p:spPr>
        <p:txBody>
          <a:bodyPr/>
          <a:lstStyle/>
          <a:p>
            <a:r>
              <a:rPr lang="en-US" altLang="zh-TW" dirty="0"/>
              <a:t>Current members of the BOG</a:t>
            </a:r>
            <a:endParaRPr lang="zh-TW" altLang="en-US" dirty="0"/>
          </a:p>
        </p:txBody>
      </p:sp>
      <p:sp>
        <p:nvSpPr>
          <p:cNvPr id="3" name="Content Placeholder 2"/>
          <p:cNvSpPr>
            <a:spLocks noGrp="1"/>
          </p:cNvSpPr>
          <p:nvPr>
            <p:ph idx="1"/>
          </p:nvPr>
        </p:nvSpPr>
        <p:spPr>
          <a:xfrm>
            <a:off x="0" y="2540002"/>
            <a:ext cx="9144000" cy="3586162"/>
          </a:xfrm>
        </p:spPr>
        <p:txBody>
          <a:bodyPr>
            <a:noAutofit/>
          </a:bodyPr>
          <a:lstStyle/>
          <a:p>
            <a:pPr>
              <a:lnSpc>
                <a:spcPct val="100000"/>
              </a:lnSpc>
            </a:pPr>
            <a:r>
              <a:rPr lang="en-US" altLang="zh-TW" sz="1400" dirty="0"/>
              <a:t>Chair</a:t>
            </a:r>
            <a:r>
              <a:rPr lang="en-US" altLang="zh-TW" sz="1400" b="1" dirty="0"/>
              <a:t>: </a:t>
            </a:r>
            <a:r>
              <a:rPr lang="en-US" sz="1400" b="1" dirty="0"/>
              <a:t>Jerome H. Powell </a:t>
            </a:r>
            <a:r>
              <a:rPr lang="en-US" sz="1400" dirty="0"/>
              <a:t>took office as Chairman of the Board of Governors of the Federal Reserve System on February 5, 2018, for a four-year term by President </a:t>
            </a:r>
            <a:r>
              <a:rPr lang="en-US" sz="1400" b="1" dirty="0"/>
              <a:t>Trump</a:t>
            </a:r>
            <a:r>
              <a:rPr lang="en-US" sz="1400" dirty="0"/>
              <a:t>. </a:t>
            </a:r>
          </a:p>
          <a:p>
            <a:pPr lvl="1">
              <a:lnSpc>
                <a:spcPct val="100000"/>
              </a:lnSpc>
            </a:pPr>
            <a:r>
              <a:rPr lang="en-US" sz="1400" dirty="0" smtClean="0"/>
              <a:t>Mr</a:t>
            </a:r>
            <a:r>
              <a:rPr lang="en-US" sz="1400" dirty="0"/>
              <a:t>. Powell has served as a member of the Board of Governors since taking office on May 25, 2012, to fill an unexpired term. He was reappointed to the Board and sworn in on June 16, 2014, for a term ending January 31, 2028.</a:t>
            </a:r>
            <a:endParaRPr lang="en-US" altLang="zh-TW" sz="1400" dirty="0"/>
          </a:p>
          <a:p>
            <a:pPr>
              <a:lnSpc>
                <a:spcPct val="100000"/>
              </a:lnSpc>
            </a:pPr>
            <a:r>
              <a:rPr lang="en-US" altLang="zh-TW" sz="1400" dirty="0"/>
              <a:t>Vice Chairman: </a:t>
            </a:r>
            <a:r>
              <a:rPr lang="en-US" altLang="zh-TW" sz="1400" b="1" dirty="0"/>
              <a:t>Richard </a:t>
            </a:r>
            <a:r>
              <a:rPr lang="en-US" altLang="zh-TW" sz="1400" b="1" dirty="0" err="1"/>
              <a:t>Clarida</a:t>
            </a:r>
            <a:r>
              <a:rPr lang="en-US" altLang="zh-TW" sz="1400" b="1" dirty="0"/>
              <a:t> </a:t>
            </a:r>
            <a:r>
              <a:rPr lang="en-US" sz="1400" dirty="0"/>
              <a:t>(appointed by </a:t>
            </a:r>
            <a:r>
              <a:rPr lang="en-US" sz="1400" b="1" dirty="0"/>
              <a:t>Trump</a:t>
            </a:r>
            <a:r>
              <a:rPr lang="en-US" sz="1400" dirty="0"/>
              <a:t> began a four-year term on </a:t>
            </a:r>
            <a:r>
              <a:rPr lang="en-US" sz="1400" dirty="0" smtClean="0"/>
              <a:t>Sept </a:t>
            </a:r>
            <a:r>
              <a:rPr lang="en-US" sz="1400" dirty="0"/>
              <a:t>17, 2018, and took office as Board member to fill an unexpired term ending </a:t>
            </a:r>
            <a:r>
              <a:rPr lang="en-US" sz="1400" dirty="0" smtClean="0"/>
              <a:t>Jan </a:t>
            </a:r>
            <a:r>
              <a:rPr lang="en-US" sz="1400" dirty="0"/>
              <a:t>31, 2022)</a:t>
            </a:r>
            <a:endParaRPr lang="en-US" altLang="zh-TW" sz="1400" dirty="0"/>
          </a:p>
          <a:p>
            <a:pPr>
              <a:lnSpc>
                <a:spcPct val="100000"/>
              </a:lnSpc>
            </a:pPr>
            <a:r>
              <a:rPr lang="en-US" altLang="zh-TW" sz="1400" dirty="0"/>
              <a:t>Vice Chair for Supervision:  </a:t>
            </a:r>
            <a:r>
              <a:rPr lang="en-US" altLang="zh-TW" sz="1400" b="1" dirty="0"/>
              <a:t>Randall K. Quarles </a:t>
            </a:r>
            <a:r>
              <a:rPr lang="en-US" altLang="zh-TW" sz="1400" dirty="0"/>
              <a:t>(appointed by </a:t>
            </a:r>
            <a:r>
              <a:rPr lang="en-US" altLang="zh-TW" sz="1400" b="1" dirty="0"/>
              <a:t>Trump</a:t>
            </a:r>
            <a:r>
              <a:rPr lang="en-US" altLang="zh-TW" sz="1400" dirty="0"/>
              <a:t> in 2017, to fill an unexpired term ending </a:t>
            </a:r>
            <a:r>
              <a:rPr lang="en-US" altLang="zh-TW" sz="1400" dirty="0" smtClean="0"/>
              <a:t>Jan </a:t>
            </a:r>
            <a:r>
              <a:rPr lang="en-US" altLang="zh-TW" sz="1400" dirty="0"/>
              <a:t>31, 2018; </a:t>
            </a:r>
            <a:r>
              <a:rPr lang="en-US" sz="1400" dirty="0"/>
              <a:t>He was reappointed to the Board and sworn in on </a:t>
            </a:r>
            <a:r>
              <a:rPr lang="en-US" sz="1400" dirty="0" smtClean="0"/>
              <a:t>Jul 23</a:t>
            </a:r>
            <a:r>
              <a:rPr lang="en-US" sz="1400" dirty="0"/>
              <a:t>, 2018, for a term ending </a:t>
            </a:r>
            <a:r>
              <a:rPr lang="en-US" sz="1400" dirty="0" smtClean="0"/>
              <a:t>Jan </a:t>
            </a:r>
            <a:r>
              <a:rPr lang="en-US" sz="1400" dirty="0"/>
              <a:t>31, 2032</a:t>
            </a:r>
            <a:r>
              <a:rPr lang="en-US" sz="1400" dirty="0" smtClean="0"/>
              <a:t>. </a:t>
            </a:r>
            <a:r>
              <a:rPr lang="en-US" sz="1400" dirty="0"/>
              <a:t>H</a:t>
            </a:r>
            <a:r>
              <a:rPr lang="en-US" altLang="zh-TW" sz="1400" smtClean="0"/>
              <a:t>is </a:t>
            </a:r>
            <a:r>
              <a:rPr lang="en-US" altLang="zh-TW" sz="1400" dirty="0"/>
              <a:t>appointment as Vice Chair expires 13 </a:t>
            </a:r>
            <a:r>
              <a:rPr lang="en-US" altLang="zh-TW" sz="1400" dirty="0" smtClean="0"/>
              <a:t>Oct </a:t>
            </a:r>
            <a:r>
              <a:rPr lang="en-US" altLang="zh-TW" sz="1400" dirty="0"/>
              <a:t>2021)</a:t>
            </a:r>
          </a:p>
          <a:p>
            <a:pPr>
              <a:lnSpc>
                <a:spcPct val="100000"/>
              </a:lnSpc>
            </a:pPr>
            <a:r>
              <a:rPr lang="en-US" altLang="zh-TW" sz="1400" dirty="0"/>
              <a:t>Governor: </a:t>
            </a:r>
            <a:r>
              <a:rPr lang="en-US" altLang="zh-TW" sz="1400" b="1" dirty="0"/>
              <a:t>Dr. </a:t>
            </a:r>
            <a:r>
              <a:rPr lang="en-US" altLang="zh-TW" sz="1400" b="1" dirty="0" err="1"/>
              <a:t>Lael</a:t>
            </a:r>
            <a:r>
              <a:rPr lang="en-US" altLang="zh-TW" sz="1400" b="1" dirty="0"/>
              <a:t> </a:t>
            </a:r>
            <a:r>
              <a:rPr lang="en-US" altLang="zh-TW" sz="1400" b="1" dirty="0" err="1"/>
              <a:t>Brainard</a:t>
            </a:r>
            <a:r>
              <a:rPr lang="en-US" altLang="zh-TW" sz="1400" b="1" dirty="0"/>
              <a:t> </a:t>
            </a:r>
            <a:r>
              <a:rPr lang="en-US" altLang="zh-TW" sz="1400" dirty="0"/>
              <a:t>(appointed by </a:t>
            </a:r>
            <a:r>
              <a:rPr lang="en-US" altLang="zh-TW" sz="1400" b="1" dirty="0">
                <a:solidFill>
                  <a:srgbClr val="FF0000"/>
                </a:solidFill>
              </a:rPr>
              <a:t>Obama</a:t>
            </a:r>
            <a:r>
              <a:rPr lang="en-US" altLang="zh-TW" sz="1400" dirty="0"/>
              <a:t> in 2014, to fill an unexpired term ending January 31, 2026)</a:t>
            </a:r>
          </a:p>
          <a:p>
            <a:pPr>
              <a:lnSpc>
                <a:spcPct val="100000"/>
              </a:lnSpc>
            </a:pPr>
            <a:r>
              <a:rPr lang="en-US" altLang="zh-TW" sz="1400" dirty="0"/>
              <a:t>Governor: </a:t>
            </a:r>
            <a:r>
              <a:rPr lang="en-US" altLang="zh-TW" sz="1400" b="1" dirty="0"/>
              <a:t>Michelle Bowman </a:t>
            </a:r>
            <a:r>
              <a:rPr lang="en-US" altLang="zh-TW" sz="1400" dirty="0"/>
              <a:t>(appointed by </a:t>
            </a:r>
            <a:r>
              <a:rPr lang="en-US" altLang="zh-TW" sz="1400" b="1" dirty="0"/>
              <a:t>Trump</a:t>
            </a:r>
            <a:r>
              <a:rPr lang="en-US" altLang="zh-TW" sz="1400" dirty="0"/>
              <a:t> </a:t>
            </a:r>
            <a:r>
              <a:rPr lang="en-US" sz="1400" dirty="0"/>
              <a:t>on November 26, 2018, to fill an unexpired term ending </a:t>
            </a:r>
            <a:r>
              <a:rPr lang="en-US" sz="1400" dirty="0" smtClean="0"/>
              <a:t>Jan </a:t>
            </a:r>
            <a:r>
              <a:rPr lang="en-US" sz="1400" dirty="0"/>
              <a:t>31, 2020. She was reappointed to the Board on </a:t>
            </a:r>
            <a:r>
              <a:rPr lang="en-US" sz="1400" dirty="0" smtClean="0"/>
              <a:t>Jan </a:t>
            </a:r>
            <a:r>
              <a:rPr lang="en-US" sz="1400" dirty="0"/>
              <a:t>23, 2020, and sworn in on </a:t>
            </a:r>
            <a:r>
              <a:rPr lang="en-US" sz="1400" dirty="0" smtClean="0"/>
              <a:t>Jan </a:t>
            </a:r>
            <a:r>
              <a:rPr lang="en-US" sz="1400" dirty="0"/>
              <a:t>30, 2020, for a term ending </a:t>
            </a:r>
            <a:r>
              <a:rPr lang="en-US" sz="1400" dirty="0" smtClean="0"/>
              <a:t>Jan </a:t>
            </a:r>
            <a:r>
              <a:rPr lang="en-US" sz="1400" dirty="0"/>
              <a:t>31, 2034</a:t>
            </a:r>
            <a:r>
              <a:rPr lang="en-US" sz="1400" dirty="0" smtClean="0"/>
              <a:t>.)</a:t>
            </a:r>
          </a:p>
          <a:p>
            <a:pPr>
              <a:lnSpc>
                <a:spcPct val="100000"/>
              </a:lnSpc>
            </a:pPr>
            <a:r>
              <a:rPr lang="en-US" altLang="zh-TW" sz="1400" dirty="0" smtClean="0"/>
              <a:t>Governor: Christopher Waller (appointed by </a:t>
            </a:r>
            <a:r>
              <a:rPr lang="en-US" altLang="zh-TW" sz="1400" b="1" dirty="0" smtClean="0"/>
              <a:t>Trump</a:t>
            </a:r>
            <a:r>
              <a:rPr lang="en-US" altLang="zh-TW" sz="1400" dirty="0" smtClean="0"/>
              <a:t> </a:t>
            </a:r>
            <a:r>
              <a:rPr lang="en-US" sz="1400" dirty="0"/>
              <a:t>on </a:t>
            </a:r>
            <a:r>
              <a:rPr lang="en-US" sz="1400" dirty="0" smtClean="0"/>
              <a:t>Dec 18</a:t>
            </a:r>
            <a:r>
              <a:rPr lang="en-US" sz="1400" dirty="0"/>
              <a:t>, 2020, to fill an unexpired term ending </a:t>
            </a:r>
            <a:r>
              <a:rPr lang="en-US" sz="1400" dirty="0" smtClean="0"/>
              <a:t>Jan </a:t>
            </a:r>
            <a:r>
              <a:rPr lang="en-US" sz="1400" dirty="0"/>
              <a:t>31, 2030.</a:t>
            </a:r>
            <a:endParaRPr lang="en-US" altLang="zh-TW" sz="1400"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101</a:t>
            </a:fld>
            <a:endParaRPr lang="en-US" altLang="en-US"/>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pic>
        <p:nvPicPr>
          <p:cNvPr id="1041414" name="Picture 6" descr="Photo of Governor Jerome H. Powell"/>
          <p:cNvPicPr>
            <a:picLocks noChangeAspect="1" noChangeArrowheads="1"/>
          </p:cNvPicPr>
          <p:nvPr/>
        </p:nvPicPr>
        <p:blipFill>
          <a:blip r:embed="rId3" cstate="print"/>
          <a:srcRect/>
          <a:stretch>
            <a:fillRect/>
          </a:stretch>
        </p:blipFill>
        <p:spPr bwMode="auto">
          <a:xfrm>
            <a:off x="107666" y="807737"/>
            <a:ext cx="1475973" cy="1695260"/>
          </a:xfrm>
          <a:prstGeom prst="rect">
            <a:avLst/>
          </a:prstGeom>
          <a:noFill/>
        </p:spPr>
      </p:pic>
      <p:pic>
        <p:nvPicPr>
          <p:cNvPr id="1041416" name="Picture 8" descr="Photo of Lael Brainard"/>
          <p:cNvPicPr>
            <a:picLocks noChangeAspect="1" noChangeArrowheads="1"/>
          </p:cNvPicPr>
          <p:nvPr/>
        </p:nvPicPr>
        <p:blipFill>
          <a:blip r:embed="rId4" cstate="print"/>
          <a:srcRect/>
          <a:stretch>
            <a:fillRect/>
          </a:stretch>
        </p:blipFill>
        <p:spPr bwMode="auto">
          <a:xfrm>
            <a:off x="4836813" y="806624"/>
            <a:ext cx="1502814" cy="1717502"/>
          </a:xfrm>
          <a:prstGeom prst="rect">
            <a:avLst/>
          </a:prstGeom>
          <a:noFill/>
        </p:spPr>
      </p:pic>
      <p:pic>
        <p:nvPicPr>
          <p:cNvPr id="445442" name="Picture 2"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48443" y="806624"/>
            <a:ext cx="1707977" cy="1707977"/>
          </a:xfrm>
          <a:prstGeom prst="rect">
            <a:avLst/>
          </a:prstGeom>
          <a:noFill/>
          <a:extLst>
            <a:ext uri="{909E8E84-426E-40DD-AFC4-6F175D3DCCD1}">
              <a14:hiddenFill xmlns:a14="http://schemas.microsoft.com/office/drawing/2010/main">
                <a:solidFill>
                  <a:srgbClr val="FFFFFF"/>
                </a:solidFill>
              </a14:hiddenFill>
            </a:ext>
          </a:extLst>
        </p:spPr>
      </p:pic>
      <p:pic>
        <p:nvPicPr>
          <p:cNvPr id="739332" name="Picture 4" descr="RIchard H. Clari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1224" y="807589"/>
            <a:ext cx="1361420" cy="1707012"/>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Governor Michelle W. Bowma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38308" name="Picture 4" descr="Governor Michelle W. Bowma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93796" y="796134"/>
            <a:ext cx="1370555" cy="17184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hristopher Walle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00425" y="819341"/>
            <a:ext cx="1295234" cy="1683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8493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xfrm>
            <a:off x="457200" y="274638"/>
            <a:ext cx="7345680" cy="1143000"/>
          </a:xfrm>
        </p:spPr>
        <p:txBody>
          <a:bodyPr/>
          <a:lstStyle/>
          <a:p>
            <a:pPr algn="r"/>
            <a:r>
              <a:rPr lang="en-US" altLang="zh-TW" dirty="0"/>
              <a:t>Chair of the Federal Reserve System</a:t>
            </a:r>
          </a:p>
        </p:txBody>
      </p:sp>
      <p:sp>
        <p:nvSpPr>
          <p:cNvPr id="202755" name="Rectangle 3"/>
          <p:cNvSpPr>
            <a:spLocks noGrp="1" noChangeArrowheads="1"/>
          </p:cNvSpPr>
          <p:nvPr>
            <p:ph idx="1"/>
          </p:nvPr>
        </p:nvSpPr>
        <p:spPr>
          <a:xfrm>
            <a:off x="457200" y="1600200"/>
            <a:ext cx="7010400" cy="4525963"/>
          </a:xfrm>
        </p:spPr>
        <p:txBody>
          <a:bodyPr>
            <a:normAutofit fontScale="92500" lnSpcReduction="20000"/>
          </a:bodyPr>
          <a:lstStyle/>
          <a:p>
            <a:r>
              <a:rPr lang="en-US" altLang="zh-TW" dirty="0"/>
              <a:t>Spokesperson for the entire Federal  Reserve System</a:t>
            </a:r>
          </a:p>
          <a:p>
            <a:r>
              <a:rPr lang="en-US" altLang="zh-TW" dirty="0"/>
              <a:t>Negotiates, as needed, with Congress and the President of the United States</a:t>
            </a:r>
          </a:p>
          <a:p>
            <a:r>
              <a:rPr lang="en-US" altLang="zh-TW" dirty="0"/>
              <a:t>Sets the agenda for FOMC meetings</a:t>
            </a:r>
          </a:p>
          <a:p>
            <a:r>
              <a:rPr lang="en-US" altLang="zh-TW" dirty="0"/>
              <a:t>With these, the chair has effective control over the system, even though he doesn’t have legal authority to exercise control over the system and its member banks.</a:t>
            </a:r>
          </a:p>
          <a:p>
            <a:r>
              <a:rPr lang="en-US" altLang="zh-TW" dirty="0"/>
              <a:t>Jerome Powell was confirmed as Chair of the Fed on </a:t>
            </a:r>
            <a:r>
              <a:rPr lang="en-US" dirty="0"/>
              <a:t> February 5, 2018, for a four-year term</a:t>
            </a:r>
            <a:r>
              <a:rPr lang="en-US" altLang="zh-TW" dirty="0"/>
              <a:t>. His predecessors were Janet Yellen Ben Bernanke (2006 to 2014);  Alan Greenspan (1987 to 2006); and Paul Volcker (1979 to 1987).</a:t>
            </a:r>
          </a:p>
        </p:txBody>
      </p:sp>
      <p:sp>
        <p:nvSpPr>
          <p:cNvPr id="9"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A00854AB-F160-49B9-B485-CA2DF569805F}" type="slidenum">
              <a:rPr lang="en-US" altLang="en-US" sz="1400"/>
              <a:pPr/>
              <a:t>102</a:t>
            </a:fld>
            <a:endParaRPr lang="en-US" altLang="en-US" sz="1400"/>
          </a:p>
        </p:txBody>
      </p:sp>
      <p:pic>
        <p:nvPicPr>
          <p:cNvPr id="202756" name="Picture 4" descr="greenspan"/>
          <p:cNvPicPr>
            <a:picLocks noChangeAspect="1" noChangeArrowheads="1"/>
          </p:cNvPicPr>
          <p:nvPr/>
        </p:nvPicPr>
        <p:blipFill>
          <a:blip r:embed="rId3" cstate="print"/>
          <a:srcRect/>
          <a:stretch>
            <a:fillRect/>
          </a:stretch>
        </p:blipFill>
        <p:spPr bwMode="auto">
          <a:xfrm>
            <a:off x="7848600" y="1713898"/>
            <a:ext cx="1219200" cy="15409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2757" name="Picture 5" descr="180px-Ben_Bernanke">
            <a:hlinkClick r:id="rId4"/>
          </p:cNvPr>
          <p:cNvPicPr>
            <a:picLocks noChangeAspect="1" noChangeArrowheads="1"/>
          </p:cNvPicPr>
          <p:nvPr/>
        </p:nvPicPr>
        <p:blipFill>
          <a:blip r:embed="rId5" cstate="print"/>
          <a:srcRect/>
          <a:stretch>
            <a:fillRect/>
          </a:stretch>
        </p:blipFill>
        <p:spPr bwMode="auto">
          <a:xfrm>
            <a:off x="7848600" y="3314098"/>
            <a:ext cx="1254125" cy="15627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2758" name="Picture 6" descr="volcker"/>
          <p:cNvPicPr>
            <a:picLocks noChangeAspect="1" noChangeArrowheads="1"/>
          </p:cNvPicPr>
          <p:nvPr/>
        </p:nvPicPr>
        <p:blipFill>
          <a:blip r:embed="rId6" cstate="print"/>
          <a:srcRect/>
          <a:stretch>
            <a:fillRect/>
          </a:stretch>
        </p:blipFill>
        <p:spPr bwMode="auto">
          <a:xfrm>
            <a:off x="7861597" y="0"/>
            <a:ext cx="1193205" cy="16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pic>
        <p:nvPicPr>
          <p:cNvPr id="910338" name="Picture 2" descr="Janet Yellen official portrait.jpg">
            <a:hlinkClick r:id="rId7"/>
          </p:cNvPr>
          <p:cNvPicPr>
            <a:picLocks noChangeAspect="1" noChangeArrowheads="1"/>
          </p:cNvPicPr>
          <p:nvPr/>
        </p:nvPicPr>
        <p:blipFill>
          <a:blip r:embed="rId8" cstate="print"/>
          <a:srcRect/>
          <a:stretch>
            <a:fillRect/>
          </a:stretch>
        </p:blipFill>
        <p:spPr bwMode="auto">
          <a:xfrm>
            <a:off x="7802880" y="4953000"/>
            <a:ext cx="1280160" cy="16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38306" name="Picture 2" descr="Image: Governor Jerome H. Powe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920" y="57149"/>
            <a:ext cx="1238250" cy="15430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27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2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27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2758"/>
                                        </p:tgtEl>
                                        <p:attrNameLst>
                                          <p:attrName>style.visibility</p:attrName>
                                        </p:attrNameLst>
                                      </p:cBhvr>
                                      <p:to>
                                        <p:strVal val="visible"/>
                                      </p:to>
                                    </p:set>
                                    <p:animEffect transition="in" filter="fade">
                                      <p:cBhvr>
                                        <p:cTn id="27" dur="500"/>
                                        <p:tgtEl>
                                          <p:spTgt spid="2027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2756"/>
                                        </p:tgtEl>
                                        <p:attrNameLst>
                                          <p:attrName>style.visibility</p:attrName>
                                        </p:attrNameLst>
                                      </p:cBhvr>
                                      <p:to>
                                        <p:strVal val="visible"/>
                                      </p:to>
                                    </p:set>
                                    <p:animEffect transition="in" filter="fade">
                                      <p:cBhvr>
                                        <p:cTn id="32" dur="500"/>
                                        <p:tgtEl>
                                          <p:spTgt spid="2027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2757"/>
                                        </p:tgtEl>
                                        <p:attrNameLst>
                                          <p:attrName>style.visibility</p:attrName>
                                        </p:attrNameLst>
                                      </p:cBhvr>
                                      <p:to>
                                        <p:strVal val="visible"/>
                                      </p:to>
                                    </p:set>
                                    <p:animEffect transition="in" filter="fade">
                                      <p:cBhvr>
                                        <p:cTn id="37" dur="500"/>
                                        <p:tgtEl>
                                          <p:spTgt spid="202757"/>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910338"/>
                                        </p:tgtEl>
                                        <p:attrNameLst>
                                          <p:attrName>style.visibility</p:attrName>
                                        </p:attrNameLst>
                                      </p:cBhvr>
                                      <p:to>
                                        <p:strVal val="visible"/>
                                      </p:to>
                                    </p:set>
                                    <p:animEffect transition="in" filter="dissolve">
                                      <p:cBhvr>
                                        <p:cTn id="42" dur="500"/>
                                        <p:tgtEl>
                                          <p:spTgt spid="910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5"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altLang="zh-TW"/>
              <a:t>Federal Open Market Committee (FOMC)</a:t>
            </a:r>
            <a:endParaRPr lang="en-US" altLang="zh-TW" dirty="0"/>
          </a:p>
        </p:txBody>
      </p:sp>
      <p:sp>
        <p:nvSpPr>
          <p:cNvPr id="194563" name="Rectangle 3"/>
          <p:cNvSpPr>
            <a:spLocks noGrp="1" noChangeArrowheads="1"/>
          </p:cNvSpPr>
          <p:nvPr>
            <p:ph idx="1"/>
          </p:nvPr>
        </p:nvSpPr>
        <p:spPr/>
        <p:txBody>
          <a:bodyPr/>
          <a:lstStyle/>
          <a:p>
            <a:r>
              <a:rPr lang="en-US" altLang="zh-TW" dirty="0"/>
              <a:t>Consists of: 7 members of the BOG + President of the Fed Bank of NY + 4 other Fed Bank presidents (in turns, the other 7 attend the meetings but don’t vote). The chair of the BOG is also the chair of this committee</a:t>
            </a:r>
          </a:p>
          <a:p>
            <a:r>
              <a:rPr lang="en-US" altLang="zh-TW" dirty="0"/>
              <a:t>Makes decisions regarding open market operations, to influence the monetary base</a:t>
            </a:r>
          </a:p>
          <a:p>
            <a:pPr lvl="1"/>
            <a:r>
              <a:rPr lang="en-US" altLang="zh-TW" dirty="0"/>
              <a:t>FOMC key focal point of the policymaking of the Fed given the key role of open market operations</a:t>
            </a:r>
          </a:p>
        </p:txBody>
      </p:sp>
      <p:sp>
        <p:nvSpPr>
          <p:cNvPr id="8" name="Slide Number Placeholder 6"/>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7AC1F33C-0D80-4B7C-8EFD-6907C69898EA}" type="slidenum">
              <a:rPr lang="en-US" altLang="en-US" sz="1400"/>
              <a:pPr/>
              <a:t>103</a:t>
            </a:fld>
            <a:endParaRPr lang="en-US" altLang="en-US" sz="1400"/>
          </a:p>
        </p:txBody>
      </p:sp>
      <p:sp>
        <p:nvSpPr>
          <p:cNvPr id="194565" name="AutoShape 5"/>
          <p:cNvSpPr>
            <a:spLocks noChangeArrowheads="1"/>
          </p:cNvSpPr>
          <p:nvPr/>
        </p:nvSpPr>
        <p:spPr bwMode="auto">
          <a:xfrm>
            <a:off x="6705600" y="4724400"/>
            <a:ext cx="2133600" cy="1676400"/>
          </a:xfrm>
          <a:prstGeom prst="cloudCallout">
            <a:avLst>
              <a:gd name="adj1" fmla="val -74335"/>
              <a:gd name="adj2" fmla="val -15299"/>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lstStyle/>
          <a:p>
            <a:pPr algn="ctr" eaLnBrk="0" hangingPunct="0"/>
            <a:r>
              <a:rPr lang="en-US" altLang="zh-TW" dirty="0">
                <a:ea typeface="PMingLiU" pitchFamily="18" charset="-120"/>
              </a:rPr>
              <a:t>Often referred to as </a:t>
            </a:r>
            <a:r>
              <a:rPr lang="en-US" altLang="zh-TW" b="1" i="1" dirty="0">
                <a:ea typeface="PMingLiU" pitchFamily="18" charset="-120"/>
              </a:rPr>
              <a:t>“the Fed”</a:t>
            </a:r>
            <a:r>
              <a:rPr lang="en-US" altLang="zh-TW" dirty="0">
                <a:ea typeface="PMingLiU" pitchFamily="18" charset="-120"/>
              </a:rPr>
              <a:t> in the press</a:t>
            </a:r>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56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4565"/>
                                        </p:tgtEl>
                                        <p:attrNameLst>
                                          <p:attrName>style.visibility</p:attrName>
                                        </p:attrNameLst>
                                      </p:cBhvr>
                                      <p:to>
                                        <p:strVal val="visible"/>
                                      </p:to>
                                    </p:set>
                                    <p:animEffect transition="in" filter="fade">
                                      <p:cBhvr>
                                        <p:cTn id="17" dur="500"/>
                                        <p:tgtEl>
                                          <p:spTgt spid="194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build="p"/>
      <p:bldP spid="19456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altLang="zh-TW" dirty="0"/>
              <a:t>Federal Open Market Committee (FOMC) (</a:t>
            </a:r>
            <a:r>
              <a:rPr lang="en-US" altLang="zh-TW" dirty="0" err="1"/>
              <a:t>Cont</a:t>
            </a:r>
            <a:r>
              <a:rPr lang="en-US" altLang="zh-TW" dirty="0"/>
              <a:t>)</a:t>
            </a:r>
          </a:p>
        </p:txBody>
      </p:sp>
      <p:sp>
        <p:nvSpPr>
          <p:cNvPr id="194563" name="Rectangle 3"/>
          <p:cNvSpPr>
            <a:spLocks noGrp="1" noChangeArrowheads="1"/>
          </p:cNvSpPr>
          <p:nvPr>
            <p:ph idx="1"/>
          </p:nvPr>
        </p:nvSpPr>
        <p:spPr/>
        <p:txBody>
          <a:bodyPr/>
          <a:lstStyle/>
          <a:p>
            <a:r>
              <a:rPr lang="en-US" altLang="zh-TW" dirty="0"/>
              <a:t>Meet eight times each year (about every six weeks)</a:t>
            </a:r>
          </a:p>
          <a:p>
            <a:r>
              <a:rPr lang="en-US" altLang="zh-TW" dirty="0"/>
              <a:t>Important agenda items include</a:t>
            </a:r>
          </a:p>
          <a:p>
            <a:pPr lvl="1"/>
            <a:r>
              <a:rPr lang="en-US" altLang="zh-TW" dirty="0"/>
              <a:t>Reports on open market operations (foreign and domestic)</a:t>
            </a:r>
          </a:p>
          <a:p>
            <a:pPr lvl="1"/>
            <a:r>
              <a:rPr lang="en-US" altLang="zh-TW" dirty="0"/>
              <a:t>“Go-round” and review of green, blue and beige books</a:t>
            </a:r>
          </a:p>
          <a:p>
            <a:pPr lvl="1"/>
            <a:r>
              <a:rPr lang="en-US" altLang="zh-TW" dirty="0"/>
              <a:t>Discussion of monetary policy and directives, including views of each member</a:t>
            </a:r>
          </a:p>
          <a:p>
            <a:pPr lvl="1"/>
            <a:r>
              <a:rPr lang="en-US" altLang="zh-TW" dirty="0"/>
              <a:t>Formal policy directive made</a:t>
            </a:r>
          </a:p>
          <a:p>
            <a:pPr lvl="1"/>
            <a:r>
              <a:rPr lang="en-US" altLang="zh-TW" dirty="0"/>
              <a:t>Post-meeting announcements, as needed</a:t>
            </a:r>
          </a:p>
          <a:p>
            <a:r>
              <a:rPr lang="en-US" altLang="zh-TW" dirty="0"/>
              <a:t>FOMC issues directives to the trading desk at the Fed Bank of NY where open market operations are executed</a:t>
            </a:r>
          </a:p>
        </p:txBody>
      </p:sp>
      <p:sp>
        <p:nvSpPr>
          <p:cNvPr id="8" name="Slide Number Placeholder 6"/>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7AC1F33C-0D80-4B7C-8EFD-6907C69898EA}" type="slidenum">
              <a:rPr lang="en-US" altLang="en-US" sz="1400"/>
              <a:pPr/>
              <a:t>104</a:t>
            </a:fld>
            <a:endParaRPr lang="en-US" altLang="en-US" sz="1400"/>
          </a:p>
        </p:txBody>
      </p:sp>
      <p:sp>
        <p:nvSpPr>
          <p:cNvPr id="5"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353202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5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45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45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456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456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45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xfrm>
            <a:off x="457200" y="0"/>
            <a:ext cx="8229600" cy="1143000"/>
          </a:xfrm>
        </p:spPr>
        <p:txBody>
          <a:bodyPr/>
          <a:lstStyle/>
          <a:p>
            <a:r>
              <a:rPr lang="en-US" altLang="zh-TW" dirty="0"/>
              <a:t>How Independent is the Fed?</a:t>
            </a:r>
          </a:p>
        </p:txBody>
      </p:sp>
      <p:sp>
        <p:nvSpPr>
          <p:cNvPr id="204803" name="Rectangle 3"/>
          <p:cNvSpPr>
            <a:spLocks noGrp="1" noChangeArrowheads="1"/>
          </p:cNvSpPr>
          <p:nvPr>
            <p:ph idx="1"/>
          </p:nvPr>
        </p:nvSpPr>
        <p:spPr>
          <a:xfrm>
            <a:off x="1828800" y="1066800"/>
            <a:ext cx="7086600" cy="5105400"/>
          </a:xfrm>
        </p:spPr>
        <p:txBody>
          <a:bodyPr>
            <a:normAutofit fontScale="92500" lnSpcReduction="20000"/>
          </a:bodyPr>
          <a:lstStyle/>
          <a:p>
            <a:pPr>
              <a:lnSpc>
                <a:spcPct val="120000"/>
              </a:lnSpc>
            </a:pPr>
            <a:r>
              <a:rPr lang="en-US" altLang="zh-TW" dirty="0"/>
              <a:t>2 aspects of central bank independence:</a:t>
            </a:r>
          </a:p>
          <a:p>
            <a:pPr lvl="1">
              <a:lnSpc>
                <a:spcPct val="120000"/>
              </a:lnSpc>
            </a:pPr>
            <a:r>
              <a:rPr lang="en-US" altLang="zh-TW" dirty="0"/>
              <a:t>Instrument Independence: the ability of the central bank to set monetary policy instruments.</a:t>
            </a:r>
          </a:p>
          <a:p>
            <a:pPr lvl="1">
              <a:lnSpc>
                <a:spcPct val="120000"/>
              </a:lnSpc>
            </a:pPr>
            <a:r>
              <a:rPr lang="en-US" altLang="zh-TW" dirty="0"/>
              <a:t>Goal Independence: the ability of the central bank to set the goals of monetary policy.</a:t>
            </a:r>
          </a:p>
          <a:p>
            <a:pPr>
              <a:lnSpc>
                <a:spcPct val="120000"/>
              </a:lnSpc>
            </a:pPr>
            <a:r>
              <a:rPr lang="en-US" altLang="zh-TW" dirty="0"/>
              <a:t>Most economists argue that the Fed is free along both dimensions, although some disagree</a:t>
            </a:r>
          </a:p>
          <a:p>
            <a:pPr>
              <a:lnSpc>
                <a:spcPct val="120000"/>
              </a:lnSpc>
            </a:pPr>
            <a:r>
              <a:rPr lang="en-US" altLang="zh-TW" b="1" dirty="0"/>
              <a:t>Normally</a:t>
            </a:r>
            <a:r>
              <a:rPr lang="en-US" altLang="zh-TW" dirty="0"/>
              <a:t>, the 14-year terms (non-renewable) limit incentives to curry favor with either the President or Congress. </a:t>
            </a:r>
          </a:p>
          <a:p>
            <a:pPr>
              <a:lnSpc>
                <a:spcPct val="120000"/>
              </a:lnSpc>
            </a:pPr>
            <a:r>
              <a:rPr lang="en-US" altLang="zh-TW" dirty="0"/>
              <a:t>The Fed is usually generates revenue in excess of its expenses, so it is not typically under appropriations pressure.</a:t>
            </a:r>
          </a:p>
          <a:p>
            <a:pPr>
              <a:lnSpc>
                <a:spcPct val="120000"/>
              </a:lnSpc>
            </a:pPr>
            <a:r>
              <a:rPr lang="en-US" altLang="zh-TW" dirty="0"/>
              <a:t>However, Congress can enact legislation to gain control of the Fed, a threat wielded as needed.  For example, the House Concurrent Resolution 133 requires the Fed to announce its objective growth rate for the money supply.</a:t>
            </a:r>
          </a:p>
          <a:p>
            <a:pPr>
              <a:lnSpc>
                <a:spcPct val="120000"/>
              </a:lnSpc>
            </a:pPr>
            <a:r>
              <a:rPr lang="en-US" altLang="zh-TW" dirty="0"/>
              <a:t>Presidential appointment clearly sets the direction of the Fed.</a:t>
            </a:r>
          </a:p>
        </p:txBody>
      </p:sp>
      <p:sp>
        <p:nvSpPr>
          <p:cNvPr id="7"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23A527AB-3BE6-4674-BC64-114BB6C1E8B1}" type="slidenum">
              <a:rPr lang="en-US" altLang="en-US" sz="1400"/>
              <a:pPr/>
              <a:t>105</a:t>
            </a:fld>
            <a:endParaRPr lang="en-US" altLang="en-US" sz="1400"/>
          </a:p>
        </p:txBody>
      </p:sp>
      <p:sp>
        <p:nvSpPr>
          <p:cNvPr id="204804" name="Text Box 4"/>
          <p:cNvSpPr txBox="1">
            <a:spLocks noChangeArrowheads="1"/>
          </p:cNvSpPr>
          <p:nvPr/>
        </p:nvSpPr>
        <p:spPr bwMode="auto">
          <a:xfrm>
            <a:off x="76200" y="1190685"/>
            <a:ext cx="1676400" cy="4801314"/>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square">
            <a:spAutoFit/>
          </a:bodyPr>
          <a:lstStyle/>
          <a:p>
            <a:pPr algn="ctr">
              <a:spcBef>
                <a:spcPct val="50000"/>
              </a:spcBef>
            </a:pPr>
            <a:r>
              <a:rPr lang="en-US" altLang="zh-TW" b="1" dirty="0">
                <a:ea typeface="PMingLiU" pitchFamily="18" charset="-120"/>
              </a:rPr>
              <a:t>Current issue: the level of independence of the Fed has been questioned again as result of the current crisis; and by President Trump publicly disagreeing with Chairman Powell over the direction of monetary policy</a:t>
            </a:r>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115848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0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0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0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0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0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80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4804"/>
                                        </p:tgtEl>
                                        <p:attrNameLst>
                                          <p:attrName>style.visibility</p:attrName>
                                        </p:attrNameLst>
                                      </p:cBhvr>
                                      <p:to>
                                        <p:strVal val="visible"/>
                                      </p:to>
                                    </p:set>
                                    <p:animEffect transition="in" filter="fade">
                                      <p:cBhvr>
                                        <p:cTn id="35" dur="500"/>
                                        <p:tgtEl>
                                          <p:spTgt spid="204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3" grpId="0" build="p"/>
      <p:bldP spid="20480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6D58-012E-4C0F-B1E1-5811B2F035D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752E41D-D7D6-43A3-BE87-5C90AFD27214}"/>
              </a:ext>
            </a:extLst>
          </p:cNvPr>
          <p:cNvSpPr>
            <a:spLocks noGrp="1"/>
          </p:cNvSpPr>
          <p:nvPr>
            <p:ph idx="1"/>
          </p:nvPr>
        </p:nvSpPr>
        <p:spPr/>
        <p:txBody>
          <a:bodyPr>
            <a:normAutofit fontScale="92500" lnSpcReduction="10000"/>
          </a:bodyPr>
          <a:lstStyle/>
          <a:p>
            <a:r>
              <a:rPr lang="en-US" dirty="0" smtClean="0"/>
              <a:t>Link between banking regulations and monetary policy</a:t>
            </a:r>
            <a:endParaRPr lang="en-US" dirty="0"/>
          </a:p>
          <a:p>
            <a:r>
              <a:rPr lang="en-US" dirty="0" smtClean="0"/>
              <a:t>What is central banking</a:t>
            </a:r>
          </a:p>
          <a:p>
            <a:r>
              <a:rPr lang="en-US" dirty="0" smtClean="0"/>
              <a:t>The Fed:</a:t>
            </a:r>
          </a:p>
          <a:p>
            <a:pPr lvl="1"/>
            <a:r>
              <a:rPr lang="en-US" dirty="0" smtClean="0"/>
              <a:t>Role and responsibilities</a:t>
            </a:r>
          </a:p>
          <a:p>
            <a:pPr lvl="1"/>
            <a:r>
              <a:rPr lang="en-US" dirty="0" smtClean="0"/>
              <a:t>Federal </a:t>
            </a:r>
            <a:r>
              <a:rPr lang="en-US" dirty="0"/>
              <a:t>Reserve System </a:t>
            </a:r>
            <a:r>
              <a:rPr lang="en-US" dirty="0" smtClean="0"/>
              <a:t>composition</a:t>
            </a:r>
            <a:endParaRPr lang="en-US" dirty="0"/>
          </a:p>
          <a:p>
            <a:pPr lvl="1"/>
            <a:r>
              <a:rPr lang="en-US" dirty="0"/>
              <a:t>Fed functions</a:t>
            </a:r>
          </a:p>
          <a:p>
            <a:pPr lvl="1"/>
            <a:r>
              <a:rPr lang="en-US" dirty="0"/>
              <a:t>Member banks; </a:t>
            </a:r>
            <a:endParaRPr lang="en-US" dirty="0" smtClean="0"/>
          </a:p>
          <a:p>
            <a:pPr lvl="1"/>
            <a:r>
              <a:rPr lang="en-US" dirty="0" smtClean="0"/>
              <a:t>Board </a:t>
            </a:r>
            <a:r>
              <a:rPr lang="en-US" dirty="0"/>
              <a:t>of Governors</a:t>
            </a:r>
          </a:p>
          <a:p>
            <a:pPr lvl="1"/>
            <a:r>
              <a:rPr lang="en-US" dirty="0"/>
              <a:t>FOMC</a:t>
            </a:r>
          </a:p>
          <a:p>
            <a:r>
              <a:rPr lang="en-US" dirty="0" smtClean="0"/>
              <a:t>Central banking independence</a:t>
            </a:r>
            <a:endParaRPr lang="en-US" dirty="0"/>
          </a:p>
        </p:txBody>
      </p:sp>
      <p:sp>
        <p:nvSpPr>
          <p:cNvPr id="4" name="Slide Number Placeholder 3">
            <a:extLst>
              <a:ext uri="{FF2B5EF4-FFF2-40B4-BE49-F238E27FC236}">
                <a16:creationId xmlns:a16="http://schemas.microsoft.com/office/drawing/2014/main" id="{3717399D-A37B-4802-8077-C00B6B7DFE91}"/>
              </a:ext>
            </a:extLst>
          </p:cNvPr>
          <p:cNvSpPr>
            <a:spLocks noGrp="1"/>
          </p:cNvSpPr>
          <p:nvPr>
            <p:ph type="sldNum" sz="quarter" idx="10"/>
          </p:nvPr>
        </p:nvSpPr>
        <p:spPr/>
        <p:txBody>
          <a:bodyPr/>
          <a:lstStyle/>
          <a:p>
            <a:fld id="{37AF7983-E557-4B4F-BF89-F0A9ABB3FF61}" type="slidenum">
              <a:rPr lang="en-US" altLang="en-US" smtClean="0"/>
              <a:pPr/>
              <a:t>106</a:t>
            </a:fld>
            <a:endParaRPr lang="en-US" altLang="en-US"/>
          </a:p>
        </p:txBody>
      </p:sp>
      <p:sp>
        <p:nvSpPr>
          <p:cNvPr id="5" name="Footer Placeholder 4">
            <a:extLst>
              <a:ext uri="{FF2B5EF4-FFF2-40B4-BE49-F238E27FC236}">
                <a16:creationId xmlns:a16="http://schemas.microsoft.com/office/drawing/2014/main" id="{A8AF46FD-531F-4F07-A469-1EA14B400476}"/>
              </a:ext>
            </a:extLst>
          </p:cNvPr>
          <p:cNvSpPr>
            <a:spLocks noGrp="1"/>
          </p:cNvSpPr>
          <p:nvPr>
            <p:ph type="ftr" sz="quarter" idx="11"/>
          </p:nvPr>
        </p:nvSpPr>
        <p:spPr/>
        <p:txBody>
          <a:bodyPr/>
          <a:lstStyle/>
          <a:p>
            <a:r>
              <a:rPr lang="en-US" altLang="en-US" dirty="0" smtClean="0"/>
              <a:t>Summary</a:t>
            </a:r>
            <a:endParaRPr lang="en-US" altLang="en-US" dirty="0"/>
          </a:p>
        </p:txBody>
      </p:sp>
    </p:spTree>
    <p:extLst>
      <p:ext uri="{BB962C8B-B14F-4D97-AF65-F5344CB8AC3E}">
        <p14:creationId xmlns:p14="http://schemas.microsoft.com/office/powerpoint/2010/main" val="30151261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Test Your Understanding</a:t>
            </a:r>
            <a:endParaRPr lang="zh-TW" altLang="en-US" dirty="0"/>
          </a:p>
        </p:txBody>
      </p:sp>
      <p:sp>
        <p:nvSpPr>
          <p:cNvPr id="6" name="Content Placeholder 5"/>
          <p:cNvSpPr>
            <a:spLocks noGrp="1"/>
          </p:cNvSpPr>
          <p:nvPr>
            <p:ph sz="half" idx="1"/>
          </p:nvPr>
        </p:nvSpPr>
        <p:spPr>
          <a:xfrm>
            <a:off x="152400" y="1600200"/>
            <a:ext cx="5791200" cy="4525963"/>
          </a:xfrm>
        </p:spPr>
        <p:txBody>
          <a:bodyPr/>
          <a:lstStyle/>
          <a:p>
            <a:pPr lvl="0">
              <a:lnSpc>
                <a:spcPct val="100000"/>
              </a:lnSpc>
            </a:pPr>
            <a:r>
              <a:rPr lang="zh-TW" altLang="zh-TW" dirty="0"/>
              <a:t> </a:t>
            </a:r>
            <a:r>
              <a:rPr lang="en-US" altLang="zh-TW" dirty="0"/>
              <a:t>The government organization responsible for the conduct of monetary policy in the United States is the U.S. Treasury.	</a:t>
            </a:r>
          </a:p>
          <a:p>
            <a:pPr lvl="1">
              <a:lnSpc>
                <a:spcPct val="100000"/>
              </a:lnSpc>
            </a:pPr>
            <a:r>
              <a:rPr lang="en-US" altLang="zh-TW" dirty="0"/>
              <a:t>True</a:t>
            </a:r>
          </a:p>
          <a:p>
            <a:pPr lvl="1">
              <a:lnSpc>
                <a:spcPct val="100000"/>
              </a:lnSpc>
            </a:pPr>
            <a:r>
              <a:rPr lang="en-US" altLang="zh-TW" dirty="0"/>
              <a:t>False		</a:t>
            </a:r>
          </a:p>
          <a:p>
            <a:pPr lvl="0">
              <a:lnSpc>
                <a:spcPct val="100000"/>
              </a:lnSpc>
            </a:pPr>
            <a:r>
              <a:rPr lang="en-US" altLang="zh-TW" dirty="0"/>
              <a:t>The Federal Open Market Committee consists of</a:t>
            </a:r>
            <a:endParaRPr lang="zh-TW" altLang="zh-TW" dirty="0"/>
          </a:p>
          <a:p>
            <a:pPr lvl="1">
              <a:lnSpc>
                <a:spcPct val="100000"/>
              </a:lnSpc>
            </a:pPr>
            <a:r>
              <a:rPr lang="en-US" altLang="zh-TW" dirty="0"/>
              <a:t>The five senior members of the seven-member Board of Governors.</a:t>
            </a:r>
            <a:endParaRPr lang="zh-TW" altLang="zh-TW" dirty="0"/>
          </a:p>
          <a:p>
            <a:pPr lvl="1">
              <a:lnSpc>
                <a:spcPct val="100000"/>
              </a:lnSpc>
            </a:pPr>
            <a:r>
              <a:rPr lang="en-US" altLang="zh-TW" dirty="0"/>
              <a:t>The seven members of the Board of Governors and seven presidents of the regional Fed banks.</a:t>
            </a:r>
            <a:endParaRPr lang="zh-TW" altLang="zh-TW" dirty="0"/>
          </a:p>
          <a:p>
            <a:pPr lvl="1">
              <a:lnSpc>
                <a:spcPct val="100000"/>
              </a:lnSpc>
            </a:pPr>
            <a:r>
              <a:rPr lang="en-US" altLang="zh-TW" dirty="0"/>
              <a:t>The seven members of the Board of Governors and five presidents of the regional Fed banks.</a:t>
            </a:r>
            <a:endParaRPr lang="zh-TW" altLang="zh-TW" dirty="0"/>
          </a:p>
          <a:p>
            <a:pPr lvl="1">
              <a:lnSpc>
                <a:spcPct val="100000"/>
              </a:lnSpc>
            </a:pPr>
            <a:r>
              <a:rPr lang="en-US" altLang="zh-TW" dirty="0"/>
              <a:t>The twelve regional Fed bank presidents and the chairman of the Board of Governors.</a:t>
            </a:r>
            <a:endParaRPr lang="zh-TW" altLang="zh-TW" dirty="0"/>
          </a:p>
          <a:p>
            <a:pPr lvl="0">
              <a:lnSpc>
                <a:spcPct val="100000"/>
              </a:lnSpc>
            </a:pPr>
            <a:endParaRPr lang="zh-TW" altLang="zh-TW" dirty="0"/>
          </a:p>
          <a:p>
            <a:pPr>
              <a:lnSpc>
                <a:spcPct val="100000"/>
              </a:lnSpc>
            </a:pPr>
            <a:r>
              <a:rPr lang="en-US" altLang="zh-TW" dirty="0"/>
              <a:t> </a:t>
            </a:r>
            <a:endParaRPr lang="zh-TW" altLang="zh-TW" dirty="0"/>
          </a:p>
          <a:p>
            <a:pPr>
              <a:lnSpc>
                <a:spcPct val="100000"/>
              </a:lnSpc>
            </a:pP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107</a:t>
            </a:fld>
            <a:endParaRPr lang="en-US" altLang="en-US"/>
          </a:p>
        </p:txBody>
      </p:sp>
      <p:sp>
        <p:nvSpPr>
          <p:cNvPr id="5" name="Footer Placeholder 4"/>
          <p:cNvSpPr>
            <a:spLocks noGrp="1"/>
          </p:cNvSpPr>
          <p:nvPr>
            <p:ph type="ftr" sz="quarter" idx="11"/>
          </p:nvPr>
        </p:nvSpPr>
        <p:spPr/>
        <p:txBody>
          <a:bodyPr/>
          <a:lstStyle/>
          <a:p>
            <a:r>
              <a:rPr lang="en-US" altLang="en-US" dirty="0"/>
              <a:t>Central Banking &amp; Monetary Policy</a:t>
            </a:r>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5920330" y="2438401"/>
            <a:ext cx="3071270" cy="28534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Date Placeholder 2"/>
          <p:cNvSpPr txBox="1">
            <a:spLocks noGrp="1"/>
          </p:cNvSpPr>
          <p:nvPr/>
        </p:nvSpPr>
        <p:spPr bwMode="auto">
          <a:xfrm>
            <a:off x="457200" y="6248400"/>
            <a:ext cx="2133600" cy="457200"/>
          </a:xfrm>
          <a:prstGeom prst="rect">
            <a:avLst/>
          </a:prstGeom>
          <a:noFill/>
          <a:ln w="9525">
            <a:noFill/>
            <a:miter lim="800000"/>
            <a:headEnd/>
            <a:tailEnd/>
          </a:ln>
        </p:spPr>
        <p:txBody>
          <a:bodyPr/>
          <a:lstStyle/>
          <a:p>
            <a:r>
              <a:rPr lang="en-US" altLang="zh-CN" sz="1000">
                <a:ea typeface="SimSun" pitchFamily="2" charset="-122"/>
              </a:rPr>
              <a:t>Spring 10</a:t>
            </a:r>
            <a:endParaRPr lang="en-US" altLang="en-US" sz="1000">
              <a:ea typeface="SimSun" pitchFamily="2" charset="-122"/>
            </a:endParaRPr>
          </a:p>
        </p:txBody>
      </p:sp>
      <p:sp>
        <p:nvSpPr>
          <p:cNvPr id="11271" name="Rectangle 2"/>
          <p:cNvSpPr>
            <a:spLocks noGrp="1" noChangeArrowheads="1"/>
          </p:cNvSpPr>
          <p:nvPr>
            <p:ph type="title" idx="4294967295"/>
          </p:nvPr>
        </p:nvSpPr>
        <p:spPr>
          <a:xfrm>
            <a:off x="457200" y="122238"/>
            <a:ext cx="2362200" cy="1295400"/>
          </a:xfrm>
        </p:spPr>
        <p:txBody>
          <a:bodyPr/>
          <a:lstStyle/>
          <a:p>
            <a:pPr eaLnBrk="1" hangingPunct="1"/>
            <a:r>
              <a:rPr lang="en-US" altLang="zh-CN">
                <a:ea typeface="SimSun" pitchFamily="2" charset="-122"/>
              </a:rPr>
              <a:t>Course Map</a:t>
            </a:r>
          </a:p>
        </p:txBody>
      </p:sp>
      <p:sp>
        <p:nvSpPr>
          <p:cNvPr id="37" name="Slide Number Placeholder 5"/>
          <p:cNvSpPr>
            <a:spLocks noGrp="1"/>
          </p:cNvSpPr>
          <p:nvPr>
            <p:ph type="sldNum" sz="quarter" idx="10"/>
          </p:nvPr>
        </p:nvSpPr>
        <p:spPr>
          <a:xfrm>
            <a:off x="8239125" y="6586538"/>
            <a:ext cx="919163" cy="293687"/>
          </a:xfrm>
        </p:spPr>
        <p:txBody>
          <a:bodyPr/>
          <a:lstStyle/>
          <a:p>
            <a:fld id="{05BD2485-3851-462F-A176-4C1F14737CDF}" type="slidenum">
              <a:rPr lang="en-US" altLang="en-US" smtClean="0"/>
              <a:pPr/>
              <a:t>108</a:t>
            </a:fld>
            <a:endParaRPr lang="en-US" altLang="en-US" dirty="0"/>
          </a:p>
        </p:txBody>
      </p:sp>
      <p:sp>
        <p:nvSpPr>
          <p:cNvPr id="40" name="Rectangle 39"/>
          <p:cNvSpPr/>
          <p:nvPr/>
        </p:nvSpPr>
        <p:spPr>
          <a:xfrm>
            <a:off x="228600" y="3962400"/>
            <a:ext cx="3733800" cy="1828800"/>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r>
              <a:rPr lang="en-US" altLang="zh-TW" sz="2000" dirty="0">
                <a:solidFill>
                  <a:schemeClr val="tx1"/>
                </a:solidFill>
              </a:rPr>
              <a:t>1. The Federal Reserve System</a:t>
            </a:r>
          </a:p>
          <a:p>
            <a:pPr>
              <a:lnSpc>
                <a:spcPct val="150000"/>
              </a:lnSpc>
            </a:pPr>
            <a:r>
              <a:rPr lang="en-US" altLang="zh-TW" sz="2000" b="1" dirty="0">
                <a:solidFill>
                  <a:srgbClr val="C00000"/>
                </a:solidFill>
              </a:rPr>
              <a:t>2. Foreign Central Banks</a:t>
            </a:r>
          </a:p>
          <a:p>
            <a:pPr>
              <a:lnSpc>
                <a:spcPct val="150000"/>
              </a:lnSpc>
            </a:pPr>
            <a:r>
              <a:rPr lang="en-US" altLang="zh-TW" sz="2000" dirty="0">
                <a:solidFill>
                  <a:schemeClr val="tx1"/>
                </a:solidFill>
              </a:rPr>
              <a:t>3. Monetary Policy</a:t>
            </a:r>
          </a:p>
        </p:txBody>
      </p:sp>
      <p:sp>
        <p:nvSpPr>
          <p:cNvPr id="41"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
        <p:nvSpPr>
          <p:cNvPr id="14" name="Oval 15"/>
          <p:cNvSpPr>
            <a:spLocks noChangeArrowheads="1"/>
          </p:cNvSpPr>
          <p:nvPr/>
        </p:nvSpPr>
        <p:spPr bwMode="auto">
          <a:xfrm>
            <a:off x="7315200" y="1676400"/>
            <a:ext cx="1676400" cy="1600200"/>
          </a:xfrm>
          <a:prstGeom prst="ellipse">
            <a:avLst/>
          </a:prstGeom>
          <a:solidFill>
            <a:schemeClr val="bg2">
              <a:lumMod val="90000"/>
            </a:schemeClr>
          </a:solidFill>
          <a:ln w="9525">
            <a:solidFill>
              <a:schemeClr val="tx1"/>
            </a:solidFill>
            <a:round/>
            <a:headEnd/>
            <a:tailEnd/>
          </a:ln>
        </p:spPr>
        <p:txBody>
          <a:bodyPr wrap="none" anchor="ctr"/>
          <a:lstStyle/>
          <a:p>
            <a:pPr algn="ctr"/>
            <a:r>
              <a:rPr lang="en-US" altLang="zh-CN" dirty="0">
                <a:ea typeface="SimSun" pitchFamily="2" charset="-122"/>
              </a:rPr>
              <a:t>Regulations</a:t>
            </a:r>
          </a:p>
        </p:txBody>
      </p:sp>
      <p:sp>
        <p:nvSpPr>
          <p:cNvPr id="15" name="Rectangle 21"/>
          <p:cNvSpPr>
            <a:spLocks noChangeArrowheads="1"/>
          </p:cNvSpPr>
          <p:nvPr/>
        </p:nvSpPr>
        <p:spPr bwMode="auto">
          <a:xfrm>
            <a:off x="7467600" y="3429000"/>
            <a:ext cx="1447800" cy="990600"/>
          </a:xfrm>
          <a:prstGeom prst="rect">
            <a:avLst/>
          </a:prstGeom>
          <a:solidFill>
            <a:schemeClr val="bg2">
              <a:lumMod val="75000"/>
            </a:schemeClr>
          </a:solidFill>
          <a:ln w="9525">
            <a:solidFill>
              <a:schemeClr val="tx1"/>
            </a:solidFill>
            <a:miter lim="800000"/>
            <a:headEnd/>
            <a:tailEnd/>
          </a:ln>
        </p:spPr>
        <p:txBody>
          <a:bodyPr anchor="ctr"/>
          <a:lstStyle/>
          <a:p>
            <a:pPr algn="ctr"/>
            <a:r>
              <a:rPr lang="en-US" altLang="zh-CN" dirty="0">
                <a:ea typeface="SimSun" pitchFamily="2" charset="-122"/>
              </a:rPr>
              <a:t>Banking Regulation</a:t>
            </a:r>
          </a:p>
        </p:txBody>
      </p:sp>
      <p:sp>
        <p:nvSpPr>
          <p:cNvPr id="16" name="Rectangle 22"/>
          <p:cNvSpPr>
            <a:spLocks noChangeArrowheads="1"/>
          </p:cNvSpPr>
          <p:nvPr/>
        </p:nvSpPr>
        <p:spPr bwMode="auto">
          <a:xfrm>
            <a:off x="7467600" y="4495800"/>
            <a:ext cx="1447800" cy="914400"/>
          </a:xfrm>
          <a:prstGeom prst="rect">
            <a:avLst/>
          </a:prstGeom>
          <a:solidFill>
            <a:schemeClr val="bg2">
              <a:lumMod val="50000"/>
            </a:schemeClr>
          </a:solidFill>
          <a:ln w="9525">
            <a:solidFill>
              <a:schemeClr val="tx1"/>
            </a:solidFill>
            <a:miter lim="800000"/>
            <a:headEnd/>
            <a:tailEnd/>
          </a:ln>
        </p:spPr>
        <p:txBody>
          <a:bodyPr anchor="ctr"/>
          <a:lstStyle/>
          <a:p>
            <a:pPr algn="ctr"/>
            <a:r>
              <a:rPr lang="en-US" altLang="zh-CN" dirty="0">
                <a:ea typeface="SimSun" pitchFamily="2" charset="-122"/>
              </a:rPr>
              <a:t>Monetary Policy</a:t>
            </a:r>
          </a:p>
        </p:txBody>
      </p:sp>
      <p:cxnSp>
        <p:nvCxnSpPr>
          <p:cNvPr id="17" name="AutoShape 23"/>
          <p:cNvCxnSpPr>
            <a:cxnSpLocks noChangeShapeType="1"/>
            <a:stCxn id="14" idx="4"/>
            <a:endCxn id="15" idx="1"/>
          </p:cNvCxnSpPr>
          <p:nvPr/>
        </p:nvCxnSpPr>
        <p:spPr bwMode="auto">
          <a:xfrm rot="5400000">
            <a:off x="7486650" y="3257550"/>
            <a:ext cx="647700" cy="685800"/>
          </a:xfrm>
          <a:prstGeom prst="bentConnector4">
            <a:avLst>
              <a:gd name="adj1" fmla="val 11765"/>
              <a:gd name="adj2" fmla="val 124031"/>
            </a:avLst>
          </a:prstGeom>
          <a:noFill/>
          <a:ln w="9525">
            <a:solidFill>
              <a:schemeClr val="tx1"/>
            </a:solidFill>
            <a:miter lim="800000"/>
            <a:headEnd/>
            <a:tailEnd type="triangle" w="med" len="med"/>
          </a:ln>
        </p:spPr>
      </p:cxnSp>
      <p:cxnSp>
        <p:nvCxnSpPr>
          <p:cNvPr id="18" name="AutoShape 24"/>
          <p:cNvCxnSpPr>
            <a:cxnSpLocks noChangeShapeType="1"/>
            <a:stCxn id="14" idx="4"/>
            <a:endCxn id="16" idx="1"/>
          </p:cNvCxnSpPr>
          <p:nvPr/>
        </p:nvCxnSpPr>
        <p:spPr bwMode="auto">
          <a:xfrm rot="5400000">
            <a:off x="6972300" y="3771900"/>
            <a:ext cx="1676400" cy="685800"/>
          </a:xfrm>
          <a:prstGeom prst="bentConnector4">
            <a:avLst>
              <a:gd name="adj1" fmla="val 4652"/>
              <a:gd name="adj2" fmla="val 124031"/>
            </a:avLst>
          </a:prstGeom>
          <a:noFill/>
          <a:ln w="9525">
            <a:solidFill>
              <a:schemeClr val="tx1"/>
            </a:solidFill>
            <a:miter lim="800000"/>
            <a:headEnd/>
            <a:tailEnd type="triangle" w="med" len="med"/>
          </a:ln>
        </p:spPr>
      </p:cxnSp>
      <p:sp>
        <p:nvSpPr>
          <p:cNvPr id="19" name="AutoShape 29"/>
          <p:cNvSpPr>
            <a:spLocks noChangeArrowheads="1"/>
          </p:cNvSpPr>
          <p:nvPr/>
        </p:nvSpPr>
        <p:spPr bwMode="auto">
          <a:xfrm>
            <a:off x="2286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Tree>
    <p:extLst>
      <p:ext uri="{BB962C8B-B14F-4D97-AF65-F5344CB8AC3E}">
        <p14:creationId xmlns:p14="http://schemas.microsoft.com/office/powerpoint/2010/main" val="22235935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altLang="zh-TW"/>
              <a:t>European Central Bank</a:t>
            </a:r>
          </a:p>
        </p:txBody>
      </p:sp>
      <p:sp>
        <p:nvSpPr>
          <p:cNvPr id="207875" name="Rectangle 3"/>
          <p:cNvSpPr>
            <a:spLocks noGrp="1" noChangeArrowheads="1"/>
          </p:cNvSpPr>
          <p:nvPr>
            <p:ph idx="1"/>
          </p:nvPr>
        </p:nvSpPr>
        <p:spPr>
          <a:xfrm>
            <a:off x="2743200" y="1600200"/>
            <a:ext cx="5943600" cy="4525963"/>
          </a:xfrm>
        </p:spPr>
        <p:txBody>
          <a:bodyPr>
            <a:normAutofit fontScale="85000" lnSpcReduction="10000"/>
          </a:bodyPr>
          <a:lstStyle/>
          <a:p>
            <a:pPr>
              <a:lnSpc>
                <a:spcPct val="120000"/>
              </a:lnSpc>
            </a:pPr>
            <a:r>
              <a:rPr lang="en-US" altLang="zh-TW" dirty="0"/>
              <a:t>Founded on 1 June 1999 , HQ in Frankfurt</a:t>
            </a:r>
          </a:p>
          <a:p>
            <a:pPr>
              <a:lnSpc>
                <a:spcPct val="120000"/>
              </a:lnSpc>
            </a:pPr>
            <a:r>
              <a:rPr lang="en-US" altLang="zh-TW" dirty="0"/>
              <a:t>The ECB is governed by the </a:t>
            </a:r>
            <a:r>
              <a:rPr lang="en-US" altLang="zh-TW" b="1" dirty="0">
                <a:solidFill>
                  <a:srgbClr val="C00000"/>
                </a:solidFill>
              </a:rPr>
              <a:t>Executive Board</a:t>
            </a:r>
            <a:r>
              <a:rPr lang="en-US" altLang="zh-TW" dirty="0"/>
              <a:t>, headed by a </a:t>
            </a:r>
            <a:r>
              <a:rPr lang="en-US" altLang="zh-TW" b="1" dirty="0">
                <a:solidFill>
                  <a:schemeClr val="accent2">
                    <a:lumMod val="75000"/>
                  </a:schemeClr>
                </a:solidFill>
              </a:rPr>
              <a:t>President</a:t>
            </a:r>
            <a:r>
              <a:rPr lang="en-US" altLang="zh-TW" dirty="0"/>
              <a:t>, and a </a:t>
            </a:r>
            <a:r>
              <a:rPr lang="en-US" altLang="zh-TW" b="1" dirty="0">
                <a:solidFill>
                  <a:schemeClr val="accent2">
                    <a:lumMod val="75000"/>
                  </a:schemeClr>
                </a:solidFill>
              </a:rPr>
              <a:t>Governing Council</a:t>
            </a:r>
            <a:r>
              <a:rPr lang="en-US" altLang="zh-TW" dirty="0"/>
              <a:t>, consisting of the six members of the board and the governors of the national central banks of the 19 euro area countries.</a:t>
            </a:r>
          </a:p>
          <a:p>
            <a:pPr>
              <a:lnSpc>
                <a:spcPct val="120000"/>
              </a:lnSpc>
            </a:pPr>
            <a:r>
              <a:rPr lang="en-US" altLang="zh-TW" dirty="0"/>
              <a:t>The </a:t>
            </a:r>
            <a:r>
              <a:rPr lang="en-US" altLang="zh-TW" b="1" dirty="0">
                <a:solidFill>
                  <a:srgbClr val="C00000"/>
                </a:solidFill>
              </a:rPr>
              <a:t>Executive Board </a:t>
            </a:r>
            <a:r>
              <a:rPr lang="en-US" altLang="zh-TW" dirty="0"/>
              <a:t>consists of six members which are elaborating the strategies for the bank's policy. They are appointed by the European Council, acting by a qualified majority.  </a:t>
            </a:r>
          </a:p>
          <a:p>
            <a:pPr>
              <a:lnSpc>
                <a:spcPct val="120000"/>
              </a:lnSpc>
            </a:pPr>
            <a:r>
              <a:rPr lang="en-US" altLang="zh-TW" dirty="0"/>
              <a:t>The </a:t>
            </a:r>
            <a:r>
              <a:rPr lang="en-US" altLang="zh-TW" b="1" dirty="0">
                <a:solidFill>
                  <a:srgbClr val="C00000"/>
                </a:solidFill>
              </a:rPr>
              <a:t>Governing Council </a:t>
            </a:r>
            <a:r>
              <a:rPr lang="en-US" altLang="zh-TW" dirty="0"/>
              <a:t>is the main decision-making body of the ECB; it formulates monetary policy for the euro area.</a:t>
            </a:r>
          </a:p>
          <a:p>
            <a:pPr>
              <a:lnSpc>
                <a:spcPct val="120000"/>
              </a:lnSpc>
            </a:pPr>
            <a:r>
              <a:rPr lang="en-US" altLang="zh-TW" dirty="0"/>
              <a:t>The most instrument and goal independent central bank in the world.  It was given independence in the treaty, and that policy can only be changed by amending the treaty.</a:t>
            </a:r>
          </a:p>
        </p:txBody>
      </p:sp>
      <p:sp>
        <p:nvSpPr>
          <p:cNvPr id="10"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2073E462-0C7C-46BB-BB91-732C81A30DF2}" type="slidenum">
              <a:rPr lang="en-US" altLang="en-US" sz="1400"/>
              <a:pPr/>
              <a:t>109</a:t>
            </a:fld>
            <a:endParaRPr lang="en-US" altLang="en-US" sz="1400"/>
          </a:p>
        </p:txBody>
      </p:sp>
      <p:pic>
        <p:nvPicPr>
          <p:cNvPr id="207876" name="Picture 4" descr="Image:Eurotower in Frankfurt.jpg">
            <a:hlinkClick r:id="rId3"/>
          </p:cNvPr>
          <p:cNvPicPr>
            <a:picLocks noChangeAspect="1" noChangeArrowheads="1"/>
          </p:cNvPicPr>
          <p:nvPr/>
        </p:nvPicPr>
        <p:blipFill rotWithShape="1">
          <a:blip r:embed="rId4" cstate="print"/>
          <a:srcRect l="19574"/>
          <a:stretch/>
        </p:blipFill>
        <p:spPr bwMode="auto">
          <a:xfrm>
            <a:off x="304800" y="1752600"/>
            <a:ext cx="2252202" cy="373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7877" name="Text Box 5"/>
          <p:cNvSpPr txBox="1">
            <a:spLocks noChangeArrowheads="1"/>
          </p:cNvSpPr>
          <p:nvPr/>
        </p:nvSpPr>
        <p:spPr bwMode="auto">
          <a:xfrm>
            <a:off x="228600" y="5486400"/>
            <a:ext cx="2743200" cy="661720"/>
          </a:xfrm>
          <a:prstGeom prst="rect">
            <a:avLst/>
          </a:prstGeom>
          <a:noFill/>
          <a:ln w="9525">
            <a:noFill/>
            <a:miter lim="800000"/>
            <a:headEnd/>
            <a:tailEnd/>
          </a:ln>
          <a:effectLst/>
        </p:spPr>
        <p:txBody>
          <a:bodyPr>
            <a:spAutoFit/>
          </a:bodyPr>
          <a:lstStyle/>
          <a:p>
            <a:pPr eaLnBrk="0" hangingPunct="0">
              <a:spcBef>
                <a:spcPct val="50000"/>
              </a:spcBef>
            </a:pPr>
            <a:r>
              <a:rPr lang="en-US" altLang="zh-TW" sz="1600" dirty="0">
                <a:latin typeface="+mn-lt"/>
                <a:ea typeface="PMingLiU" pitchFamily="18" charset="-120"/>
              </a:rPr>
              <a:t>The ECB Tower in Frankfurt </a:t>
            </a:r>
          </a:p>
          <a:p>
            <a:pPr eaLnBrk="0" hangingPunct="0">
              <a:spcBef>
                <a:spcPct val="50000"/>
              </a:spcBef>
            </a:pPr>
            <a:r>
              <a:rPr lang="en-US" altLang="zh-TW" sz="1400" i="1" dirty="0">
                <a:latin typeface="+mn-lt"/>
                <a:ea typeface="PMingLiU" pitchFamily="18" charset="-120"/>
              </a:rPr>
              <a:t>Source: Wikipedia</a:t>
            </a:r>
          </a:p>
        </p:txBody>
      </p:sp>
      <p:sp>
        <p:nvSpPr>
          <p:cNvPr id="207878" name="AutoShape 6"/>
          <p:cNvSpPr>
            <a:spLocks noChangeArrowheads="1"/>
          </p:cNvSpPr>
          <p:nvPr/>
        </p:nvSpPr>
        <p:spPr bwMode="auto">
          <a:xfrm>
            <a:off x="6858000" y="152400"/>
            <a:ext cx="2286000" cy="1371600"/>
          </a:xfrm>
          <a:prstGeom prst="cloudCallout">
            <a:avLst>
              <a:gd name="adj1" fmla="val -96148"/>
              <a:gd name="adj2" fmla="val 50764"/>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lstStyle/>
          <a:p>
            <a:pPr algn="ctr" eaLnBrk="0" hangingPunct="0"/>
            <a:r>
              <a:rPr lang="en-US" altLang="zh-TW" dirty="0">
                <a:ea typeface="PMingLiU" pitchFamily="18" charset="-120"/>
              </a:rPr>
              <a:t>Who is the President of the ECB?</a:t>
            </a:r>
          </a:p>
        </p:txBody>
      </p:sp>
      <p:sp>
        <p:nvSpPr>
          <p:cNvPr id="207879" name="Text Box 7"/>
          <p:cNvSpPr txBox="1">
            <a:spLocks noChangeArrowheads="1"/>
          </p:cNvSpPr>
          <p:nvPr/>
        </p:nvSpPr>
        <p:spPr bwMode="auto">
          <a:xfrm>
            <a:off x="6019800" y="5867400"/>
            <a:ext cx="2971800" cy="366713"/>
          </a:xfrm>
          <a:prstGeom prst="rect">
            <a:avLst/>
          </a:prstGeom>
          <a:noFill/>
          <a:ln w="9525">
            <a:noFill/>
            <a:miter lim="800000"/>
            <a:headEnd/>
            <a:tailEnd/>
          </a:ln>
          <a:effectLst/>
        </p:spPr>
        <p:txBody>
          <a:bodyPr>
            <a:spAutoFit/>
          </a:bodyPr>
          <a:lstStyle/>
          <a:p>
            <a:pPr eaLnBrk="0" hangingPunct="0">
              <a:spcBef>
                <a:spcPct val="50000"/>
              </a:spcBef>
            </a:pPr>
            <a:endParaRPr lang="zh-TW" altLang="en-US">
              <a:ea typeface="PMingLiU" pitchFamily="18" charset="-120"/>
            </a:endParaRPr>
          </a:p>
        </p:txBody>
      </p:sp>
      <p:sp>
        <p:nvSpPr>
          <p:cNvPr id="9"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31434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7878"/>
                                        </p:tgtEl>
                                        <p:attrNameLst>
                                          <p:attrName>style.visibility</p:attrName>
                                        </p:attrNameLst>
                                      </p:cBhvr>
                                      <p:to>
                                        <p:strVal val="visible"/>
                                      </p:to>
                                    </p:set>
                                    <p:animEffect transition="in" filter="fade">
                                      <p:cBhvr>
                                        <p:cTn id="7" dur="500"/>
                                        <p:tgtEl>
                                          <p:spTgt spid="20787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0787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0787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787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787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078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5" grpId="0" build="p"/>
      <p:bldP spid="20787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ctr"/>
            <a:r>
              <a:rPr lang="en-US" altLang="zh-TW" dirty="0"/>
              <a:t>Regulatory Pendulum: CRIC</a:t>
            </a:r>
            <a:endParaRPr lang="zh-TW" altLang="en-US" dirty="0"/>
          </a:p>
        </p:txBody>
      </p:sp>
      <p:sp>
        <p:nvSpPr>
          <p:cNvPr id="7" name="Slide Number Placeholder 6"/>
          <p:cNvSpPr>
            <a:spLocks noGrp="1"/>
          </p:cNvSpPr>
          <p:nvPr>
            <p:ph type="sldNum" sz="quarter" idx="10"/>
          </p:nvPr>
        </p:nvSpPr>
        <p:spPr/>
        <p:txBody>
          <a:bodyPr/>
          <a:lstStyle/>
          <a:p>
            <a:fld id="{F75A01C5-F791-4750-83A3-98A950B72EC8}" type="slidenum">
              <a:rPr lang="en-US" altLang="en-US" smtClean="0"/>
              <a:pPr/>
              <a:t>11</a:t>
            </a:fld>
            <a:endParaRPr lang="en-US" altLang="en-US"/>
          </a:p>
        </p:txBody>
      </p:sp>
      <p:sp>
        <p:nvSpPr>
          <p:cNvPr id="8" name="Footer Placeholder 7"/>
          <p:cNvSpPr>
            <a:spLocks noGrp="1"/>
          </p:cNvSpPr>
          <p:nvPr>
            <p:ph type="ftr" sz="quarter" idx="11"/>
          </p:nvPr>
        </p:nvSpPr>
        <p:spPr/>
        <p:txBody>
          <a:bodyPr/>
          <a:lstStyle/>
          <a:p>
            <a:r>
              <a:rPr lang="en-US" altLang="en-US" dirty="0"/>
              <a:t>Financial Regulation</a:t>
            </a:r>
          </a:p>
        </p:txBody>
      </p:sp>
      <p:sp>
        <p:nvSpPr>
          <p:cNvPr id="13" name="Flowchart: Process 12"/>
          <p:cNvSpPr/>
          <p:nvPr/>
        </p:nvSpPr>
        <p:spPr>
          <a:xfrm>
            <a:off x="304800" y="2895600"/>
            <a:ext cx="1905000" cy="1219200"/>
          </a:xfrm>
          <a:prstGeom prst="flowChartProcess">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Crisis</a:t>
            </a:r>
            <a:endParaRPr lang="zh-TW" altLang="en-US" sz="2400" dirty="0"/>
          </a:p>
        </p:txBody>
      </p:sp>
      <p:sp>
        <p:nvSpPr>
          <p:cNvPr id="16" name="Flowchart: Process 15"/>
          <p:cNvSpPr/>
          <p:nvPr/>
        </p:nvSpPr>
        <p:spPr>
          <a:xfrm>
            <a:off x="2514600" y="2286000"/>
            <a:ext cx="1905000" cy="1219200"/>
          </a:xfrm>
          <a:prstGeom prst="flowChartProcess">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Response</a:t>
            </a:r>
            <a:endParaRPr lang="zh-TW" altLang="en-US" sz="2400" dirty="0"/>
          </a:p>
        </p:txBody>
      </p:sp>
      <p:sp>
        <p:nvSpPr>
          <p:cNvPr id="17" name="Flowchart: Process 16"/>
          <p:cNvSpPr/>
          <p:nvPr/>
        </p:nvSpPr>
        <p:spPr>
          <a:xfrm>
            <a:off x="4800600" y="2286000"/>
            <a:ext cx="1905000" cy="1219200"/>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Improvement</a:t>
            </a:r>
            <a:endParaRPr lang="zh-TW" altLang="en-US" sz="2400" dirty="0">
              <a:solidFill>
                <a:schemeClr val="tx1"/>
              </a:solidFill>
            </a:endParaRPr>
          </a:p>
        </p:txBody>
      </p:sp>
      <p:sp>
        <p:nvSpPr>
          <p:cNvPr id="18" name="Flowchart: Process 17"/>
          <p:cNvSpPr/>
          <p:nvPr/>
        </p:nvSpPr>
        <p:spPr>
          <a:xfrm>
            <a:off x="7010400" y="2895600"/>
            <a:ext cx="1905000" cy="1219200"/>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Complacency</a:t>
            </a:r>
            <a:endParaRPr lang="zh-TW" altLang="en-US" sz="2400" dirty="0">
              <a:solidFill>
                <a:schemeClr val="tx1"/>
              </a:solidFill>
            </a:endParaRPr>
          </a:p>
        </p:txBody>
      </p:sp>
      <p:sp>
        <p:nvSpPr>
          <p:cNvPr id="20" name="U-Turn Arrow 19"/>
          <p:cNvSpPr/>
          <p:nvPr/>
        </p:nvSpPr>
        <p:spPr>
          <a:xfrm rot="10800000">
            <a:off x="990600" y="4114800"/>
            <a:ext cx="7162800" cy="1219200"/>
          </a:xfrm>
          <a:prstGeom prst="uturnArrow">
            <a:avLst>
              <a:gd name="adj1" fmla="val 25000"/>
              <a:gd name="adj2" fmla="val 25000"/>
              <a:gd name="adj3" fmla="val 25000"/>
              <a:gd name="adj4" fmla="val 43750"/>
              <a:gd name="adj5" fmla="val 100000"/>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1" name="Oval Callout 20"/>
          <p:cNvSpPr/>
          <p:nvPr/>
        </p:nvSpPr>
        <p:spPr>
          <a:xfrm>
            <a:off x="457200" y="914400"/>
            <a:ext cx="1524000" cy="1219200"/>
          </a:xfrm>
          <a:prstGeom prst="wedgeEllipseCallout">
            <a:avLst>
              <a:gd name="adj1" fmla="val 13650"/>
              <a:gd name="adj2" fmla="val 67672"/>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Who’s to blame?</a:t>
            </a:r>
            <a:endParaRPr lang="zh-TW" altLang="en-US" dirty="0"/>
          </a:p>
        </p:txBody>
      </p:sp>
      <p:sp>
        <p:nvSpPr>
          <p:cNvPr id="22" name="Bent Arrow 21"/>
          <p:cNvSpPr/>
          <p:nvPr/>
        </p:nvSpPr>
        <p:spPr>
          <a:xfrm>
            <a:off x="1219200" y="2286000"/>
            <a:ext cx="1295400" cy="609600"/>
          </a:xfrm>
          <a:prstGeom prst="ben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r>
              <a:rPr lang="en-US" altLang="zh-TW"/>
              <a:t>Bank of England</a:t>
            </a:r>
            <a:endParaRPr lang="en-US" altLang="zh-TW" dirty="0"/>
          </a:p>
        </p:txBody>
      </p:sp>
      <p:sp>
        <p:nvSpPr>
          <p:cNvPr id="5" name="Content Placeholder 4"/>
          <p:cNvSpPr>
            <a:spLocks noGrp="1"/>
          </p:cNvSpPr>
          <p:nvPr>
            <p:ph sz="half" idx="2"/>
          </p:nvPr>
        </p:nvSpPr>
        <p:spPr>
          <a:xfrm>
            <a:off x="2971800" y="1600200"/>
            <a:ext cx="5715000" cy="4525963"/>
          </a:xfrm>
        </p:spPr>
        <p:txBody>
          <a:bodyPr/>
          <a:lstStyle/>
          <a:p>
            <a:r>
              <a:rPr lang="en-US" altLang="zh-TW" dirty="0"/>
              <a:t>Founded in 1694 the Bank of England was nationalized in 1946 and gained independence in 1997</a:t>
            </a:r>
          </a:p>
          <a:p>
            <a:r>
              <a:rPr lang="en-US" altLang="zh-TW" dirty="0"/>
              <a:t>The 1998 Bank of England Act provided the current organizational framework, consisting of:</a:t>
            </a:r>
          </a:p>
          <a:p>
            <a:pPr lvl="1"/>
            <a:r>
              <a:rPr lang="en-US" altLang="zh-TW" dirty="0"/>
              <a:t>The Court of Directors (the “Court”) manages the Bank’s affairs, other than monetary policy</a:t>
            </a:r>
          </a:p>
          <a:p>
            <a:pPr lvl="2"/>
            <a:r>
              <a:rPr lang="en-US" altLang="zh-TW" b="1" dirty="0">
                <a:solidFill>
                  <a:schemeClr val="accent2">
                    <a:lumMod val="75000"/>
                  </a:schemeClr>
                </a:solidFill>
              </a:rPr>
              <a:t>Like BOG </a:t>
            </a:r>
            <a:r>
              <a:rPr lang="en-US" altLang="zh-TW" dirty="0"/>
              <a:t>consists of the Governor, two Deputy Governors and 16 nonexecutive Directors </a:t>
            </a:r>
          </a:p>
        </p:txBody>
      </p:sp>
      <p:sp>
        <p:nvSpPr>
          <p:cNvPr id="11"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74563A47-CF10-4681-981D-DB9C1317C3AC}" type="slidenum">
              <a:rPr lang="en-US" altLang="en-US" sz="1400"/>
              <a:pPr/>
              <a:t>110</a:t>
            </a:fld>
            <a:endParaRPr lang="en-US" altLang="en-US" sz="1400"/>
          </a:p>
        </p:txBody>
      </p:sp>
      <p:sp>
        <p:nvSpPr>
          <p:cNvPr id="209925" name="Text Box 5"/>
          <p:cNvSpPr txBox="1">
            <a:spLocks noChangeArrowheads="1"/>
          </p:cNvSpPr>
          <p:nvPr/>
        </p:nvSpPr>
        <p:spPr bwMode="auto">
          <a:xfrm>
            <a:off x="0" y="5867400"/>
            <a:ext cx="27432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www.freefoto.com</a:t>
            </a:r>
          </a:p>
        </p:txBody>
      </p:sp>
      <p:pic>
        <p:nvPicPr>
          <p:cNvPr id="14" name="Picture 4" descr="The Bank of England"/>
          <p:cNvPicPr>
            <a:picLocks noGrp="1" noChangeAspect="1" noChangeArrowheads="1"/>
          </p:cNvPicPr>
          <p:nvPr>
            <p:ph sz="half" idx="1"/>
          </p:nvPr>
        </p:nvPicPr>
        <p:blipFill rotWithShape="1">
          <a:blip r:embed="rId3" cstate="print"/>
          <a:srcRect r="18261"/>
          <a:stretch/>
        </p:blipFill>
        <p:spPr bwMode="auto">
          <a:xfrm>
            <a:off x="457201" y="1626302"/>
            <a:ext cx="2286000" cy="41950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407539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r>
              <a:rPr lang="en-US" altLang="zh-TW" dirty="0"/>
              <a:t>Bank of England (</a:t>
            </a:r>
            <a:r>
              <a:rPr lang="en-US" altLang="zh-TW" dirty="0" err="1"/>
              <a:t>Cont</a:t>
            </a:r>
            <a:r>
              <a:rPr lang="en-US" altLang="zh-TW" dirty="0"/>
              <a:t>)</a:t>
            </a:r>
          </a:p>
        </p:txBody>
      </p:sp>
      <p:sp>
        <p:nvSpPr>
          <p:cNvPr id="2" name="Content Placeholder 1"/>
          <p:cNvSpPr>
            <a:spLocks noGrp="1"/>
          </p:cNvSpPr>
          <p:nvPr>
            <p:ph sz="half" idx="2"/>
          </p:nvPr>
        </p:nvSpPr>
        <p:spPr>
          <a:xfrm>
            <a:off x="3048000" y="1600200"/>
            <a:ext cx="5638800" cy="4525963"/>
          </a:xfrm>
        </p:spPr>
        <p:txBody>
          <a:bodyPr/>
          <a:lstStyle/>
          <a:p>
            <a:pPr lvl="1"/>
            <a:r>
              <a:rPr lang="en-US" altLang="zh-TW" dirty="0"/>
              <a:t>The </a:t>
            </a:r>
            <a:r>
              <a:rPr lang="en-US" altLang="zh-TW" dirty="0" err="1"/>
              <a:t>NedCo</a:t>
            </a:r>
            <a:r>
              <a:rPr lang="en-US" altLang="zh-TW" dirty="0"/>
              <a:t> is a sub-committee of Court consisting of all the non-executive directors and a chairman designated by the Chancellor of the Exchequer</a:t>
            </a:r>
          </a:p>
          <a:p>
            <a:pPr lvl="1"/>
            <a:r>
              <a:rPr lang="en-US" altLang="zh-TW" dirty="0"/>
              <a:t>The Monetary Policy Committee (“MPC”) has responsibility for monetary policy. The MPC meets at least monthly </a:t>
            </a:r>
          </a:p>
          <a:p>
            <a:pPr lvl="2"/>
            <a:r>
              <a:rPr lang="en-US" altLang="zh-TW" b="1" dirty="0">
                <a:solidFill>
                  <a:schemeClr val="accent2">
                    <a:lumMod val="75000"/>
                  </a:schemeClr>
                </a:solidFill>
              </a:rPr>
              <a:t>Like FOMC</a:t>
            </a:r>
            <a:r>
              <a:rPr lang="en-US" altLang="zh-TW" dirty="0">
                <a:solidFill>
                  <a:schemeClr val="accent2">
                    <a:lumMod val="75000"/>
                  </a:schemeClr>
                </a:solidFill>
              </a:rPr>
              <a:t> </a:t>
            </a:r>
            <a:r>
              <a:rPr lang="en-US" altLang="zh-TW" dirty="0"/>
              <a:t>consists of the Governor, Deputy Governors, two of the Bank’s Executive Directors, plus four members appointed by the Chancellor.</a:t>
            </a:r>
          </a:p>
          <a:p>
            <a:endParaRPr lang="de-DE" dirty="0"/>
          </a:p>
        </p:txBody>
      </p:sp>
      <p:sp>
        <p:nvSpPr>
          <p:cNvPr id="11"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74563A47-CF10-4681-981D-DB9C1317C3AC}" type="slidenum">
              <a:rPr lang="en-US" altLang="en-US" sz="1400"/>
              <a:pPr/>
              <a:t>111</a:t>
            </a:fld>
            <a:endParaRPr lang="en-US" altLang="en-US" sz="1400"/>
          </a:p>
        </p:txBody>
      </p:sp>
      <p:sp>
        <p:nvSpPr>
          <p:cNvPr id="209925" name="Text Box 5"/>
          <p:cNvSpPr txBox="1">
            <a:spLocks noChangeArrowheads="1"/>
          </p:cNvSpPr>
          <p:nvPr/>
        </p:nvSpPr>
        <p:spPr bwMode="auto">
          <a:xfrm>
            <a:off x="0" y="5867400"/>
            <a:ext cx="27432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www.freefoto.com</a:t>
            </a:r>
          </a:p>
        </p:txBody>
      </p:sp>
      <p:sp>
        <p:nvSpPr>
          <p:cNvPr id="209928" name="AutoShape 8"/>
          <p:cNvSpPr>
            <a:spLocks noChangeArrowheads="1"/>
          </p:cNvSpPr>
          <p:nvPr/>
        </p:nvSpPr>
        <p:spPr bwMode="auto">
          <a:xfrm>
            <a:off x="5943600" y="0"/>
            <a:ext cx="2895600" cy="1295400"/>
          </a:xfrm>
          <a:prstGeom prst="cloudCallout">
            <a:avLst>
              <a:gd name="adj1" fmla="val -62447"/>
              <a:gd name="adj2" fmla="val 45527"/>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lstStyle/>
          <a:p>
            <a:pPr algn="ctr" eaLnBrk="0" hangingPunct="0"/>
            <a:r>
              <a:rPr lang="en-US" altLang="zh-TW" dirty="0">
                <a:ea typeface="PMingLiU" pitchFamily="18" charset="-120"/>
              </a:rPr>
              <a:t>Who is the current Governor of the BoE?</a:t>
            </a:r>
          </a:p>
        </p:txBody>
      </p:sp>
      <p:pic>
        <p:nvPicPr>
          <p:cNvPr id="9" name="Picture 4" descr="The Bank of England"/>
          <p:cNvPicPr>
            <a:picLocks noGrp="1" noChangeAspect="1" noChangeArrowheads="1"/>
          </p:cNvPicPr>
          <p:nvPr>
            <p:ph sz="half" idx="1"/>
          </p:nvPr>
        </p:nvPicPr>
        <p:blipFill rotWithShape="1">
          <a:blip r:embed="rId3" cstate="print"/>
          <a:srcRect r="18261"/>
          <a:stretch/>
        </p:blipFill>
        <p:spPr bwMode="auto">
          <a:xfrm>
            <a:off x="457201" y="1632099"/>
            <a:ext cx="2286000" cy="41950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294405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9928"/>
                                        </p:tgtEl>
                                        <p:attrNameLst>
                                          <p:attrName>style.visibility</p:attrName>
                                        </p:attrNameLst>
                                      </p:cBhvr>
                                      <p:to>
                                        <p:strVal val="visible"/>
                                      </p:to>
                                    </p:set>
                                    <p:animEffect transition="in" filter="fade">
                                      <p:cBhvr>
                                        <p:cTn id="17" dur="500"/>
                                        <p:tgtEl>
                                          <p:spTgt spid="209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0992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r>
              <a:rPr lang="en-US" altLang="zh-TW"/>
              <a:t>Bank of Canada</a:t>
            </a:r>
          </a:p>
        </p:txBody>
      </p:sp>
      <p:sp>
        <p:nvSpPr>
          <p:cNvPr id="211971" name="Rectangle 3"/>
          <p:cNvSpPr>
            <a:spLocks noGrp="1" noChangeArrowheads="1"/>
          </p:cNvSpPr>
          <p:nvPr>
            <p:ph sz="half" idx="1"/>
          </p:nvPr>
        </p:nvSpPr>
        <p:spPr>
          <a:xfrm>
            <a:off x="457200" y="1600200"/>
            <a:ext cx="5105400" cy="4525963"/>
          </a:xfrm>
        </p:spPr>
        <p:txBody>
          <a:bodyPr/>
          <a:lstStyle/>
          <a:p>
            <a:r>
              <a:rPr lang="en-US" altLang="zh-TW" dirty="0"/>
              <a:t>Founded in 1934</a:t>
            </a:r>
          </a:p>
          <a:p>
            <a:r>
              <a:rPr lang="en-US" altLang="zh-TW" dirty="0"/>
              <a:t>Directors are appointed by the government for three-year terms, and they appoint a Governor for a seven-year term.</a:t>
            </a:r>
          </a:p>
          <a:p>
            <a:r>
              <a:rPr lang="en-US" altLang="zh-TW" dirty="0"/>
              <a:t>A governing council is the policy-making group comparable to the FOMC.</a:t>
            </a:r>
          </a:p>
          <a:p>
            <a:r>
              <a:rPr lang="en-US" altLang="zh-TW" dirty="0"/>
              <a:t>In 1967, ultimate monetary authority was given to the government.  However, this authority has never been exercised to date.</a:t>
            </a:r>
          </a:p>
        </p:txBody>
      </p:sp>
      <p:sp>
        <p:nvSpPr>
          <p:cNvPr id="8" name="Slide Number Placeholder 6"/>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D0CA92B7-4C9A-4C3E-8428-5236C46B6083}" type="slidenum">
              <a:rPr lang="en-US" altLang="en-US" sz="1400"/>
              <a:pPr/>
              <a:t>112</a:t>
            </a:fld>
            <a:endParaRPr lang="en-US" altLang="en-US" sz="1400"/>
          </a:p>
        </p:txBody>
      </p:sp>
      <p:sp>
        <p:nvSpPr>
          <p:cNvPr id="211973" name="AutoShape 5"/>
          <p:cNvSpPr>
            <a:spLocks noChangeArrowheads="1"/>
          </p:cNvSpPr>
          <p:nvPr/>
        </p:nvSpPr>
        <p:spPr bwMode="auto">
          <a:xfrm>
            <a:off x="5410200" y="762000"/>
            <a:ext cx="3505200" cy="1219200"/>
          </a:xfrm>
          <a:prstGeom prst="cloudCallout">
            <a:avLst>
              <a:gd name="adj1" fmla="val -79847"/>
              <a:gd name="adj2" fmla="val 51824"/>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lstStyle/>
          <a:p>
            <a:pPr algn="ctr" eaLnBrk="0" hangingPunct="0"/>
            <a:r>
              <a:rPr lang="en-US" altLang="zh-TW" dirty="0">
                <a:ea typeface="PMingLiU" pitchFamily="18" charset="-120"/>
              </a:rPr>
              <a:t>Who is the current Governor of the </a:t>
            </a:r>
            <a:r>
              <a:rPr lang="en-US" altLang="zh-TW" dirty="0" err="1">
                <a:ea typeface="PMingLiU" pitchFamily="18" charset="-120"/>
              </a:rPr>
              <a:t>BoC</a:t>
            </a:r>
            <a:r>
              <a:rPr lang="en-US" altLang="zh-TW" dirty="0">
                <a:ea typeface="PMingLiU" pitchFamily="18" charset="-120"/>
              </a:rPr>
              <a:t>?</a:t>
            </a:r>
          </a:p>
        </p:txBody>
      </p:sp>
      <p:pic>
        <p:nvPicPr>
          <p:cNvPr id="14" name="Picture 4" descr="bank_ph"/>
          <p:cNvPicPr>
            <a:picLocks noGrp="1" noChangeAspect="1" noChangeArrowheads="1"/>
          </p:cNvPicPr>
          <p:nvPr>
            <p:ph sz="half" idx="2"/>
          </p:nvPr>
        </p:nvPicPr>
        <p:blipFill>
          <a:blip r:embed="rId3" cstate="print"/>
          <a:srcRect/>
          <a:stretch>
            <a:fillRect/>
          </a:stretch>
        </p:blipFill>
        <p:spPr bwMode="auto">
          <a:xfrm>
            <a:off x="5715000" y="2667000"/>
            <a:ext cx="3124200" cy="25277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40674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19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19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19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19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1973"/>
                                        </p:tgtEl>
                                        <p:attrNameLst>
                                          <p:attrName>style.visibility</p:attrName>
                                        </p:attrNameLst>
                                      </p:cBhvr>
                                      <p:to>
                                        <p:strVal val="visible"/>
                                      </p:to>
                                    </p:set>
                                    <p:animEffect transition="in" filter="fade">
                                      <p:cBhvr>
                                        <p:cTn id="23" dur="500"/>
                                        <p:tgtEl>
                                          <p:spTgt spid="211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build="p"/>
      <p:bldP spid="211973"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r>
              <a:rPr lang="en-US" altLang="zh-TW"/>
              <a:t>Bank of Japan</a:t>
            </a:r>
          </a:p>
        </p:txBody>
      </p:sp>
      <p:sp>
        <p:nvSpPr>
          <p:cNvPr id="214019" name="Rectangle 3"/>
          <p:cNvSpPr>
            <a:spLocks noGrp="1" noChangeArrowheads="1"/>
          </p:cNvSpPr>
          <p:nvPr>
            <p:ph type="body" sz="half" idx="2"/>
          </p:nvPr>
        </p:nvSpPr>
        <p:spPr>
          <a:xfrm>
            <a:off x="4038600" y="1719263"/>
            <a:ext cx="4953000" cy="4411662"/>
          </a:xfrm>
        </p:spPr>
        <p:txBody>
          <a:bodyPr/>
          <a:lstStyle/>
          <a:p>
            <a:pPr>
              <a:lnSpc>
                <a:spcPct val="130000"/>
              </a:lnSpc>
            </a:pPr>
            <a:r>
              <a:rPr lang="en-US" altLang="zh-TW" sz="1800" dirty="0"/>
              <a:t>Founded in 1882</a:t>
            </a:r>
          </a:p>
          <a:p>
            <a:pPr>
              <a:lnSpc>
                <a:spcPct val="130000"/>
              </a:lnSpc>
            </a:pPr>
            <a:r>
              <a:rPr lang="en-US" altLang="zh-TW" sz="1800" dirty="0"/>
              <a:t>The Policy Board sets monetary policy, and consists of the Governor, two Vice Governors, and six outside members.  All serve five-year terms.</a:t>
            </a:r>
          </a:p>
          <a:p>
            <a:pPr>
              <a:lnSpc>
                <a:spcPct val="130000"/>
              </a:lnSpc>
            </a:pPr>
            <a:r>
              <a:rPr lang="en-US" altLang="zh-TW" sz="1800" dirty="0"/>
              <a:t>The Bank of Japan Law (1998) gave the Bank considerable instrument and goal independence.</a:t>
            </a:r>
          </a:p>
          <a:p>
            <a:pPr>
              <a:lnSpc>
                <a:spcPct val="130000"/>
              </a:lnSpc>
            </a:pPr>
            <a:r>
              <a:rPr lang="en-US" altLang="zh-TW" sz="1800" dirty="0"/>
              <a:t>Japan’s Ministry of Finance can exert authority through its budgetary approval of the Bank’s non-monetary spending.</a:t>
            </a:r>
          </a:p>
        </p:txBody>
      </p:sp>
      <p:sp>
        <p:nvSpPr>
          <p:cNvPr id="214021" name="Text Box 5"/>
          <p:cNvSpPr txBox="1">
            <a:spLocks noChangeArrowheads="1"/>
          </p:cNvSpPr>
          <p:nvPr/>
        </p:nvSpPr>
        <p:spPr bwMode="auto">
          <a:xfrm>
            <a:off x="152400" y="4215080"/>
            <a:ext cx="3886200" cy="661720"/>
          </a:xfrm>
          <a:prstGeom prst="rect">
            <a:avLst/>
          </a:prstGeom>
          <a:noFill/>
          <a:ln w="9525">
            <a:noFill/>
            <a:miter lim="800000"/>
            <a:headEnd/>
            <a:tailEnd/>
          </a:ln>
          <a:effectLst/>
        </p:spPr>
        <p:txBody>
          <a:bodyPr wrap="square">
            <a:spAutoFit/>
          </a:bodyPr>
          <a:lstStyle/>
          <a:p>
            <a:pPr eaLnBrk="0" hangingPunct="0">
              <a:spcBef>
                <a:spcPct val="50000"/>
              </a:spcBef>
            </a:pPr>
            <a:r>
              <a:rPr lang="en-US" altLang="zh-TW" sz="1600" dirty="0">
                <a:latin typeface="+mn-lt"/>
                <a:ea typeface="PMingLiU" pitchFamily="18" charset="-120"/>
              </a:rPr>
              <a:t>Headquarters of the Bank of Japan in Tokyo</a:t>
            </a:r>
          </a:p>
          <a:p>
            <a:pPr eaLnBrk="0" hangingPunct="0">
              <a:spcBef>
                <a:spcPct val="50000"/>
              </a:spcBef>
            </a:pPr>
            <a:r>
              <a:rPr lang="en-US" altLang="zh-TW" sz="1400" i="1" dirty="0">
                <a:latin typeface="+mn-lt"/>
                <a:ea typeface="PMingLiU" pitchFamily="18" charset="-120"/>
              </a:rPr>
              <a:t>Source: Wikipedia</a:t>
            </a:r>
          </a:p>
        </p:txBody>
      </p:sp>
      <p:sp>
        <p:nvSpPr>
          <p:cNvPr id="214022" name="AutoShape 6"/>
          <p:cNvSpPr>
            <a:spLocks noChangeArrowheads="1"/>
          </p:cNvSpPr>
          <p:nvPr/>
        </p:nvSpPr>
        <p:spPr bwMode="auto">
          <a:xfrm>
            <a:off x="5257800" y="152400"/>
            <a:ext cx="3505200" cy="1219200"/>
          </a:xfrm>
          <a:prstGeom prst="cloudCallout">
            <a:avLst>
              <a:gd name="adj1" fmla="val -43750"/>
              <a:gd name="adj2" fmla="val 70000"/>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lstStyle/>
          <a:p>
            <a:pPr algn="ctr" eaLnBrk="0" hangingPunct="0"/>
            <a:r>
              <a:rPr lang="en-US" altLang="zh-TW" b="1">
                <a:ea typeface="PMingLiU" pitchFamily="18" charset="-120"/>
              </a:rPr>
              <a:t>Who is the current Governor of the BoJ?</a:t>
            </a:r>
          </a:p>
        </p:txBody>
      </p:sp>
      <p:pic>
        <p:nvPicPr>
          <p:cNvPr id="14" name="Picture 4" descr="Image:BoJ.jpg">
            <a:hlinkClick r:id="rId3"/>
          </p:cNvPr>
          <p:cNvPicPr>
            <a:picLocks noGrp="1" noChangeAspect="1" noChangeArrowheads="1"/>
          </p:cNvPicPr>
          <p:nvPr>
            <p:ph sz="half" idx="1"/>
          </p:nvPr>
        </p:nvPicPr>
        <p:blipFill>
          <a:blip r:embed="rId4" cstate="print"/>
          <a:srcRect/>
          <a:stretch>
            <a:fillRect/>
          </a:stretch>
        </p:blipFill>
        <p:spPr bwMode="auto">
          <a:xfrm>
            <a:off x="228600" y="1880807"/>
            <a:ext cx="3567866" cy="23101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Slide Number Placeholder 5"/>
          <p:cNvSpPr>
            <a:spLocks noGrp="1"/>
          </p:cNvSpPr>
          <p:nvPr>
            <p:ph type="sldNum" sz="quarter" idx="10"/>
          </p:nvPr>
        </p:nvSpPr>
        <p:spPr>
          <a:xfrm>
            <a:off x="8239125" y="6586538"/>
            <a:ext cx="919163" cy="293687"/>
          </a:xfrm>
        </p:spPr>
        <p:txBody>
          <a:bodyPr vert="horz" wrap="square" lIns="91440" tIns="45720" rIns="91440" bIns="45720" numCol="1" anchor="ctr" anchorCtr="0" compatLnSpc="1">
            <a:prstTxWarp prst="textNoShape">
              <a:avLst/>
            </a:prstTxWarp>
          </a:bodyPr>
          <a:lstStyle/>
          <a:p>
            <a:pPr algn="r" eaLnBrk="0" hangingPunct="0"/>
            <a:fld id="{961AD178-E5C9-4437-9A9A-3CCDF1522D5A}" type="slidenum">
              <a:rPr lang="en-US" altLang="en-US" sz="1400" b="1">
                <a:solidFill>
                  <a:srgbClr val="002060"/>
                </a:solidFill>
                <a:latin typeface="Calibri" pitchFamily="34" charset="0"/>
              </a:rPr>
              <a:pPr algn="r" eaLnBrk="0" hangingPunct="0"/>
              <a:t>113</a:t>
            </a:fld>
            <a:endParaRPr lang="en-US" altLang="en-US" sz="1400" b="1" dirty="0">
              <a:solidFill>
                <a:srgbClr val="002060"/>
              </a:solidFill>
              <a:latin typeface="Calibri" pitchFamily="34" charset="0"/>
            </a:endParaRPr>
          </a:p>
        </p:txBody>
      </p:sp>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164600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40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40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40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40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4022"/>
                                        </p:tgtEl>
                                        <p:attrNameLst>
                                          <p:attrName>style.visibility</p:attrName>
                                        </p:attrNameLst>
                                      </p:cBhvr>
                                      <p:to>
                                        <p:strVal val="visible"/>
                                      </p:to>
                                    </p:set>
                                    <p:animEffect transition="in" filter="fade">
                                      <p:cBhvr>
                                        <p:cTn id="23" dur="500"/>
                                        <p:tgtEl>
                                          <p:spTgt spid="214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9" grpId="0" build="p"/>
      <p:bldP spid="21402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Central Banking in Asia: what are the most recent developments? </a:t>
            </a:r>
          </a:p>
        </p:txBody>
      </p:sp>
      <p:sp>
        <p:nvSpPr>
          <p:cNvPr id="3" name="Content Placeholder 2"/>
          <p:cNvSpPr>
            <a:spLocks noGrp="1"/>
          </p:cNvSpPr>
          <p:nvPr>
            <p:ph idx="1"/>
          </p:nvPr>
        </p:nvSpPr>
        <p:spPr/>
        <p:txBody>
          <a:bodyPr/>
          <a:lstStyle/>
          <a:p>
            <a:r>
              <a:rPr lang="en-US" dirty="0" smtClean="0"/>
              <a:t>Group 19</a:t>
            </a:r>
          </a:p>
          <a:p>
            <a:r>
              <a:rPr lang="en-US" dirty="0" smtClean="0"/>
              <a:t>Video</a:t>
            </a:r>
          </a:p>
          <a:p>
            <a:r>
              <a:rPr lang="en-US" dirty="0">
                <a:hlinkClick r:id="rId2"/>
              </a:rPr>
              <a:t>https://</a:t>
            </a:r>
            <a:r>
              <a:rPr lang="en-US" dirty="0" smtClean="0">
                <a:hlinkClick r:id="rId2"/>
              </a:rPr>
              <a:t>www.youtube.com/watch?v=s4tSP9-o7ZQ</a:t>
            </a:r>
            <a:endParaRPr lang="en-US" dirty="0" smtClean="0"/>
          </a:p>
          <a:p>
            <a:r>
              <a:rPr lang="en-US" dirty="0" smtClean="0"/>
              <a:t>Article</a:t>
            </a:r>
          </a:p>
          <a:p>
            <a:r>
              <a:rPr lang="en-US" dirty="0">
                <a:hlinkClick r:id="rId3"/>
              </a:rPr>
              <a:t>https://</a:t>
            </a:r>
            <a:r>
              <a:rPr lang="en-US" dirty="0" smtClean="0">
                <a:hlinkClick r:id="rId3"/>
              </a:rPr>
              <a:t>asb.edu.my/2021/01/12/understanding-the-digital-currency-landscape-in-asia-and-beyond</a:t>
            </a:r>
            <a:endParaRPr lang="en-US" dirty="0" smtClean="0"/>
          </a:p>
          <a:p>
            <a:endParaRPr lang="en-US" dirty="0"/>
          </a:p>
        </p:txBody>
      </p:sp>
      <p:sp>
        <p:nvSpPr>
          <p:cNvPr id="4" name="Slide Number Placeholder 3"/>
          <p:cNvSpPr>
            <a:spLocks noGrp="1"/>
          </p:cNvSpPr>
          <p:nvPr>
            <p:ph type="sldNum" sz="quarter" idx="10"/>
          </p:nvPr>
        </p:nvSpPr>
        <p:spPr/>
        <p:txBody>
          <a:bodyPr/>
          <a:lstStyle/>
          <a:p>
            <a:fld id="{E563B5D8-8851-49CD-A7E1-A92CB5155844}" type="slidenum">
              <a:rPr lang="en-US" altLang="en-US" smtClean="0"/>
              <a:pPr/>
              <a:t>114</a:t>
            </a:fld>
            <a:endParaRPr lang="en-US" altLang="en-US"/>
          </a:p>
        </p:txBody>
      </p:sp>
      <p:sp>
        <p:nvSpPr>
          <p:cNvPr id="5" name="Footer Placeholder 4"/>
          <p:cNvSpPr>
            <a:spLocks noGrp="1"/>
          </p:cNvSpPr>
          <p:nvPr>
            <p:ph type="ftr" sz="quarter" idx="11"/>
          </p:nvPr>
        </p:nvSpPr>
        <p:spPr/>
        <p:txBody>
          <a:bodyPr/>
          <a:lstStyle/>
          <a:p>
            <a:r>
              <a:rPr lang="en-US" altLang="en-US" smtClean="0"/>
              <a:t>Copyright V. Lafon-Vinais</a:t>
            </a:r>
            <a:endParaRPr lang="en-US" altLang="en-US"/>
          </a:p>
        </p:txBody>
      </p:sp>
    </p:spTree>
    <p:extLst>
      <p:ext uri="{BB962C8B-B14F-4D97-AF65-F5344CB8AC3E}">
        <p14:creationId xmlns:p14="http://schemas.microsoft.com/office/powerpoint/2010/main" val="183132898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ltLang="zh-TW"/>
              <a:t>People’s Bank of China</a:t>
            </a:r>
          </a:p>
        </p:txBody>
      </p:sp>
      <p:sp>
        <p:nvSpPr>
          <p:cNvPr id="216067" name="Rectangle 3"/>
          <p:cNvSpPr>
            <a:spLocks noGrp="1" noChangeArrowheads="1"/>
          </p:cNvSpPr>
          <p:nvPr>
            <p:ph idx="1"/>
          </p:nvPr>
        </p:nvSpPr>
        <p:spPr>
          <a:xfrm>
            <a:off x="457200" y="1600200"/>
            <a:ext cx="4495800" cy="4525963"/>
          </a:xfrm>
        </p:spPr>
        <p:txBody>
          <a:bodyPr>
            <a:normAutofit fontScale="85000" lnSpcReduction="20000"/>
          </a:bodyPr>
          <a:lstStyle/>
          <a:p>
            <a:r>
              <a:rPr lang="en-US" altLang="zh-TW" dirty="0"/>
              <a:t>Established in 1948, became China’s central bank in 1983</a:t>
            </a:r>
          </a:p>
          <a:p>
            <a:r>
              <a:rPr lang="en-US" altLang="zh-TW" dirty="0"/>
              <a:t>The Law of the People's Republic of China on the People's Bank of China was adopted on March 18, 1995 by the 3rd Plenum of the 8th National People's Congress</a:t>
            </a:r>
          </a:p>
          <a:p>
            <a:r>
              <a:rPr lang="en-US" altLang="zh-TW" dirty="0"/>
              <a:t>PBOC reports to the State Council and to the Standing Committee of the National People’s Congress</a:t>
            </a:r>
          </a:p>
          <a:p>
            <a:r>
              <a:rPr lang="en-US" altLang="zh-TW" dirty="0"/>
              <a:t>The top management of the PBC is composed of the governor and a certain number of deputy governors. </a:t>
            </a:r>
          </a:p>
        </p:txBody>
      </p:sp>
      <p:sp>
        <p:nvSpPr>
          <p:cNvPr id="9"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961AD178-E5C9-4437-9A9A-3CCDF1522D5A}" type="slidenum">
              <a:rPr lang="en-US" altLang="en-US" sz="1400"/>
              <a:pPr/>
              <a:t>115</a:t>
            </a:fld>
            <a:endParaRPr lang="en-US" altLang="en-US" sz="1400" dirty="0"/>
          </a:p>
        </p:txBody>
      </p:sp>
      <p:sp>
        <p:nvSpPr>
          <p:cNvPr id="216069" name="Text Box 5"/>
          <p:cNvSpPr txBox="1">
            <a:spLocks noChangeArrowheads="1"/>
          </p:cNvSpPr>
          <p:nvPr/>
        </p:nvSpPr>
        <p:spPr bwMode="auto">
          <a:xfrm>
            <a:off x="5537279" y="4385846"/>
            <a:ext cx="2911354" cy="338554"/>
          </a:xfrm>
          <a:prstGeom prst="rect">
            <a:avLst/>
          </a:prstGeom>
          <a:noFill/>
          <a:ln w="9525">
            <a:noFill/>
            <a:miter lim="800000"/>
            <a:headEnd/>
            <a:tailEnd/>
          </a:ln>
          <a:effectLst/>
        </p:spPr>
        <p:txBody>
          <a:bodyPr wrap="square">
            <a:spAutoFit/>
          </a:bodyPr>
          <a:lstStyle/>
          <a:p>
            <a:pPr>
              <a:spcBef>
                <a:spcPct val="50000"/>
              </a:spcBef>
            </a:pPr>
            <a:r>
              <a:rPr lang="en-US" altLang="zh-TW" sz="1600" dirty="0">
                <a:latin typeface="+mn-lt"/>
                <a:ea typeface="PMingLiU" pitchFamily="18" charset="-120"/>
              </a:rPr>
              <a:t>The PBC headquarters in Beijing</a:t>
            </a:r>
          </a:p>
        </p:txBody>
      </p:sp>
      <p:pic>
        <p:nvPicPr>
          <p:cNvPr id="445442" name="Picture 2" descr="C:\Users\Wolfgang\Documents\ED.PRES\Veronique Lafon-Vinais\new project\FINA 691B - Fall 11\pboc headquarter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1783818"/>
            <a:ext cx="3775112" cy="24496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335141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60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60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60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60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7"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ltLang="zh-TW" dirty="0"/>
              <a:t>People’s Bank of China (</a:t>
            </a:r>
            <a:r>
              <a:rPr lang="en-US" altLang="zh-TW" dirty="0" err="1"/>
              <a:t>Cont</a:t>
            </a:r>
            <a:r>
              <a:rPr lang="en-US" altLang="zh-TW" dirty="0"/>
              <a:t>)</a:t>
            </a:r>
          </a:p>
        </p:txBody>
      </p:sp>
      <p:sp>
        <p:nvSpPr>
          <p:cNvPr id="216067" name="Rectangle 3"/>
          <p:cNvSpPr>
            <a:spLocks noGrp="1" noChangeArrowheads="1"/>
          </p:cNvSpPr>
          <p:nvPr>
            <p:ph idx="1"/>
          </p:nvPr>
        </p:nvSpPr>
        <p:spPr>
          <a:xfrm>
            <a:off x="457200" y="1600200"/>
            <a:ext cx="4572000" cy="4525963"/>
          </a:xfrm>
        </p:spPr>
        <p:txBody>
          <a:bodyPr>
            <a:normAutofit/>
          </a:bodyPr>
          <a:lstStyle/>
          <a:p>
            <a:r>
              <a:rPr lang="en-US" altLang="zh-TW" sz="1700" dirty="0"/>
              <a:t>The governor of the PBC is appointed into or removed from office by the President of the People's Republic of China. The candidate for the governor of the PBC is nominated by the Premier of the State Council and approved by the National People's Congress. </a:t>
            </a:r>
          </a:p>
          <a:p>
            <a:r>
              <a:rPr lang="en-US" altLang="zh-TW" sz="1700" dirty="0"/>
              <a:t>The deputy governors of the PBC are appointed into or removed from office by the Premier of the State Council.</a:t>
            </a:r>
          </a:p>
        </p:txBody>
      </p:sp>
      <p:sp>
        <p:nvSpPr>
          <p:cNvPr id="9"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961AD178-E5C9-4437-9A9A-3CCDF1522D5A}" type="slidenum">
              <a:rPr lang="en-US" altLang="en-US" sz="1400"/>
              <a:pPr/>
              <a:t>116</a:t>
            </a:fld>
            <a:endParaRPr lang="en-US" altLang="en-US" sz="1400" dirty="0"/>
          </a:p>
        </p:txBody>
      </p:sp>
      <p:sp>
        <p:nvSpPr>
          <p:cNvPr id="216070" name="AutoShape 6"/>
          <p:cNvSpPr>
            <a:spLocks noChangeArrowheads="1"/>
          </p:cNvSpPr>
          <p:nvPr/>
        </p:nvSpPr>
        <p:spPr bwMode="auto">
          <a:xfrm>
            <a:off x="5414613" y="4953000"/>
            <a:ext cx="3505200" cy="1219200"/>
          </a:xfrm>
          <a:prstGeom prst="cloudCallout">
            <a:avLst>
              <a:gd name="adj1" fmla="val -43224"/>
              <a:gd name="adj2" fmla="val -70811"/>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lstStyle/>
          <a:p>
            <a:pPr algn="ctr" eaLnBrk="0" hangingPunct="0"/>
            <a:r>
              <a:rPr lang="en-US" altLang="zh-TW" b="1" dirty="0">
                <a:ea typeface="PMingLiU" pitchFamily="18" charset="-120"/>
              </a:rPr>
              <a:t>Who is the current Governor of the PBC?</a:t>
            </a:r>
          </a:p>
        </p:txBody>
      </p:sp>
      <p:sp>
        <p:nvSpPr>
          <p:cNvPr id="8" name="Text Box 5"/>
          <p:cNvSpPr txBox="1">
            <a:spLocks noChangeArrowheads="1"/>
          </p:cNvSpPr>
          <p:nvPr/>
        </p:nvSpPr>
        <p:spPr bwMode="auto">
          <a:xfrm>
            <a:off x="5537279" y="4385846"/>
            <a:ext cx="2911354" cy="338554"/>
          </a:xfrm>
          <a:prstGeom prst="rect">
            <a:avLst/>
          </a:prstGeom>
          <a:noFill/>
          <a:ln w="9525">
            <a:noFill/>
            <a:miter lim="800000"/>
            <a:headEnd/>
            <a:tailEnd/>
          </a:ln>
          <a:effectLst/>
        </p:spPr>
        <p:txBody>
          <a:bodyPr wrap="square">
            <a:spAutoFit/>
          </a:bodyPr>
          <a:lstStyle/>
          <a:p>
            <a:pPr>
              <a:spcBef>
                <a:spcPct val="50000"/>
              </a:spcBef>
            </a:pPr>
            <a:r>
              <a:rPr lang="en-US" altLang="zh-TW" sz="1600" dirty="0">
                <a:latin typeface="+mn-lt"/>
                <a:ea typeface="PMingLiU" pitchFamily="18" charset="-120"/>
              </a:rPr>
              <a:t>The PBC headquarters in Beijing</a:t>
            </a:r>
          </a:p>
        </p:txBody>
      </p:sp>
      <p:pic>
        <p:nvPicPr>
          <p:cNvPr id="10" name="Picture 2" descr="C:\Users\Wolfgang\Documents\ED.PRES\Veronique Lafon-Vinais\new project\FINA 691B - Fall 11\pboc headquarter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1783818"/>
            <a:ext cx="3775112" cy="24496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37774712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China’s financial reforms: deposit insurance</a:t>
            </a:r>
            <a:endParaRPr lang="zh-TW" altLang="en-US" dirty="0"/>
          </a:p>
        </p:txBody>
      </p:sp>
      <p:sp>
        <p:nvSpPr>
          <p:cNvPr id="3" name="Content Placeholder 2"/>
          <p:cNvSpPr>
            <a:spLocks noGrp="1"/>
          </p:cNvSpPr>
          <p:nvPr>
            <p:ph idx="1"/>
          </p:nvPr>
        </p:nvSpPr>
        <p:spPr/>
        <p:txBody>
          <a:bodyPr/>
          <a:lstStyle/>
          <a:p>
            <a:r>
              <a:rPr lang="en-US" altLang="zh-TW" b="1" dirty="0"/>
              <a:t>PBOC implements China’s first national deposit insurance</a:t>
            </a:r>
            <a:endParaRPr lang="en-US" altLang="zh-TW" dirty="0"/>
          </a:p>
          <a:p>
            <a:r>
              <a:rPr lang="en-US" altLang="zh-TW" dirty="0"/>
              <a:t>The People’s Bank of China implemented its Deposit Insurance Act, on May 1, 2015. </a:t>
            </a:r>
          </a:p>
          <a:p>
            <a:r>
              <a:rPr lang="en-US" altLang="zh-TW" dirty="0"/>
              <a:t>All deposit-taking financial institutions in China, </a:t>
            </a:r>
            <a:r>
              <a:rPr lang="en-US" altLang="zh-TW" b="1" dirty="0"/>
              <a:t>excluding</a:t>
            </a:r>
            <a:r>
              <a:rPr lang="en-US" altLang="zh-TW" dirty="0"/>
              <a:t> branch offices of foreign banks in China, are covered by the act. </a:t>
            </a:r>
          </a:p>
          <a:p>
            <a:r>
              <a:rPr lang="en-US" altLang="zh-TW" dirty="0"/>
              <a:t>National deposit insurance covers a maximum of  </a:t>
            </a:r>
            <a:r>
              <a:rPr lang="en-US" altLang="zh-TW" b="1" dirty="0"/>
              <a:t>Rmb500,000</a:t>
            </a:r>
            <a:r>
              <a:rPr lang="en-US" altLang="zh-TW" dirty="0"/>
              <a:t> per depositor per bank, including equivalent foreign currency deposits. </a:t>
            </a:r>
          </a:p>
          <a:p>
            <a:r>
              <a:rPr lang="en-US" altLang="zh-TW" dirty="0"/>
              <a:t>The PBOC estimates the new system will provide full protection for 99.63% of depositors</a:t>
            </a:r>
          </a:p>
          <a:p>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117</a:t>
            </a:fld>
            <a:endParaRPr lang="en-US" altLang="en-US"/>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Financial regulation in China</a:t>
            </a:r>
          </a:p>
        </p:txBody>
      </p:sp>
    </p:spTree>
    <p:extLst>
      <p:ext uri="{BB962C8B-B14F-4D97-AF65-F5344CB8AC3E}">
        <p14:creationId xmlns:p14="http://schemas.microsoft.com/office/powerpoint/2010/main" val="12060913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a:xfrm>
            <a:off x="2971800" y="762000"/>
            <a:ext cx="2209800" cy="1858963"/>
          </a:xfrm>
        </p:spPr>
        <p:txBody>
          <a:bodyPr/>
          <a:lstStyle/>
          <a:p>
            <a:pPr algn="ctr"/>
            <a:r>
              <a:rPr lang="en-US" altLang="zh-TW" sz="4000" dirty="0">
                <a:ea typeface="PMingLiU" pitchFamily="18" charset="-120"/>
              </a:rPr>
              <a:t>Who is who?</a:t>
            </a:r>
          </a:p>
        </p:txBody>
      </p:sp>
      <p:sp>
        <p:nvSpPr>
          <p:cNvPr id="15" name="Slide Number Placeholder 4"/>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EA411522-86A9-4264-BF81-6526C3217881}" type="slidenum">
              <a:rPr lang="en-US" altLang="en-US" sz="1400"/>
              <a:pPr/>
              <a:t>118</a:t>
            </a:fld>
            <a:endParaRPr lang="en-US" altLang="en-US" sz="1400"/>
          </a:p>
        </p:txBody>
      </p:sp>
      <p:sp>
        <p:nvSpPr>
          <p:cNvPr id="14"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pic>
        <p:nvPicPr>
          <p:cNvPr id="887810" name="Picture 2" descr="http://english.kyodonews.jp/photos/assets/201303/0315007-thumbx300.jpg">
            <a:hlinkClick r:id="rId3"/>
          </p:cNvPr>
          <p:cNvPicPr>
            <a:picLocks noChangeAspect="1" noChangeArrowheads="1"/>
          </p:cNvPicPr>
          <p:nvPr/>
        </p:nvPicPr>
        <p:blipFill>
          <a:blip r:embed="rId4" cstate="print"/>
          <a:srcRect/>
          <a:stretch>
            <a:fillRect/>
          </a:stretch>
        </p:blipFill>
        <p:spPr bwMode="auto">
          <a:xfrm>
            <a:off x="6781800" y="3048000"/>
            <a:ext cx="2038350" cy="2857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Oval 8"/>
          <p:cNvSpPr>
            <a:spLocks noChangeArrowheads="1"/>
          </p:cNvSpPr>
          <p:nvPr/>
        </p:nvSpPr>
        <p:spPr bwMode="auto">
          <a:xfrm>
            <a:off x="6603078" y="5686425"/>
            <a:ext cx="609600" cy="457200"/>
          </a:xfrm>
          <a:prstGeom prst="ellipse">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hangingPunct="0"/>
            <a:r>
              <a:rPr lang="en-US" altLang="zh-TW" b="1">
                <a:ea typeface="PMingLiU" pitchFamily="18" charset="-120"/>
              </a:rPr>
              <a:t>4</a:t>
            </a:r>
          </a:p>
        </p:txBody>
      </p:sp>
      <p:sp>
        <p:nvSpPr>
          <p:cNvPr id="886786" name="AutoShape 2" descr="data:image/jpeg;base64,/9j/4AAQSkZJRgABAQAAAQABAAD/2wCEAAkGBxQSEhUUEhQUFBUXFxUVFBQUFBQUFBQVFxUXFhQVFBQYHCggGBolHBQUITEhJSkrLi4uFx8zODMsNygtLisBCgoKDg0OGhAQFywkHSQsLCwsLCwsLCwsLCwsLSwsLCwsLCwsLCwsLCwsLCwsLCwsLCwsLCwsLCwsLCwsLCwsLP/AABEIAOYA2wMBIgACEQEDEQH/xAAcAAABBQEBAQAAAAAAAAAAAAAAAwQFBgcCAQj/xABCEAABAwEFBQQGCAQGAwEAAAABAAIRAwQFEiExBkFRcZEiYYGhBxMyM7HwFEJicrPB0eEjJVKCFTVDkqKyo8PxY//EABkBAAMBAQEAAAAAAAAAAAAAAAABAgMEBf/EACIRAQEAAgICAgIDAAAAAAAAAAABAhEDMSFBElEiMgQTYf/aAAwDAQACEQMRAD8A257RCQdTCcOSLk4mm5bmUk6kDqEsdSuHFUhULe2L2s3I/h1Fe2qi3if5tZeR/DqK9BGQw9lGqCvH3jlOtUFePvHJY9qy6IhdBchdBUmPV6uXvABJIAGZJyAHElUHaTb8AmnZYO41TMf2hTaa8Wu3U6Qmo9reZAJ5BRbtrLKMvWz4H81kVrtdSs7FUrYjP2vzXQoRGLtD+oE4h1S2rTVq+19AOhsuETiGnzp1St0bUUq7i3NrgdDoc4meayum0NggkAkCdQZ+B7k7stpa15cMjv8AgY4z+iNjTZpXoVFsG0bmjXEcst3ADoNytd2XtTrAYXAO3tJGLpKZH6EIQYQhCCeoXi9QYQhCAEIQgJSvVICRs9QumV7adFxY96EXt24ZlQF83i6m4AKwOOZVR2mPbCvCbqOS6nhF0LUal52Zx4uH/jetKCyy6z/MbN9534b1qYS5O1cV3CjVB3j7xynGqDvH3hU49ry6IBdhcBRG197/AEWzPeD2z2GfeO/wEnwTpRSfSDtKalR1npuimzJ8fXcNZdwHCNVSmO74G/T89UnJcSTqd/7pWhZHP0BjcNVnb9tMcd9F7KRujznzT01yNM+p8IEp9dmz5dGIk9wlWixbMMyloHxWd5ZG84MlFrVHPENaIORjKeeQhRj6FVuIZ5RHXitns2zdEagT3Be2rZmkWkAa8kv7D/qZFZLS4ZZ9Y6fPkp+xl2RGRGYIcJnqFL3jsyxp9n+4HXmFFNwtdgIwOHzlx1HUZZp457Rnx/Fo2zF6GvS7XtNyPfwKmFRtjrWWVsJ0eOJIkaEH53K8rdzhCEIAXqEIMIQhACEIQD+0+yk7EdV3avZSVh3o9IvZYnMqnbVe2FcCcyqftX7YWnH2z5f1Qdz/AOY2b7zvwnrVgsnuY/zGzfed+G9awFPJ2rh/Uo1Qd4+8KnGqEvD3jlOPbTLogFnnpVtWJ1GiNwL3c3ZNHQHqtDCzG96RrWipVcZlxwAbmCA0D7UAdQjIY9qxZLBiOHkXd0HT54Ky2axBsABK0bKKbNMzmf0TmlmVx55behxYaTd00gNymWBRV2FTLAso2yujik2UqWLynkllppjb5Rdtog6qq3/c4cMTZlvDe3gct0/FXS0sUdXZujVT+t2u/ljpSrG/1JZVE4QQTByImHa6ETI3clpdN4cARmCARyKoF4UPVtqMObScu6cx/wDVa9la+Oy0zMwMMnfhMBduN3HnZTVSyEIVE9QhCAEIQgBCEIB/ah2U3u/epGpRBCQZRDTkiJs8uHalVTadvaCtkGSo233Wyqe0rxuqjObihXN/mNm+878N61gLNn2NtK9bM1ukk9ab1pISz7PjmoUaoS8feFTbVCXj7wqce15dGVsqYab3cGuPkYWfvIa6DnGQ55yfitBtNPExzeLXDqFmFauDUIacm6+H7nySz6PDtJWk5JWgMk0c+RzAUlZaeQBMb1xV6WNSV3KaoNUFZ6eEiCFLWW0xqlJo8rtIgpYBNhUBKUZW4K2dFVR9ryUg6N5TC35iRmoyisarl/wGl2uUFTOxVMtsoB/qdHVQV+1IB4Qemh+KseylPDZWd+I9XFdXD+rj5/3S69XiFqxeoQhBhCEIAXqF4gJ1yQcirXgJClXxaJQrXW8pF5ShmSoq8LzbTMOVSJt0rt5n+b2X5/06i0ALNalrFW9bK5ukkf8AjetKCMhgUaoS8feFTbVCXj7wpY9ry6Rd8VyyhUe3VrSR+flKy212ctxPB9qMtwzGR8D5LWbXQ9Yx7D9Zrm9RCzS0S+sKbQMA9vLOMoz5wsuW2ZT6b8OEywv3C1P2W8gvWW9ozqODRMSSB4CU7s9nBy4CFwbhh4eW4yNJAyngub5T26fjTWtb7PUyo1qheDBDWOMGC7fGUA56JGnfdSlAnE3jBHx18JVnuy7mscXNpBruOQ110UZtFRYOy1rB9Z2FoGe7RO2ehjMvafupz32f1k56gKAtt8VWmIcCTkBMnlMKw7O1T9Gb0Tu0WLEcQg8x+eqiL67Va5traJyqvq4hqHU5wwJzDMRA7yrFZ7U2qMVNwexw9ppkHxTiy3c0SRTpgnUgN+MTuCXo3bTp4i1sF2bgNCeMcVpdemU37VS9rMalRjG+04aeP7K2XGzDQYC3DAIiZjtHUqDtoc14eyOx7UgHsHKBPgfBWWyjsjr1z/NXw5bukc+Gsfl90qhCF0uN6hCEGEIQgPUIQgHtr9lIXdvS9s9lIXdvRE3s5OpVP2rPaCuJ1Kpe1/tBXh2zz6QF0H+Y2X77vw3LWgsjub/MbL9934blrgU59q4+ijVB3j7wqcaoO8feFLHteXRAKiW2zBlZzgIkvY4TuDuyQPAdVewqptBZKvrS4MLmkg4gMgABiJO6ACs+abjf+NlJbLfRhZnQ9TtC06aKvl0EpzZ7QuPKarvw1Ysbq+XBUi9bQHVo3SAT+QU3eNqIp9nUrPra2rnHGZMlGPkr+Ma1dbWmkACBknVkrjQmJyH6LPtmrVaCMEZd5I6b4VsuywVjTd69zZnsYQRHfmSU/jYW5ViCaWisZKjrDbj7LtRku6lSUrluHMdErO9pdUa7R2EeEmVO2cQ0cgq7ZHEl8NcSSIIBIkTlOg1CsrBAHJb8E7c38m+JHqEL1dLkCEIQAhCEB6hCEA9tnspvdu9OLZ7KbXbqURN7OjqVTtrvaCuJGZVR2tIBEqse0Z9KzdH+Y2T77vw3LXQsiug/zGyffd+G5a6Es+1cfRRqg7x94VONUHeXvHfO5LHtWXRALmuzExw4tI6hdBdhOpjOqr4cu6VLPJI3m9oqPDSHNa94BGY7Li0jmCCD3gpWyVYLSuLKPSwye3jbAxna4wOaZUKlJ2b3MbzcFPXpZadRsOaCDBzGUpjYbkp/VYwd5aD+SmWRfm+alLLVs9MBwr04HeE8/wAbpOypVG1CPqslxPIDNIWG7CNG0vCm2T4wpuz0g3cJ7gntNmKuB/rHB7A5pJhzXAtPODvTusYCkrbAMxmoqo01ajWN3nPuA1PRRryqZeE3clLDRb9qXddPKE+Q1sCBoMhyXq75NTTzsru7eL1CEyCEIQAvV4hAerxeoQEpXoSE2s9nwE96kXJByUKwhizKgL/up1cggxCsBGZSTlUqLGbULEaN6WRhM9px603LVgs6vVv84snP/wBb1cL02kstm99XpsP9M4n/AOxsu8kZdngmWqDvH3jlWrx9Ltip5U2Vqp4hrWN6uM+SqF4el1znlzbK1oP9VUu6wwIkVldxpoVT2y2vZZ2uo0nYq5EEjSlO8n+vgN2p4Gk270qWh1NzW06dNzsg9uIlo4gk5FUttsJMnfr+6qIX+6KBq3bTqszdRfWbUG/C6q6oCeXrPM8E1p3lHgm/o32gFCu6g8xTr5tJ0FUCIPc4ZeAU7tHs4JL6OXFm4cuHz45Z8e/MbcfL8fFd2a9w6M5U9Y6rYBBWaYC0xm0hTNivGoMsj4rmy4/p1Y8v206w2tsQT1TitaWgLNf8ZeDI+KfC+qj2x5o+NFzxvtO3neTeKkdl6PZdUI7RMDuaADHmqlYbHicCZO/NJ7S7bV7uqNpsp0nsLA+XYw8OcXDc6IIbw3K+PH8mfJl+LTULK7B6X5P8WzCONOoZ/wBrhn1Vou70h2Grq91I8KjD/wBmyF0uba2IUdZ7+sz/AGbRRPd6xoPQlSDHAiQQRxBkdQkb1CEIAXq8XqAEIQgJipVAChL52ns1l9/Va0nRolzz/a2T4qr+kTbE0D9Hs5HrImo/X1c6Nb9ojOd2W85ZBbnFxJJJJzJJJJO8kpzFFyareHpZoNJFGk9541CKY5wJJ8lV7x9JlrqTgNKkPsNk9Xz+SzusdySD1XiFpP3hfdaq7FVqOqHSSScuA4KMq2hNMa4JRs5HVSqkfWocUhUkZhIylaovWPTcPnnwXTckA4c7eMiMwRuO4hapsltF9JoAPP8AEYMLicpgRPiP000yhpUls9bXUqwLd+oTlTZuNMvGwtecxBHUfPD94j2WBwOQxDz8R+mvdopayWgVGg/I7j88p0TgUh4+R+eh+NZYSpxzsRNOyE7lMWK6wBLupyAUfb9qKDOw0GpUmHFvss4gn6x7t285ZyFzXxQqOb6x2DPsh8NZPMEgHQAu4rnvHla6JyYyLFc914oOjehPLgO/XyKzf0vAf4iaeQBs9GO6DUw/BbLYx8/PzACwr0t20PvWoB/p06LDzgv/APYrxxkTllclKcwtKVYTqOie2poIDuPxTRwDQSqSWpWs8VIWS9KjDLHuaeLXFp6hV5lROab0bKxeLDtzbGaVnOHB4D/NwnzU9Y/SdVHvKVN33cTD8SPJZiyol21U/Abfde3dlq4Q4mk45dvNk/fHxICtAK+cKLpBE66dx3HqtI9F+1RePo1U5/6c7iNafLh3yN4SsEv20hCEKVsAt1oL3ue8y5xLnE7yTJPmUwqOXb5TR7TxWjKGtqGcpo4+fxUjWp5KMqDXr0SqoUC6hJU3pdqRknBIxnCdOam1duh4fBAcuoBDmpZmYXkIBNqVoOhwPAykyEIDTLhqwO4jOdI1+fmIja3aCo9rqdmkU88dXe7i1hGje/f3LjZpprtawnsjIgaujQE8NMlabfYGCi9oAyHWN/iM/AKvNiPErOLusbsnEvDRBdBZLhua2XGCe8ZZnOIVuu6/nsa5roosg5UwWiI0eT2iYn2iZVPs9jJHq2loILnHE1oEyQwEkRo3LPVx0lS4qEM+j1my+KTmuk+yXSW9qCW9k8RpBjVb0dm1o9Ge2j6NRtntBLrO92Gi92tGT2Gk76egz9nLcoP0w2E07ze8aVGMd4huE/8AVWF2zrHUhhG4eM/I81GbbY6tKh63OrTHqnO/rZmGO56g8gd6Wj2qNieHMgpKrSjJN7M4seWnLNSbs04EURxE/FBZlISlalGhXFLI8Uje0qspdMzTgx3p1Tdkgjqg+ErZ7SaNoZUaYkhwI3OBH7FNWlK2unip5at7Q8NfKUyfR922wVqTKo0e0O5E6jwMjwTlUL0U3zjspY4zgII5OmfMf8ldfpbfkqL4aTzHzxWKjqj4OqeVq4jNRdrAnJaVnDgWqEyfUl0pIleSpU8ouT6gZUfTOZTugc0A6c1NyE6Cb1gmRvTOE4enJKkJKqJE7wu6b5CRvCuYShC5IQFk2ItWGrh46cxPxEhaFaR2Ce7rw/Tk1ZLdFo9XVa7SCFrLn4qZ725fp1BCqIyZpWeGYzrLjA3k6D8hv5EJSsKnYtHZcMAoZgxILsRc7U4RHaz9nU72r246hkw1pdLtIaDDnc9w8TuCc0bW55DGCNzW6CmzLLucQBJ3CBxUS+qppdwWoVaDHNzEaHUjgfMHmvb4uoWhhbMOGbXeA1HeIPdCZ3BVDAwZQRhdA1dmQ6OJE+LZU/EH54/rP+4LRmyLbm7/AFNZrho4QfvBMrPVlqvXpDu3HSJAzGY5jP4LN7FVU9Vc8w9rBNCIKdkykXNQbmq3MHiP2/JdNalHsyb4/kumNQCWJPbE+ckwqpaxP7QQE7sffJsnrBGIB+FwOuGTBHfkOq0ez3vSqNDxUABEw45juKyRrYtNRh0qNaRzgEeYKlLOxwaB86o+OxMrFdtIxCde9Rz5CXc0tBDTkm7X8UjDXShwXj28FzjQHAMOTthzTInMJ2CgJKkcknVC5oVF1UTI1eEkwwYS7gkqjEjKArxc03SF0UB1TOa1PZ60ess7eMQf+p8wOpWVBXrYK15FhO/yORPhqnE5IW9abWvfTBDXF5cQ+A17tWtDtAG6wYBJGeZXd02M05LgQ4+0DqPEp9thd+G0sqRk4EEfaGn59EpY6wMNdJH/ADZyPDuOXLVH+DftKWS1Bok6DM8QBnI7x86q32SsHsDgQcsyOEZEeEEfdWeXk2IbPZdLi5uhaIkD7eYGE7yOKs+y1qwn1Lj2oBI4OdJwjlIH9wT68Js35TN52b1lMg6x8+c9ViVvs/qqz2bpJHI5hb1h6ER893slZV6RLswVBUA358j+/wAUZHir7M10Qk7G9OHMSU7pslo5/qvK2S7sukd/z8UlaEyNHvSll1CavKVs1WCFJn15CK9N3Fg6hzv1Cm/p7W5OdnA+EqJvCmXGg4iB2gR3dkiehUVarTie49/luVb0WtkqjTuPVNX9+R8inLqkritI7wpUTBXDglWVAdQuKtONNEA3cnNN2SavKcM0QZdlSE4bUlMZXbXoI7heOauGVEoCgjaIPNKFKVGSFxSdIQHKndlLVgrN4HIqGLErZH4XA8CmGl7XWX1lDEMy2HjmNeufVVBtpDWYj4d54d3RaDdjxWoDvHxEE/8AXqqDaruc20GmC3IzTYSQZcciJGEhsHIEns6ZosTKeXRVLA51QYhiEsy/iV57DWn6rm8RvJGYEJxZsTKwrNdjZJhwEYySMcjc6S1sHdBEgSY63jMUmZNZLAT4+uqO6Ef7oUtZew3AWyNHNJAk5tjENHAksxaSa5zARv1RZ7jQLPVD2BwzBE93/wA9ryUHtldvrqDuMH56wfFd7L2vslmLFEFrtMjBGIfVPsnDwcFNWiliaW7iPy+MZn7qpPtgNmJa4tOoMeIUiHZLva2wGjaCYydn4jIprQqSpjSnVnOZ6pG3OXdJ2YXraeZnMzmfJMjAUCTnknVCiGn804qNlJAndqkZ9aXfwDxb2h8D5FVoNJVkp08VNzSdWkdQqyLQiiPHCNUpTfORXsHeMl56ngkZGtTheB2SXwnQpsRCARfqlgUhvSjSgyi6auQukE6Dkox6RXQQDoPTVz8Lp6rsOSdTNAP6ZBC6DFHWKthMHQ6KXwpk0HYi1TTDTy/fwBHRNdt7GWkVmCHAEA8MQ/YlMNi68PLeOf5H4+Su16Wb1tMg5kjz/dw80/SOqodx1w8YnbgBTcQCWtHsz/WBgc8j/wDP7SfWinA0yjeTmIwwTyLWH79YqKosNCoWRkT2RuJJGR7iRSB+yHbk6tlphoa0h2PLtZggicTuEtcXnf8AxzwS3vtWtdE7kvB7bR62ez2i6ch6ps4nkcS45cDiWo2WuKjGvaZBAcOBBz/WeazCpTYKQjsmpDiHGP4LMmtDvqlxI1/qOasWwdve0GjVOpJpzkROZaeAntDx7k4VJekW6MdIvaJLe0O+Neo+KzGzVNy3y8LOHsIPz8iR/asLvuxGhXezQAy3kdI5ZjwSp49FWvTmo7MHiN3EZKLZUUhZnYmxw+G/8kHSgE8uCWY1J4YSrO5Mi9nbqqe5sEjgSOit9F/ZVRrntO+8filTxeG2uSlK0IQkrRwXZSmjzOa8QgjZdtKEJGUBXSEJk9XqEID2UFCEAhVCl7pr4hB3IQiC9J64amCs098HlC1Cjm351jX/AIhCFcZ5K3tbdbXMLxkYnvAIyg8iq3YKH0gl2IxibSMjCRjkvLYJnIOG7I9yEJez9Eb6qF1WBlifgEbmMOBo64jHJTFmqYQ0bm+znBbGctO7lp3IQlOzy6X+w2j1jGuO8Sd0mJmN0weUrO/SndgGCsIkHCe8HTpA6lCE6nHtQGOUjdr+1HcUIUxdSUShggoQqS7IgGFT6x7R5n4r1CWSsX//2Q=="/>
          <p:cNvSpPr>
            <a:spLocks noChangeAspect="1" noChangeArrowheads="1"/>
          </p:cNvSpPr>
          <p:nvPr/>
        </p:nvSpPr>
        <p:spPr bwMode="auto">
          <a:xfrm>
            <a:off x="6350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886788" name="AutoShape 4" descr="data:image/jpeg;base64,/9j/4AAQSkZJRgABAQAAAQABAAD/2wCEAAkGBxQSEhUUEhQUFBUXFxUVFBQUFBQUFBQVFxUXFhQVFBQYHCggGBolHBQUITEhJSkrLi4uFx8zODMsNygtLisBCgoKDg0OGhAQFywkHSQsLCwsLCwsLCwsLCwsLSwsLCwsLCwsLCwsLCwsLCwsLCwsLCwsLCwsLCwsLCwsLCwsLP/AABEIAOYA2wMBIgACEQEDEQH/xAAcAAABBQEBAQAAAAAAAAAAAAAAAwQFBgcCAQj/xABCEAABAwEFBQQGCAQGAwEAAAABAAIRAwQFEiExBkFRcZEiYYGhBxMyM7HwFEJicrPB0eEjJVKCFTVDkqKyo8PxY//EABkBAAMBAQEAAAAAAAAAAAAAAAABAgMEBf/EACIRAQEAAgICAgIDAAAAAAAAAAABAhEDMSFBElEiMgQTYf/aAAwDAQACEQMRAD8A257RCQdTCcOSLk4mm5bmUk6kDqEsdSuHFUhULe2L2s3I/h1Fe2qi3if5tZeR/DqK9BGQw9lGqCvH3jlOtUFePvHJY9qy6IhdBchdBUmPV6uXvABJIAGZJyAHElUHaTb8AmnZYO41TMf2hTaa8Wu3U6Qmo9reZAJ5BRbtrLKMvWz4H81kVrtdSs7FUrYjP2vzXQoRGLtD+oE4h1S2rTVq+19AOhsuETiGnzp1St0bUUq7i3NrgdDoc4meayum0NggkAkCdQZ+B7k7stpa15cMjv8AgY4z+iNjTZpXoVFsG0bmjXEcst3ADoNytd2XtTrAYXAO3tJGLpKZH6EIQYQhCCeoXi9QYQhCAEIQgJSvVICRs9QumV7adFxY96EXt24ZlQF83i6m4AKwOOZVR2mPbCvCbqOS6nhF0LUal52Zx4uH/jetKCyy6z/MbN9534b1qYS5O1cV3CjVB3j7xynGqDvH3hU49ry6IBdhcBRG197/AEWzPeD2z2GfeO/wEnwTpRSfSDtKalR1npuimzJ8fXcNZdwHCNVSmO74G/T89UnJcSTqd/7pWhZHP0BjcNVnb9tMcd9F7KRujznzT01yNM+p8IEp9dmz5dGIk9wlWixbMMyloHxWd5ZG84MlFrVHPENaIORjKeeQhRj6FVuIZ5RHXitns2zdEagT3Be2rZmkWkAa8kv7D/qZFZLS4ZZ9Y6fPkp+xl2RGRGYIcJnqFL3jsyxp9n+4HXmFFNwtdgIwOHzlx1HUZZp457Rnx/Fo2zF6GvS7XtNyPfwKmFRtjrWWVsJ0eOJIkaEH53K8rdzhCEIAXqEIMIQhACEIQD+0+yk7EdV3avZSVh3o9IvZYnMqnbVe2FcCcyqftX7YWnH2z5f1Qdz/AOY2b7zvwnrVgsnuY/zGzfed+G9awFPJ2rh/Uo1Qd4+8KnGqEvD3jlOPbTLogFnnpVtWJ1GiNwL3c3ZNHQHqtDCzG96RrWipVcZlxwAbmCA0D7UAdQjIY9qxZLBiOHkXd0HT54Ky2axBsABK0bKKbNMzmf0TmlmVx55behxYaTd00gNymWBRV2FTLAso2yujik2UqWLynkllppjb5Rdtog6qq3/c4cMTZlvDe3gct0/FXS0sUdXZujVT+t2u/ljpSrG/1JZVE4QQTByImHa6ETI3clpdN4cARmCARyKoF4UPVtqMObScu6cx/wDVa9la+Oy0zMwMMnfhMBduN3HnZTVSyEIVE9QhCAEIQgBCEIB/ah2U3u/epGpRBCQZRDTkiJs8uHalVTadvaCtkGSo233Wyqe0rxuqjObihXN/mNm+878N61gLNn2NtK9bM1ukk9ab1pISz7PjmoUaoS8feFTbVCXj7wqce15dGVsqYab3cGuPkYWfvIa6DnGQ55yfitBtNPExzeLXDqFmFauDUIacm6+H7nySz6PDtJWk5JWgMk0c+RzAUlZaeQBMb1xV6WNSV3KaoNUFZ6eEiCFLWW0xqlJo8rtIgpYBNhUBKUZW4K2dFVR9ryUg6N5TC35iRmoyisarl/wGl2uUFTOxVMtsoB/qdHVQV+1IB4Qemh+KseylPDZWd+I9XFdXD+rj5/3S69XiFqxeoQhBhCEIAXqF4gJ1yQcirXgJClXxaJQrXW8pF5ShmSoq8LzbTMOVSJt0rt5n+b2X5/06i0ALNalrFW9bK5ukkf8AjetKCMhgUaoS8feFTbVCXj7wpY9ry6Rd8VyyhUe3VrSR+flKy212ctxPB9qMtwzGR8D5LWbXQ9Yx7D9Zrm9RCzS0S+sKbQMA9vLOMoz5wsuW2ZT6b8OEywv3C1P2W8gvWW9ozqODRMSSB4CU7s9nBy4CFwbhh4eW4yNJAyngub5T26fjTWtb7PUyo1qheDBDWOMGC7fGUA56JGnfdSlAnE3jBHx18JVnuy7mscXNpBruOQ110UZtFRYOy1rB9Z2FoGe7RO2ehjMvafupz32f1k56gKAtt8VWmIcCTkBMnlMKw7O1T9Gb0Tu0WLEcQg8x+eqiL67Va5traJyqvq4hqHU5wwJzDMRA7yrFZ7U2qMVNwexw9ppkHxTiy3c0SRTpgnUgN+MTuCXo3bTp4i1sF2bgNCeMcVpdemU37VS9rMalRjG+04aeP7K2XGzDQYC3DAIiZjtHUqDtoc14eyOx7UgHsHKBPgfBWWyjsjr1z/NXw5bukc+Gsfl90qhCF0uN6hCEGEIQgPUIQgHtr9lIXdvS9s9lIXdvRE3s5OpVP2rPaCuJ1Kpe1/tBXh2zz6QF0H+Y2X77vw3LWgsjub/MbL9934blrgU59q4+ijVB3j7wqcaoO8feFLHteXRAKiW2zBlZzgIkvY4TuDuyQPAdVewqptBZKvrS4MLmkg4gMgABiJO6ACs+abjf+NlJbLfRhZnQ9TtC06aKvl0EpzZ7QuPKarvw1Ysbq+XBUi9bQHVo3SAT+QU3eNqIp9nUrPra2rnHGZMlGPkr+Ma1dbWmkACBknVkrjQmJyH6LPtmrVaCMEZd5I6b4VsuywVjTd69zZnsYQRHfmSU/jYW5ViCaWisZKjrDbj7LtRku6lSUrluHMdErO9pdUa7R2EeEmVO2cQ0cgq7ZHEl8NcSSIIBIkTlOg1CsrBAHJb8E7c38m+JHqEL1dLkCEIQAhCEB6hCEA9tnspvdu9OLZ7KbXbqURN7OjqVTtrvaCuJGZVR2tIBEqse0Z9KzdH+Y2T77vw3LXQsiug/zGyffd+G5a6Es+1cfRRqg7x94VONUHeXvHfO5LHtWXRALmuzExw4tI6hdBdhOpjOqr4cu6VLPJI3m9oqPDSHNa94BGY7Li0jmCCD3gpWyVYLSuLKPSwye3jbAxna4wOaZUKlJ2b3MbzcFPXpZadRsOaCDBzGUpjYbkp/VYwd5aD+SmWRfm+alLLVs9MBwr04HeE8/wAbpOypVG1CPqslxPIDNIWG7CNG0vCm2T4wpuz0g3cJ7gntNmKuB/rHB7A5pJhzXAtPODvTusYCkrbAMxmoqo01ajWN3nPuA1PRRryqZeE3clLDRb9qXddPKE+Q1sCBoMhyXq75NTTzsru7eL1CEyCEIQAvV4hAerxeoQEpXoSE2s9nwE96kXJByUKwhizKgL/up1cggxCsBGZSTlUqLGbULEaN6WRhM9px603LVgs6vVv84snP/wBb1cL02kstm99XpsP9M4n/AOxsu8kZdngmWqDvH3jlWrx9Ltip5U2Vqp4hrWN6uM+SqF4el1znlzbK1oP9VUu6wwIkVldxpoVT2y2vZZ2uo0nYq5EEjSlO8n+vgN2p4Gk270qWh1NzW06dNzsg9uIlo4gk5FUttsJMnfr+6qIX+6KBq3bTqszdRfWbUG/C6q6oCeXrPM8E1p3lHgm/o32gFCu6g8xTr5tJ0FUCIPc4ZeAU7tHs4JL6OXFm4cuHz45Z8e/MbcfL8fFd2a9w6M5U9Y6rYBBWaYC0xm0hTNivGoMsj4rmy4/p1Y8v206w2tsQT1TitaWgLNf8ZeDI+KfC+qj2x5o+NFzxvtO3neTeKkdl6PZdUI7RMDuaADHmqlYbHicCZO/NJ7S7bV7uqNpsp0nsLA+XYw8OcXDc6IIbw3K+PH8mfJl+LTULK7B6X5P8WzCONOoZ/wBrhn1Vou70h2Grq91I8KjD/wBmyF0uba2IUdZ7+sz/AGbRRPd6xoPQlSDHAiQQRxBkdQkb1CEIAXq8XqAEIQgJipVAChL52ns1l9/Va0nRolzz/a2T4qr+kTbE0D9Hs5HrImo/X1c6Nb9ojOd2W85ZBbnFxJJJJzJJJJO8kpzFFyareHpZoNJFGk9541CKY5wJJ8lV7x9JlrqTgNKkPsNk9Xz+SzusdySD1XiFpP3hfdaq7FVqOqHSSScuA4KMq2hNMa4JRs5HVSqkfWocUhUkZhIylaovWPTcPnnwXTckA4c7eMiMwRuO4hapsltF9JoAPP8AEYMLicpgRPiP000yhpUls9bXUqwLd+oTlTZuNMvGwtecxBHUfPD94j2WBwOQxDz8R+mvdopayWgVGg/I7j88p0TgUh4+R+eh+NZYSpxzsRNOyE7lMWK6wBLupyAUfb9qKDOw0GpUmHFvss4gn6x7t285ZyFzXxQqOb6x2DPsh8NZPMEgHQAu4rnvHla6JyYyLFc914oOjehPLgO/XyKzf0vAf4iaeQBs9GO6DUw/BbLYx8/PzACwr0t20PvWoB/p06LDzgv/APYrxxkTllclKcwtKVYTqOie2poIDuPxTRwDQSqSWpWs8VIWS9KjDLHuaeLXFp6hV5lROab0bKxeLDtzbGaVnOHB4D/NwnzU9Y/SdVHvKVN33cTD8SPJZiyol21U/Abfde3dlq4Q4mk45dvNk/fHxICtAK+cKLpBE66dx3HqtI9F+1RePo1U5/6c7iNafLh3yN4SsEv20hCEKVsAt1oL3ue8y5xLnE7yTJPmUwqOXb5TR7TxWjKGtqGcpo4+fxUjWp5KMqDXr0SqoUC6hJU3pdqRknBIxnCdOam1duh4fBAcuoBDmpZmYXkIBNqVoOhwPAykyEIDTLhqwO4jOdI1+fmIja3aCo9rqdmkU88dXe7i1hGje/f3LjZpprtawnsjIgaujQE8NMlabfYGCi9oAyHWN/iM/AKvNiPErOLusbsnEvDRBdBZLhua2XGCe8ZZnOIVuu6/nsa5roosg5UwWiI0eT2iYn2iZVPs9jJHq2loILnHE1oEyQwEkRo3LPVx0lS4qEM+j1my+KTmuk+yXSW9qCW9k8RpBjVb0dm1o9Ge2j6NRtntBLrO92Gi92tGT2Gk76egz9nLcoP0w2E07ze8aVGMd4huE/8AVWF2zrHUhhG4eM/I81GbbY6tKh63OrTHqnO/rZmGO56g8gd6Wj2qNieHMgpKrSjJN7M4seWnLNSbs04EURxE/FBZlISlalGhXFLI8Uje0qspdMzTgx3p1Tdkgjqg+ErZ7SaNoZUaYkhwI3OBH7FNWlK2unip5at7Q8NfKUyfR922wVqTKo0e0O5E6jwMjwTlUL0U3zjspY4zgII5OmfMf8ldfpbfkqL4aTzHzxWKjqj4OqeVq4jNRdrAnJaVnDgWqEyfUl0pIleSpU8ouT6gZUfTOZTugc0A6c1NyE6Cb1gmRvTOE4enJKkJKqJE7wu6b5CRvCuYShC5IQFk2ItWGrh46cxPxEhaFaR2Ce7rw/Tk1ZLdFo9XVa7SCFrLn4qZ725fp1BCqIyZpWeGYzrLjA3k6D8hv5EJSsKnYtHZcMAoZgxILsRc7U4RHaz9nU72r246hkw1pdLtIaDDnc9w8TuCc0bW55DGCNzW6CmzLLucQBJ3CBxUS+qppdwWoVaDHNzEaHUjgfMHmvb4uoWhhbMOGbXeA1HeIPdCZ3BVDAwZQRhdA1dmQ6OJE+LZU/EH54/rP+4LRmyLbm7/AFNZrho4QfvBMrPVlqvXpDu3HSJAzGY5jP4LN7FVU9Vc8w9rBNCIKdkykXNQbmq3MHiP2/JdNalHsyb4/kumNQCWJPbE+ckwqpaxP7QQE7sffJsnrBGIB+FwOuGTBHfkOq0ez3vSqNDxUABEw45juKyRrYtNRh0qNaRzgEeYKlLOxwaB86o+OxMrFdtIxCde9Rz5CXc0tBDTkm7X8UjDXShwXj28FzjQHAMOTthzTInMJ2CgJKkcknVC5oVF1UTI1eEkwwYS7gkqjEjKArxc03SF0UB1TOa1PZ60ess7eMQf+p8wOpWVBXrYK15FhO/yORPhqnE5IW9abWvfTBDXF5cQ+A17tWtDtAG6wYBJGeZXd02M05LgQ4+0DqPEp9thd+G0sqRk4EEfaGn59EpY6wMNdJH/ADZyPDuOXLVH+DftKWS1Bok6DM8QBnI7x86q32SsHsDgQcsyOEZEeEEfdWeXk2IbPZdLi5uhaIkD7eYGE7yOKs+y1qwn1Lj2oBI4OdJwjlIH9wT68Js35TN52b1lMg6x8+c9ViVvs/qqz2bpJHI5hb1h6ER893slZV6RLswVBUA358j+/wAUZHir7M10Qk7G9OHMSU7pslo5/qvK2S7sukd/z8UlaEyNHvSll1CavKVs1WCFJn15CK9N3Fg6hzv1Cm/p7W5OdnA+EqJvCmXGg4iB2gR3dkiehUVarTie49/luVb0WtkqjTuPVNX9+R8inLqkritI7wpUTBXDglWVAdQuKtONNEA3cnNN2SavKcM0QZdlSE4bUlMZXbXoI7heOauGVEoCgjaIPNKFKVGSFxSdIQHKndlLVgrN4HIqGLErZH4XA8CmGl7XWX1lDEMy2HjmNeufVVBtpDWYj4d54d3RaDdjxWoDvHxEE/8AXqqDaruc20GmC3IzTYSQZcciJGEhsHIEns6ZosTKeXRVLA51QYhiEsy/iV57DWn6rm8RvJGYEJxZsTKwrNdjZJhwEYySMcjc6S1sHdBEgSY63jMUmZNZLAT4+uqO6Ef7oUtZew3AWyNHNJAk5tjENHAksxaSa5zARv1RZ7jQLPVD2BwzBE93/wA9ryUHtldvrqDuMH56wfFd7L2vslmLFEFrtMjBGIfVPsnDwcFNWiliaW7iPy+MZn7qpPtgNmJa4tOoMeIUiHZLva2wGjaCYydn4jIprQqSpjSnVnOZ6pG3OXdJ2YXraeZnMzmfJMjAUCTnknVCiGn804qNlJAndqkZ9aXfwDxb2h8D5FVoNJVkp08VNzSdWkdQqyLQiiPHCNUpTfORXsHeMl56ngkZGtTheB2SXwnQpsRCARfqlgUhvSjSgyi6auQukE6Dkox6RXQQDoPTVz8Lp6rsOSdTNAP6ZBC6DFHWKthMHQ6KXwpk0HYi1TTDTy/fwBHRNdt7GWkVmCHAEA8MQ/YlMNi68PLeOf5H4+Su16Wb1tMg5kjz/dw80/SOqodx1w8YnbgBTcQCWtHsz/WBgc8j/wDP7SfWinA0yjeTmIwwTyLWH79YqKosNCoWRkT2RuJJGR7iRSB+yHbk6tlphoa0h2PLtZggicTuEtcXnf8AxzwS3vtWtdE7kvB7bR62ez2i6ch6ps4nkcS45cDiWo2WuKjGvaZBAcOBBz/WeazCpTYKQjsmpDiHGP4LMmtDvqlxI1/qOasWwdve0GjVOpJpzkROZaeAntDx7k4VJekW6MdIvaJLe0O+Neo+KzGzVNy3y8LOHsIPz8iR/asLvuxGhXezQAy3kdI5ZjwSp49FWvTmo7MHiN3EZKLZUUhZnYmxw+G/8kHSgE8uCWY1J4YSrO5Mi9nbqqe5sEjgSOit9F/ZVRrntO+8filTxeG2uSlK0IQkrRwXZSmjzOa8QgjZdtKEJGUBXSEJk9XqEID2UFCEAhVCl7pr4hB3IQiC9J64amCs098HlC1Cjm351jX/AIhCFcZ5K3tbdbXMLxkYnvAIyg8iq3YKH0gl2IxibSMjCRjkvLYJnIOG7I9yEJez9Eb6qF1WBlifgEbmMOBo64jHJTFmqYQ0bm+znBbGctO7lp3IQlOzy6X+w2j1jGuO8Sd0mJmN0weUrO/SndgGCsIkHCe8HTpA6lCE6nHtQGOUjdr+1HcUIUxdSUShggoQqS7IgGFT6x7R5n4r1CWSsX//2Q=="/>
          <p:cNvSpPr>
            <a:spLocks noChangeAspect="1" noChangeArrowheads="1"/>
          </p:cNvSpPr>
          <p:nvPr/>
        </p:nvSpPr>
        <p:spPr bwMode="auto">
          <a:xfrm>
            <a:off x="6350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886790" name="AutoShape 6" descr="data:image/jpeg;base64,/9j/4AAQSkZJRgABAQAAAQABAAD/2wCEAAkGBxQSEhUUEhQUFBUXFxUVFBQUFBQUFBQVFxUXFhQVFBQYHCggGBolHBQUITEhJSkrLi4uFx8zODMsNygtLisBCgoKDg0OGhAQFywkHSQsLCwsLCwsLCwsLCwsLSwsLCwsLCwsLCwsLCwsLCwsLCwsLCwsLCwsLCwsLCwsLCwsLP/AABEIAOYA2wMBIgACEQEDEQH/xAAcAAABBQEBAQAAAAAAAAAAAAAAAwQFBgcCAQj/xABCEAABAwEFBQQGCAQGAwEAAAABAAIRAwQFEiExBkFRcZEiYYGhBxMyM7HwFEJicrPB0eEjJVKCFTVDkqKyo8PxY//EABkBAAMBAQEAAAAAAAAAAAAAAAABAgMEBf/EACIRAQEAAgICAgIDAAAAAAAAAAABAhEDMSFBElEiMgQTYf/aAAwDAQACEQMRAD8A257RCQdTCcOSLk4mm5bmUk6kDqEsdSuHFUhULe2L2s3I/h1Fe2qi3if5tZeR/DqK9BGQw9lGqCvH3jlOtUFePvHJY9qy6IhdBchdBUmPV6uXvABJIAGZJyAHElUHaTb8AmnZYO41TMf2hTaa8Wu3U6Qmo9reZAJ5BRbtrLKMvWz4H81kVrtdSs7FUrYjP2vzXQoRGLtD+oE4h1S2rTVq+19AOhsuETiGnzp1St0bUUq7i3NrgdDoc4meayum0NggkAkCdQZ+B7k7stpa15cMjv8AgY4z+iNjTZpXoVFsG0bmjXEcst3ADoNytd2XtTrAYXAO3tJGLpKZH6EIQYQhCCeoXi9QYQhCAEIQgJSvVICRs9QumV7adFxY96EXt24ZlQF83i6m4AKwOOZVR2mPbCvCbqOS6nhF0LUal52Zx4uH/jetKCyy6z/MbN9534b1qYS5O1cV3CjVB3j7xynGqDvH3hU49ry6IBdhcBRG197/AEWzPeD2z2GfeO/wEnwTpRSfSDtKalR1npuimzJ8fXcNZdwHCNVSmO74G/T89UnJcSTqd/7pWhZHP0BjcNVnb9tMcd9F7KRujznzT01yNM+p8IEp9dmz5dGIk9wlWixbMMyloHxWd5ZG84MlFrVHPENaIORjKeeQhRj6FVuIZ5RHXitns2zdEagT3Be2rZmkWkAa8kv7D/qZFZLS4ZZ9Y6fPkp+xl2RGRGYIcJnqFL3jsyxp9n+4HXmFFNwtdgIwOHzlx1HUZZp457Rnx/Fo2zF6GvS7XtNyPfwKmFRtjrWWVsJ0eOJIkaEH53K8rdzhCEIAXqEIMIQhACEIQD+0+yk7EdV3avZSVh3o9IvZYnMqnbVe2FcCcyqftX7YWnH2z5f1Qdz/AOY2b7zvwnrVgsnuY/zGzfed+G9awFPJ2rh/Uo1Qd4+8KnGqEvD3jlOPbTLogFnnpVtWJ1GiNwL3c3ZNHQHqtDCzG96RrWipVcZlxwAbmCA0D7UAdQjIY9qxZLBiOHkXd0HT54Ky2axBsABK0bKKbNMzmf0TmlmVx55behxYaTd00gNymWBRV2FTLAso2yujik2UqWLynkllppjb5Rdtog6qq3/c4cMTZlvDe3gct0/FXS0sUdXZujVT+t2u/ljpSrG/1JZVE4QQTByImHa6ETI3clpdN4cARmCARyKoF4UPVtqMObScu6cx/wDVa9la+Oy0zMwMMnfhMBduN3HnZTVSyEIVE9QhCAEIQgBCEIB/ah2U3u/epGpRBCQZRDTkiJs8uHalVTadvaCtkGSo233Wyqe0rxuqjObihXN/mNm+878N61gLNn2NtK9bM1ukk9ab1pISz7PjmoUaoS8feFTbVCXj7wqce15dGVsqYab3cGuPkYWfvIa6DnGQ55yfitBtNPExzeLXDqFmFauDUIacm6+H7nySz6PDtJWk5JWgMk0c+RzAUlZaeQBMb1xV6WNSV3KaoNUFZ6eEiCFLWW0xqlJo8rtIgpYBNhUBKUZW4K2dFVR9ryUg6N5TC35iRmoyisarl/wGl2uUFTOxVMtsoB/qdHVQV+1IB4Qemh+KseylPDZWd+I9XFdXD+rj5/3S69XiFqxeoQhBhCEIAXqF4gJ1yQcirXgJClXxaJQrXW8pF5ShmSoq8LzbTMOVSJt0rt5n+b2X5/06i0ALNalrFW9bK5ukkf8AjetKCMhgUaoS8feFTbVCXj7wpY9ry6Rd8VyyhUe3VrSR+flKy212ctxPB9qMtwzGR8D5LWbXQ9Yx7D9Zrm9RCzS0S+sKbQMA9vLOMoz5wsuW2ZT6b8OEywv3C1P2W8gvWW9ozqODRMSSB4CU7s9nBy4CFwbhh4eW4yNJAyngub5T26fjTWtb7PUyo1qheDBDWOMGC7fGUA56JGnfdSlAnE3jBHx18JVnuy7mscXNpBruOQ110UZtFRYOy1rB9Z2FoGe7RO2ehjMvafupz32f1k56gKAtt8VWmIcCTkBMnlMKw7O1T9Gb0Tu0WLEcQg8x+eqiL67Va5traJyqvq4hqHU5wwJzDMRA7yrFZ7U2qMVNwexw9ppkHxTiy3c0SRTpgnUgN+MTuCXo3bTp4i1sF2bgNCeMcVpdemU37VS9rMalRjG+04aeP7K2XGzDQYC3DAIiZjtHUqDtoc14eyOx7UgHsHKBPgfBWWyjsjr1z/NXw5bukc+Gsfl90qhCF0uN6hCEGEIQgPUIQgHtr9lIXdvS9s9lIXdvRE3s5OpVP2rPaCuJ1Kpe1/tBXh2zz6QF0H+Y2X77vw3LWgsjub/MbL9934blrgU59q4+ijVB3j7wqcaoO8feFLHteXRAKiW2zBlZzgIkvY4TuDuyQPAdVewqptBZKvrS4MLmkg4gMgABiJO6ACs+abjf+NlJbLfRhZnQ9TtC06aKvl0EpzZ7QuPKarvw1Ysbq+XBUi9bQHVo3SAT+QU3eNqIp9nUrPra2rnHGZMlGPkr+Ma1dbWmkACBknVkrjQmJyH6LPtmrVaCMEZd5I6b4VsuywVjTd69zZnsYQRHfmSU/jYW5ViCaWisZKjrDbj7LtRku6lSUrluHMdErO9pdUa7R2EeEmVO2cQ0cgq7ZHEl8NcSSIIBIkTlOg1CsrBAHJb8E7c38m+JHqEL1dLkCEIQAhCEB6hCEA9tnspvdu9OLZ7KbXbqURN7OjqVTtrvaCuJGZVR2tIBEqse0Z9KzdH+Y2T77vw3LXQsiug/zGyffd+G5a6Es+1cfRRqg7x94VONUHeXvHfO5LHtWXRALmuzExw4tI6hdBdhOpjOqr4cu6VLPJI3m9oqPDSHNa94BGY7Li0jmCCD3gpWyVYLSuLKPSwye3jbAxna4wOaZUKlJ2b3MbzcFPXpZadRsOaCDBzGUpjYbkp/VYwd5aD+SmWRfm+alLLVs9MBwr04HeE8/wAbpOypVG1CPqslxPIDNIWG7CNG0vCm2T4wpuz0g3cJ7gntNmKuB/rHB7A5pJhzXAtPODvTusYCkrbAMxmoqo01ajWN3nPuA1PRRryqZeE3clLDRb9qXddPKE+Q1sCBoMhyXq75NTTzsru7eL1CEyCEIQAvV4hAerxeoQEpXoSE2s9nwE96kXJByUKwhizKgL/up1cggxCsBGZSTlUqLGbULEaN6WRhM9px603LVgs6vVv84snP/wBb1cL02kstm99XpsP9M4n/AOxsu8kZdngmWqDvH3jlWrx9Ltip5U2Vqp4hrWN6uM+SqF4el1znlzbK1oP9VUu6wwIkVldxpoVT2y2vZZ2uo0nYq5EEjSlO8n+vgN2p4Gk270qWh1NzW06dNzsg9uIlo4gk5FUttsJMnfr+6qIX+6KBq3bTqszdRfWbUG/C6q6oCeXrPM8E1p3lHgm/o32gFCu6g8xTr5tJ0FUCIPc4ZeAU7tHs4JL6OXFm4cuHz45Z8e/MbcfL8fFd2a9w6M5U9Y6rYBBWaYC0xm0hTNivGoMsj4rmy4/p1Y8v206w2tsQT1TitaWgLNf8ZeDI+KfC+qj2x5o+NFzxvtO3neTeKkdl6PZdUI7RMDuaADHmqlYbHicCZO/NJ7S7bV7uqNpsp0nsLA+XYw8OcXDc6IIbw3K+PH8mfJl+LTULK7B6X5P8WzCONOoZ/wBrhn1Vou70h2Grq91I8KjD/wBmyF0uba2IUdZ7+sz/AGbRRPd6xoPQlSDHAiQQRxBkdQkb1CEIAXq8XqAEIQgJipVAChL52ns1l9/Va0nRolzz/a2T4qr+kTbE0D9Hs5HrImo/X1c6Nb9ojOd2W85ZBbnFxJJJJzJJJJO8kpzFFyareHpZoNJFGk9541CKY5wJJ8lV7x9JlrqTgNKkPsNk9Xz+SzusdySD1XiFpP3hfdaq7FVqOqHSSScuA4KMq2hNMa4JRs5HVSqkfWocUhUkZhIylaovWPTcPnnwXTckA4c7eMiMwRuO4hapsltF9JoAPP8AEYMLicpgRPiP000yhpUls9bXUqwLd+oTlTZuNMvGwtecxBHUfPD94j2WBwOQxDz8R+mvdopayWgVGg/I7j88p0TgUh4+R+eh+NZYSpxzsRNOyE7lMWK6wBLupyAUfb9qKDOw0GpUmHFvss4gn6x7t285ZyFzXxQqOb6x2DPsh8NZPMEgHQAu4rnvHla6JyYyLFc914oOjehPLgO/XyKzf0vAf4iaeQBs9GO6DUw/BbLYx8/PzACwr0t20PvWoB/p06LDzgv/APYrxxkTllclKcwtKVYTqOie2poIDuPxTRwDQSqSWpWs8VIWS9KjDLHuaeLXFp6hV5lROab0bKxeLDtzbGaVnOHB4D/NwnzU9Y/SdVHvKVN33cTD8SPJZiyol21U/Abfde3dlq4Q4mk45dvNk/fHxICtAK+cKLpBE66dx3HqtI9F+1RePo1U5/6c7iNafLh3yN4SsEv20hCEKVsAt1oL3ue8y5xLnE7yTJPmUwqOXb5TR7TxWjKGtqGcpo4+fxUjWp5KMqDXr0SqoUC6hJU3pdqRknBIxnCdOam1duh4fBAcuoBDmpZmYXkIBNqVoOhwPAykyEIDTLhqwO4jOdI1+fmIja3aCo9rqdmkU88dXe7i1hGje/f3LjZpprtawnsjIgaujQE8NMlabfYGCi9oAyHWN/iM/AKvNiPErOLusbsnEvDRBdBZLhua2XGCe8ZZnOIVuu6/nsa5roosg5UwWiI0eT2iYn2iZVPs9jJHq2loILnHE1oEyQwEkRo3LPVx0lS4qEM+j1my+KTmuk+yXSW9qCW9k8RpBjVb0dm1o9Ge2j6NRtntBLrO92Gi92tGT2Gk76egz9nLcoP0w2E07ze8aVGMd4huE/8AVWF2zrHUhhG4eM/I81GbbY6tKh63OrTHqnO/rZmGO56g8gd6Wj2qNieHMgpKrSjJN7M4seWnLNSbs04EURxE/FBZlISlalGhXFLI8Uje0qspdMzTgx3p1Tdkgjqg+ErZ7SaNoZUaYkhwI3OBH7FNWlK2unip5at7Q8NfKUyfR922wVqTKo0e0O5E6jwMjwTlUL0U3zjspY4zgII5OmfMf8ldfpbfkqL4aTzHzxWKjqj4OqeVq4jNRdrAnJaVnDgWqEyfUl0pIleSpU8ouT6gZUfTOZTugc0A6c1NyE6Cb1gmRvTOE4enJKkJKqJE7wu6b5CRvCuYShC5IQFk2ItWGrh46cxPxEhaFaR2Ce7rw/Tk1ZLdFo9XVa7SCFrLn4qZ725fp1BCqIyZpWeGYzrLjA3k6D8hv5EJSsKnYtHZcMAoZgxILsRc7U4RHaz9nU72r246hkw1pdLtIaDDnc9w8TuCc0bW55DGCNzW6CmzLLucQBJ3CBxUS+qppdwWoVaDHNzEaHUjgfMHmvb4uoWhhbMOGbXeA1HeIPdCZ3BVDAwZQRhdA1dmQ6OJE+LZU/EH54/rP+4LRmyLbm7/AFNZrho4QfvBMrPVlqvXpDu3HSJAzGY5jP4LN7FVU9Vc8w9rBNCIKdkykXNQbmq3MHiP2/JdNalHsyb4/kumNQCWJPbE+ckwqpaxP7QQE7sffJsnrBGIB+FwOuGTBHfkOq0ez3vSqNDxUABEw45juKyRrYtNRh0qNaRzgEeYKlLOxwaB86o+OxMrFdtIxCde9Rz5CXc0tBDTkm7X8UjDXShwXj28FzjQHAMOTthzTInMJ2CgJKkcknVC5oVF1UTI1eEkwwYS7gkqjEjKArxc03SF0UB1TOa1PZ60ess7eMQf+p8wOpWVBXrYK15FhO/yORPhqnE5IW9abWvfTBDXF5cQ+A17tWtDtAG6wYBJGeZXd02M05LgQ4+0DqPEp9thd+G0sqRk4EEfaGn59EpY6wMNdJH/ADZyPDuOXLVH+DftKWS1Bok6DM8QBnI7x86q32SsHsDgQcsyOEZEeEEfdWeXk2IbPZdLi5uhaIkD7eYGE7yOKs+y1qwn1Lj2oBI4OdJwjlIH9wT68Js35TN52b1lMg6x8+c9ViVvs/qqz2bpJHI5hb1h6ER893slZV6RLswVBUA358j+/wAUZHir7M10Qk7G9OHMSU7pslo5/qvK2S7sukd/z8UlaEyNHvSll1CavKVs1WCFJn15CK9N3Fg6hzv1Cm/p7W5OdnA+EqJvCmXGg4iB2gR3dkiehUVarTie49/luVb0WtkqjTuPVNX9+R8inLqkritI7wpUTBXDglWVAdQuKtONNEA3cnNN2SavKcM0QZdlSE4bUlMZXbXoI7heOauGVEoCgjaIPNKFKVGSFxSdIQHKndlLVgrN4HIqGLErZH4XA8CmGl7XWX1lDEMy2HjmNeufVVBtpDWYj4d54d3RaDdjxWoDvHxEE/8AXqqDaruc20GmC3IzTYSQZcciJGEhsHIEns6ZosTKeXRVLA51QYhiEsy/iV57DWn6rm8RvJGYEJxZsTKwrNdjZJhwEYySMcjc6S1sHdBEgSY63jMUmZNZLAT4+uqO6Ef7oUtZew3AWyNHNJAk5tjENHAksxaSa5zARv1RZ7jQLPVD2BwzBE93/wA9ryUHtldvrqDuMH56wfFd7L2vslmLFEFrtMjBGIfVPsnDwcFNWiliaW7iPy+MZn7qpPtgNmJa4tOoMeIUiHZLva2wGjaCYydn4jIprQqSpjSnVnOZ6pG3OXdJ2YXraeZnMzmfJMjAUCTnknVCiGn804qNlJAndqkZ9aXfwDxb2h8D5FVoNJVkp08VNzSdWkdQqyLQiiPHCNUpTfORXsHeMl56ngkZGtTheB2SXwnQpsRCARfqlgUhvSjSgyi6auQukE6Dkox6RXQQDoPTVz8Lp6rsOSdTNAP6ZBC6DFHWKthMHQ6KXwpk0HYi1TTDTy/fwBHRNdt7GWkVmCHAEA8MQ/YlMNi68PLeOf5H4+Su16Wb1tMg5kjz/dw80/SOqodx1w8YnbgBTcQCWtHsz/WBgc8j/wDP7SfWinA0yjeTmIwwTyLWH79YqKosNCoWRkT2RuJJGR7iRSB+yHbk6tlphoa0h2PLtZggicTuEtcXnf8AxzwS3vtWtdE7kvB7bR62ez2i6ch6ps4nkcS45cDiWo2WuKjGvaZBAcOBBz/WeazCpTYKQjsmpDiHGP4LMmtDvqlxI1/qOasWwdve0GjVOpJpzkROZaeAntDx7k4VJekW6MdIvaJLe0O+Neo+KzGzVNy3y8LOHsIPz8iR/asLvuxGhXezQAy3kdI5ZjwSp49FWvTmo7MHiN3EZKLZUUhZnYmxw+G/8kHSgE8uCWY1J4YSrO5Mi9nbqqe5sEjgSOit9F/ZVRrntO+8filTxeG2uSlK0IQkrRwXZSmjzOa8QgjZdtKEJGUBXSEJk9XqEID2UFCEAhVCl7pr4hB3IQiC9J64amCs098HlC1Cjm351jX/AIhCFcZ5K3tbdbXMLxkYnvAIyg8iq3YKH0gl2IxibSMjCRjkvLYJnIOG7I9yEJez9Eb6qF1WBlifgEbmMOBo64jHJTFmqYQ0bm+znBbGctO7lp3IQlOzy6X+w2j1jGuO8Sd0mJmN0weUrO/SndgGCsIkHCe8HTpA6lCE6nHtQGOUjdr+1HcUIUxdSUShggoQqS7IgGFT6x7R5n4r1CWSsX//2Q=="/>
          <p:cNvSpPr>
            <a:spLocks noChangeAspect="1" noChangeArrowheads="1"/>
          </p:cNvSpPr>
          <p:nvPr/>
        </p:nvSpPr>
        <p:spPr bwMode="auto">
          <a:xfrm>
            <a:off x="6350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886792" name="AutoShape 8" descr="data:image/jpeg;base64,/9j/4AAQSkZJRgABAQAAAQABAAD/2wCEAAkGBxQSEhUUEhQUFBUXFxUVFBQUFBQUFBQVFxUXFhQVFBQYHCggGBolHBQUITEhJSkrLi4uFx8zODMsNygtLisBCgoKDg0OGhAQFywkHSQsLCwsLCwsLCwsLCwsLSwsLCwsLCwsLCwsLCwsLCwsLCwsLCwsLCwsLCwsLCwsLCwsLP/AABEIAOYA2wMBIgACEQEDEQH/xAAcAAABBQEBAQAAAAAAAAAAAAAAAwQFBgcCAQj/xABCEAABAwEFBQQGCAQGAwEAAAABAAIRAwQFEiExBkFRcZEiYYGhBxMyM7HwFEJicrPB0eEjJVKCFTVDkqKyo8PxY//EABkBAAMBAQEAAAAAAAAAAAAAAAABAgMEBf/EACIRAQEAAgICAgIDAAAAAAAAAAABAhEDMSFBElEiMgQTYf/aAAwDAQACEQMRAD8A257RCQdTCcOSLk4mm5bmUk6kDqEsdSuHFUhULe2L2s3I/h1Fe2qi3if5tZeR/DqK9BGQw9lGqCvH3jlOtUFePvHJY9qy6IhdBchdBUmPV6uXvABJIAGZJyAHElUHaTb8AmnZYO41TMf2hTaa8Wu3U6Qmo9reZAJ5BRbtrLKMvWz4H81kVrtdSs7FUrYjP2vzXQoRGLtD+oE4h1S2rTVq+19AOhsuETiGnzp1St0bUUq7i3NrgdDoc4meayum0NggkAkCdQZ+B7k7stpa15cMjv8AgY4z+iNjTZpXoVFsG0bmjXEcst3ADoNytd2XtTrAYXAO3tJGLpKZH6EIQYQhCCeoXi9QYQhCAEIQgJSvVICRs9QumV7adFxY96EXt24ZlQF83i6m4AKwOOZVR2mPbCvCbqOS6nhF0LUal52Zx4uH/jetKCyy6z/MbN9534b1qYS5O1cV3CjVB3j7xynGqDvH3hU49ry6IBdhcBRG197/AEWzPeD2z2GfeO/wEnwTpRSfSDtKalR1npuimzJ8fXcNZdwHCNVSmO74G/T89UnJcSTqd/7pWhZHP0BjcNVnb9tMcd9F7KRujznzT01yNM+p8IEp9dmz5dGIk9wlWixbMMyloHxWd5ZG84MlFrVHPENaIORjKeeQhRj6FVuIZ5RHXitns2zdEagT3Be2rZmkWkAa8kv7D/qZFZLS4ZZ9Y6fPkp+xl2RGRGYIcJnqFL3jsyxp9n+4HXmFFNwtdgIwOHzlx1HUZZp457Rnx/Fo2zF6GvS7XtNyPfwKmFRtjrWWVsJ0eOJIkaEH53K8rdzhCEIAXqEIMIQhACEIQD+0+yk7EdV3avZSVh3o9IvZYnMqnbVe2FcCcyqftX7YWnH2z5f1Qdz/AOY2b7zvwnrVgsnuY/zGzfed+G9awFPJ2rh/Uo1Qd4+8KnGqEvD3jlOPbTLogFnnpVtWJ1GiNwL3c3ZNHQHqtDCzG96RrWipVcZlxwAbmCA0D7UAdQjIY9qxZLBiOHkXd0HT54Ky2axBsABK0bKKbNMzmf0TmlmVx55behxYaTd00gNymWBRV2FTLAso2yujik2UqWLynkllppjb5Rdtog6qq3/c4cMTZlvDe3gct0/FXS0sUdXZujVT+t2u/ljpSrG/1JZVE4QQTByImHa6ETI3clpdN4cARmCARyKoF4UPVtqMObScu6cx/wDVa9la+Oy0zMwMMnfhMBduN3HnZTVSyEIVE9QhCAEIQgBCEIB/ah2U3u/epGpRBCQZRDTkiJs8uHalVTadvaCtkGSo233Wyqe0rxuqjObihXN/mNm+878N61gLNn2NtK9bM1ukk9ab1pISz7PjmoUaoS8feFTbVCXj7wqce15dGVsqYab3cGuPkYWfvIa6DnGQ55yfitBtNPExzeLXDqFmFauDUIacm6+H7nySz6PDtJWk5JWgMk0c+RzAUlZaeQBMb1xV6WNSV3KaoNUFZ6eEiCFLWW0xqlJo8rtIgpYBNhUBKUZW4K2dFVR9ryUg6N5TC35iRmoyisarl/wGl2uUFTOxVMtsoB/qdHVQV+1IB4Qemh+KseylPDZWd+I9XFdXD+rj5/3S69XiFqxeoQhBhCEIAXqF4gJ1yQcirXgJClXxaJQrXW8pF5ShmSoq8LzbTMOVSJt0rt5n+b2X5/06i0ALNalrFW9bK5ukkf8AjetKCMhgUaoS8feFTbVCXj7wpY9ry6Rd8VyyhUe3VrSR+flKy212ctxPB9qMtwzGR8D5LWbXQ9Yx7D9Zrm9RCzS0S+sKbQMA9vLOMoz5wsuW2ZT6b8OEywv3C1P2W8gvWW9ozqODRMSSB4CU7s9nBy4CFwbhh4eW4yNJAyngub5T26fjTWtb7PUyo1qheDBDWOMGC7fGUA56JGnfdSlAnE3jBHx18JVnuy7mscXNpBruOQ110UZtFRYOy1rB9Z2FoGe7RO2ehjMvafupz32f1k56gKAtt8VWmIcCTkBMnlMKw7O1T9Gb0Tu0WLEcQg8x+eqiL67Va5traJyqvq4hqHU5wwJzDMRA7yrFZ7U2qMVNwexw9ppkHxTiy3c0SRTpgnUgN+MTuCXo3bTp4i1sF2bgNCeMcVpdemU37VS9rMalRjG+04aeP7K2XGzDQYC3DAIiZjtHUqDtoc14eyOx7UgHsHKBPgfBWWyjsjr1z/NXw5bukc+Gsfl90qhCF0uN6hCEGEIQgPUIQgHtr9lIXdvS9s9lIXdvRE3s5OpVP2rPaCuJ1Kpe1/tBXh2zz6QF0H+Y2X77vw3LWgsjub/MbL9934blrgU59q4+ijVB3j7wqcaoO8feFLHteXRAKiW2zBlZzgIkvY4TuDuyQPAdVewqptBZKvrS4MLmkg4gMgABiJO6ACs+abjf+NlJbLfRhZnQ9TtC06aKvl0EpzZ7QuPKarvw1Ysbq+XBUi9bQHVo3SAT+QU3eNqIp9nUrPra2rnHGZMlGPkr+Ma1dbWmkACBknVkrjQmJyH6LPtmrVaCMEZd5I6b4VsuywVjTd69zZnsYQRHfmSU/jYW5ViCaWisZKjrDbj7LtRku6lSUrluHMdErO9pdUa7R2EeEmVO2cQ0cgq7ZHEl8NcSSIIBIkTlOg1CsrBAHJb8E7c38m+JHqEL1dLkCEIQAhCEB6hCEA9tnspvdu9OLZ7KbXbqURN7OjqVTtrvaCuJGZVR2tIBEqse0Z9KzdH+Y2T77vw3LXQsiug/zGyffd+G5a6Es+1cfRRqg7x94VONUHeXvHfO5LHtWXRALmuzExw4tI6hdBdhOpjOqr4cu6VLPJI3m9oqPDSHNa94BGY7Li0jmCCD3gpWyVYLSuLKPSwye3jbAxna4wOaZUKlJ2b3MbzcFPXpZadRsOaCDBzGUpjYbkp/VYwd5aD+SmWRfm+alLLVs9MBwr04HeE8/wAbpOypVG1CPqslxPIDNIWG7CNG0vCm2T4wpuz0g3cJ7gntNmKuB/rHB7A5pJhzXAtPODvTusYCkrbAMxmoqo01ajWN3nPuA1PRRryqZeE3clLDRb9qXddPKE+Q1sCBoMhyXq75NTTzsru7eL1CEyCEIQAvV4hAerxeoQEpXoSE2s9nwE96kXJByUKwhizKgL/up1cggxCsBGZSTlUqLGbULEaN6WRhM9px603LVgs6vVv84snP/wBb1cL02kstm99XpsP9M4n/AOxsu8kZdngmWqDvH3jlWrx9Ltip5U2Vqp4hrWN6uM+SqF4el1znlzbK1oP9VUu6wwIkVldxpoVT2y2vZZ2uo0nYq5EEjSlO8n+vgN2p4Gk270qWh1NzW06dNzsg9uIlo4gk5FUttsJMnfr+6qIX+6KBq3bTqszdRfWbUG/C6q6oCeXrPM8E1p3lHgm/o32gFCu6g8xTr5tJ0FUCIPc4ZeAU7tHs4JL6OXFm4cuHz45Z8e/MbcfL8fFd2a9w6M5U9Y6rYBBWaYC0xm0hTNivGoMsj4rmy4/p1Y8v206w2tsQT1TitaWgLNf8ZeDI+KfC+qj2x5o+NFzxvtO3neTeKkdl6PZdUI7RMDuaADHmqlYbHicCZO/NJ7S7bV7uqNpsp0nsLA+XYw8OcXDc6IIbw3K+PH8mfJl+LTULK7B6X5P8WzCONOoZ/wBrhn1Vou70h2Grq91I8KjD/wBmyF0uba2IUdZ7+sz/AGbRRPd6xoPQlSDHAiQQRxBkdQkb1CEIAXq8XqAEIQgJipVAChL52ns1l9/Va0nRolzz/a2T4qr+kTbE0D9Hs5HrImo/X1c6Nb9ojOd2W85ZBbnFxJJJJzJJJJO8kpzFFyareHpZoNJFGk9541CKY5wJJ8lV7x9JlrqTgNKkPsNk9Xz+SzusdySD1XiFpP3hfdaq7FVqOqHSSScuA4KMq2hNMa4JRs5HVSqkfWocUhUkZhIylaovWPTcPnnwXTckA4c7eMiMwRuO4hapsltF9JoAPP8AEYMLicpgRPiP000yhpUls9bXUqwLd+oTlTZuNMvGwtecxBHUfPD94j2WBwOQxDz8R+mvdopayWgVGg/I7j88p0TgUh4+R+eh+NZYSpxzsRNOyE7lMWK6wBLupyAUfb9qKDOw0GpUmHFvss4gn6x7t285ZyFzXxQqOb6x2DPsh8NZPMEgHQAu4rnvHla6JyYyLFc914oOjehPLgO/XyKzf0vAf4iaeQBs9GO6DUw/BbLYx8/PzACwr0t20PvWoB/p06LDzgv/APYrxxkTllclKcwtKVYTqOie2poIDuPxTRwDQSqSWpWs8VIWS9KjDLHuaeLXFp6hV5lROab0bKxeLDtzbGaVnOHB4D/NwnzU9Y/SdVHvKVN33cTD8SPJZiyol21U/Abfde3dlq4Q4mk45dvNk/fHxICtAK+cKLpBE66dx3HqtI9F+1RePo1U5/6c7iNafLh3yN4SsEv20hCEKVsAt1oL3ue8y5xLnE7yTJPmUwqOXb5TR7TxWjKGtqGcpo4+fxUjWp5KMqDXr0SqoUC6hJU3pdqRknBIxnCdOam1duh4fBAcuoBDmpZmYXkIBNqVoOhwPAykyEIDTLhqwO4jOdI1+fmIja3aCo9rqdmkU88dXe7i1hGje/f3LjZpprtawnsjIgaujQE8NMlabfYGCi9oAyHWN/iM/AKvNiPErOLusbsnEvDRBdBZLhua2XGCe8ZZnOIVuu6/nsa5roosg5UwWiI0eT2iYn2iZVPs9jJHq2loILnHE1oEyQwEkRo3LPVx0lS4qEM+j1my+KTmuk+yXSW9qCW9k8RpBjVb0dm1o9Ge2j6NRtntBLrO92Gi92tGT2Gk76egz9nLcoP0w2E07ze8aVGMd4huE/8AVWF2zrHUhhG4eM/I81GbbY6tKh63OrTHqnO/rZmGO56g8gd6Wj2qNieHMgpKrSjJN7M4seWnLNSbs04EURxE/FBZlISlalGhXFLI8Uje0qspdMzTgx3p1Tdkgjqg+ErZ7SaNoZUaYkhwI3OBH7FNWlK2unip5at7Q8NfKUyfR922wVqTKo0e0O5E6jwMjwTlUL0U3zjspY4zgII5OmfMf8ldfpbfkqL4aTzHzxWKjqj4OqeVq4jNRdrAnJaVnDgWqEyfUl0pIleSpU8ouT6gZUfTOZTugc0A6c1NyE6Cb1gmRvTOE4enJKkJKqJE7wu6b5CRvCuYShC5IQFk2ItWGrh46cxPxEhaFaR2Ce7rw/Tk1ZLdFo9XVa7SCFrLn4qZ725fp1BCqIyZpWeGYzrLjA3k6D8hv5EJSsKnYtHZcMAoZgxILsRc7U4RHaz9nU72r246hkw1pdLtIaDDnc9w8TuCc0bW55DGCNzW6CmzLLucQBJ3CBxUS+qppdwWoVaDHNzEaHUjgfMHmvb4uoWhhbMOGbXeA1HeIPdCZ3BVDAwZQRhdA1dmQ6OJE+LZU/EH54/rP+4LRmyLbm7/AFNZrho4QfvBMrPVlqvXpDu3HSJAzGY5jP4LN7FVU9Vc8w9rBNCIKdkykXNQbmq3MHiP2/JdNalHsyb4/kumNQCWJPbE+ckwqpaxP7QQE7sffJsnrBGIB+FwOuGTBHfkOq0ez3vSqNDxUABEw45juKyRrYtNRh0qNaRzgEeYKlLOxwaB86o+OxMrFdtIxCde9Rz5CXc0tBDTkm7X8UjDXShwXj28FzjQHAMOTthzTInMJ2CgJKkcknVC5oVF1UTI1eEkwwYS7gkqjEjKArxc03SF0UB1TOa1PZ60ess7eMQf+p8wOpWVBXrYK15FhO/yORPhqnE5IW9abWvfTBDXF5cQ+A17tWtDtAG6wYBJGeZXd02M05LgQ4+0DqPEp9thd+G0sqRk4EEfaGn59EpY6wMNdJH/ADZyPDuOXLVH+DftKWS1Bok6DM8QBnI7x86q32SsHsDgQcsyOEZEeEEfdWeXk2IbPZdLi5uhaIkD7eYGE7yOKs+y1qwn1Lj2oBI4OdJwjlIH9wT68Js35TN52b1lMg6x8+c9ViVvs/qqz2bpJHI5hb1h6ER893slZV6RLswVBUA358j+/wAUZHir7M10Qk7G9OHMSU7pslo5/qvK2S7sukd/z8UlaEyNHvSll1CavKVs1WCFJn15CK9N3Fg6hzv1Cm/p7W5OdnA+EqJvCmXGg4iB2gR3dkiehUVarTie49/luVb0WtkqjTuPVNX9+R8inLqkritI7wpUTBXDglWVAdQuKtONNEA3cnNN2SavKcM0QZdlSE4bUlMZXbXoI7heOauGVEoCgjaIPNKFKVGSFxSdIQHKndlLVgrN4HIqGLErZH4XA8CmGl7XWX1lDEMy2HjmNeufVVBtpDWYj4d54d3RaDdjxWoDvHxEE/8AXqqDaruc20GmC3IzTYSQZcciJGEhsHIEns6ZosTKeXRVLA51QYhiEsy/iV57DWn6rm8RvJGYEJxZsTKwrNdjZJhwEYySMcjc6S1sHdBEgSY63jMUmZNZLAT4+uqO6Ef7oUtZew3AWyNHNJAk5tjENHAksxaSa5zARv1RZ7jQLPVD2BwzBE93/wA9ryUHtldvrqDuMH56wfFd7L2vslmLFEFrtMjBGIfVPsnDwcFNWiliaW7iPy+MZn7qpPtgNmJa4tOoMeIUiHZLva2wGjaCYydn4jIprQqSpjSnVnOZ6pG3OXdJ2YXraeZnMzmfJMjAUCTnknVCiGn804qNlJAndqkZ9aXfwDxb2h8D5FVoNJVkp08VNzSdWkdQqyLQiiPHCNUpTfORXsHeMl56ngkZGtTheB2SXwnQpsRCARfqlgUhvSjSgyi6auQukE6Dkox6RXQQDoPTVz8Lp6rsOSdTNAP6ZBC6DFHWKthMHQ6KXwpk0HYi1TTDTy/fwBHRNdt7GWkVmCHAEA8MQ/YlMNi68PLeOf5H4+Su16Wb1tMg5kjz/dw80/SOqodx1w8YnbgBTcQCWtHsz/WBgc8j/wDP7SfWinA0yjeTmIwwTyLWH79YqKosNCoWRkT2RuJJGR7iRSB+yHbk6tlphoa0h2PLtZggicTuEtcXnf8AxzwS3vtWtdE7kvB7bR62ez2i6ch6ps4nkcS45cDiWo2WuKjGvaZBAcOBBz/WeazCpTYKQjsmpDiHGP4LMmtDvqlxI1/qOasWwdve0GjVOpJpzkROZaeAntDx7k4VJekW6MdIvaJLe0O+Neo+KzGzVNy3y8LOHsIPz8iR/asLvuxGhXezQAy3kdI5ZjwSp49FWvTmo7MHiN3EZKLZUUhZnYmxw+G/8kHSgE8uCWY1J4YSrO5Mi9nbqqe5sEjgSOit9F/ZVRrntO+8filTxeG2uSlK0IQkrRwXZSmjzOa8QgjZdtKEJGUBXSEJk9XqEID2UFCEAhVCl7pr4hB3IQiC9J64amCs098HlC1Cjm351jX/AIhCFcZ5K3tbdbXMLxkYnvAIyg8iq3YKH0gl2IxibSMjCRjkvLYJnIOG7I9yEJez9Eb6qF1WBlifgEbmMOBo64jHJTFmqYQ0bm+znBbGctO7lp3IQlOzy6X+w2j1jGuO8Sd0mJmN0weUrO/SndgGCsIkHCe8HTpA6lCE6nHtQGOUjdr+1HcUIUxdSUShggoQqS7IgGFT6x7R5n4r1CWSsX//2Q=="/>
          <p:cNvSpPr>
            <a:spLocks noChangeAspect="1" noChangeArrowheads="1"/>
          </p:cNvSpPr>
          <p:nvPr/>
        </p:nvSpPr>
        <p:spPr bwMode="auto">
          <a:xfrm>
            <a:off x="6350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886794" name="AutoShape 10" descr="data:image/jpeg;base64,/9j/4AAQSkZJRgABAQAAAQABAAD/2wCEAAkGBxQSEhUUEhQUFBUXFxUVFBQUFBQUFBQVFxUXFhQVFBQYHCggGBolHBQUITEhJSkrLi4uFx8zODMsNygtLisBCgoKDg0OGhAQFywkHSQsLCwsLCwsLCwsLCwsLSwsLCwsLCwsLCwsLCwsLCwsLCwsLCwsLCwsLCwsLCwsLCwsLP/AABEIAOYA2wMBIgACEQEDEQH/xAAcAAABBQEBAQAAAAAAAAAAAAAAAwQFBgcCAQj/xABCEAABAwEFBQQGCAQGAwEAAAABAAIRAwQFEiExBkFRcZEiYYGhBxMyM7HwFEJicrPB0eEjJVKCFTVDkqKyo8PxY//EABkBAAMBAQEAAAAAAAAAAAAAAAABAgMEBf/EACIRAQEAAgICAgIDAAAAAAAAAAABAhEDMSFBElEiMgQTYf/aAAwDAQACEQMRAD8A257RCQdTCcOSLk4mm5bmUk6kDqEsdSuHFUhULe2L2s3I/h1Fe2qi3if5tZeR/DqK9BGQw9lGqCvH3jlOtUFePvHJY9qy6IhdBchdBUmPV6uXvABJIAGZJyAHElUHaTb8AmnZYO41TMf2hTaa8Wu3U6Qmo9reZAJ5BRbtrLKMvWz4H81kVrtdSs7FUrYjP2vzXQoRGLtD+oE4h1S2rTVq+19AOhsuETiGnzp1St0bUUq7i3NrgdDoc4meayum0NggkAkCdQZ+B7k7stpa15cMjv8AgY4z+iNjTZpXoVFsG0bmjXEcst3ADoNytd2XtTrAYXAO3tJGLpKZH6EIQYQhCCeoXi9QYQhCAEIQgJSvVICRs9QumV7adFxY96EXt24ZlQF83i6m4AKwOOZVR2mPbCvCbqOS6nhF0LUal52Zx4uH/jetKCyy6z/MbN9534b1qYS5O1cV3CjVB3j7xynGqDvH3hU49ry6IBdhcBRG197/AEWzPeD2z2GfeO/wEnwTpRSfSDtKalR1npuimzJ8fXcNZdwHCNVSmO74G/T89UnJcSTqd/7pWhZHP0BjcNVnb9tMcd9F7KRujznzT01yNM+p8IEp9dmz5dGIk9wlWixbMMyloHxWd5ZG84MlFrVHPENaIORjKeeQhRj6FVuIZ5RHXitns2zdEagT3Be2rZmkWkAa8kv7D/qZFZLS4ZZ9Y6fPkp+xl2RGRGYIcJnqFL3jsyxp9n+4HXmFFNwtdgIwOHzlx1HUZZp457Rnx/Fo2zF6GvS7XtNyPfwKmFRtjrWWVsJ0eOJIkaEH53K8rdzhCEIAXqEIMIQhACEIQD+0+yk7EdV3avZSVh3o9IvZYnMqnbVe2FcCcyqftX7YWnH2z5f1Qdz/AOY2b7zvwnrVgsnuY/zGzfed+G9awFPJ2rh/Uo1Qd4+8KnGqEvD3jlOPbTLogFnnpVtWJ1GiNwL3c3ZNHQHqtDCzG96RrWipVcZlxwAbmCA0D7UAdQjIY9qxZLBiOHkXd0HT54Ky2axBsABK0bKKbNMzmf0TmlmVx55behxYaTd00gNymWBRV2FTLAso2yujik2UqWLynkllppjb5Rdtog6qq3/c4cMTZlvDe3gct0/FXS0sUdXZujVT+t2u/ljpSrG/1JZVE4QQTByImHa6ETI3clpdN4cARmCARyKoF4UPVtqMObScu6cx/wDVa9la+Oy0zMwMMnfhMBduN3HnZTVSyEIVE9QhCAEIQgBCEIB/ah2U3u/epGpRBCQZRDTkiJs8uHalVTadvaCtkGSo233Wyqe0rxuqjObihXN/mNm+878N61gLNn2NtK9bM1ukk9ab1pISz7PjmoUaoS8feFTbVCXj7wqce15dGVsqYab3cGuPkYWfvIa6DnGQ55yfitBtNPExzeLXDqFmFauDUIacm6+H7nySz6PDtJWk5JWgMk0c+RzAUlZaeQBMb1xV6WNSV3KaoNUFZ6eEiCFLWW0xqlJo8rtIgpYBNhUBKUZW4K2dFVR9ryUg6N5TC35iRmoyisarl/wGl2uUFTOxVMtsoB/qdHVQV+1IB4Qemh+KseylPDZWd+I9XFdXD+rj5/3S69XiFqxeoQhBhCEIAXqF4gJ1yQcirXgJClXxaJQrXW8pF5ShmSoq8LzbTMOVSJt0rt5n+b2X5/06i0ALNalrFW9bK5ukkf8AjetKCMhgUaoS8feFTbVCXj7wpY9ry6Rd8VyyhUe3VrSR+flKy212ctxPB9qMtwzGR8D5LWbXQ9Yx7D9Zrm9RCzS0S+sKbQMA9vLOMoz5wsuW2ZT6b8OEywv3C1P2W8gvWW9ozqODRMSSB4CU7s9nBy4CFwbhh4eW4yNJAyngub5T26fjTWtb7PUyo1qheDBDWOMGC7fGUA56JGnfdSlAnE3jBHx18JVnuy7mscXNpBruOQ110UZtFRYOy1rB9Z2FoGe7RO2ehjMvafupz32f1k56gKAtt8VWmIcCTkBMnlMKw7O1T9Gb0Tu0WLEcQg8x+eqiL67Va5traJyqvq4hqHU5wwJzDMRA7yrFZ7U2qMVNwexw9ppkHxTiy3c0SRTpgnUgN+MTuCXo3bTp4i1sF2bgNCeMcVpdemU37VS9rMalRjG+04aeP7K2XGzDQYC3DAIiZjtHUqDtoc14eyOx7UgHsHKBPgfBWWyjsjr1z/NXw5bukc+Gsfl90qhCF0uN6hCEGEIQgPUIQgHtr9lIXdvS9s9lIXdvRE3s5OpVP2rPaCuJ1Kpe1/tBXh2zz6QF0H+Y2X77vw3LWgsjub/MbL9934blrgU59q4+ijVB3j7wqcaoO8feFLHteXRAKiW2zBlZzgIkvY4TuDuyQPAdVewqptBZKvrS4MLmkg4gMgABiJO6ACs+abjf+NlJbLfRhZnQ9TtC06aKvl0EpzZ7QuPKarvw1Ysbq+XBUi9bQHVo3SAT+QU3eNqIp9nUrPra2rnHGZMlGPkr+Ma1dbWmkACBknVkrjQmJyH6LPtmrVaCMEZd5I6b4VsuywVjTd69zZnsYQRHfmSU/jYW5ViCaWisZKjrDbj7LtRku6lSUrluHMdErO9pdUa7R2EeEmVO2cQ0cgq7ZHEl8NcSSIIBIkTlOg1CsrBAHJb8E7c38m+JHqEL1dLkCEIQAhCEB6hCEA9tnspvdu9OLZ7KbXbqURN7OjqVTtrvaCuJGZVR2tIBEqse0Z9KzdH+Y2T77vw3LXQsiug/zGyffd+G5a6Es+1cfRRqg7x94VONUHeXvHfO5LHtWXRALmuzExw4tI6hdBdhOpjOqr4cu6VLPJI3m9oqPDSHNa94BGY7Li0jmCCD3gpWyVYLSuLKPSwye3jbAxna4wOaZUKlJ2b3MbzcFPXpZadRsOaCDBzGUpjYbkp/VYwd5aD+SmWRfm+alLLVs9MBwr04HeE8/wAbpOypVG1CPqslxPIDNIWG7CNG0vCm2T4wpuz0g3cJ7gntNmKuB/rHB7A5pJhzXAtPODvTusYCkrbAMxmoqo01ajWN3nPuA1PRRryqZeE3clLDRb9qXddPKE+Q1sCBoMhyXq75NTTzsru7eL1CEyCEIQAvV4hAerxeoQEpXoSE2s9nwE96kXJByUKwhizKgL/up1cggxCsBGZSTlUqLGbULEaN6WRhM9px603LVgs6vVv84snP/wBb1cL02kstm99XpsP9M4n/AOxsu8kZdngmWqDvH3jlWrx9Ltip5U2Vqp4hrWN6uM+SqF4el1znlzbK1oP9VUu6wwIkVldxpoVT2y2vZZ2uo0nYq5EEjSlO8n+vgN2p4Gk270qWh1NzW06dNzsg9uIlo4gk5FUttsJMnfr+6qIX+6KBq3bTqszdRfWbUG/C6q6oCeXrPM8E1p3lHgm/o32gFCu6g8xTr5tJ0FUCIPc4ZeAU7tHs4JL6OXFm4cuHz45Z8e/MbcfL8fFd2a9w6M5U9Y6rYBBWaYC0xm0hTNivGoMsj4rmy4/p1Y8v206w2tsQT1TitaWgLNf8ZeDI+KfC+qj2x5o+NFzxvtO3neTeKkdl6PZdUI7RMDuaADHmqlYbHicCZO/NJ7S7bV7uqNpsp0nsLA+XYw8OcXDc6IIbw3K+PH8mfJl+LTULK7B6X5P8WzCONOoZ/wBrhn1Vou70h2Grq91I8KjD/wBmyF0uba2IUdZ7+sz/AGbRRPd6xoPQlSDHAiQQRxBkdQkb1CEIAXq8XqAEIQgJipVAChL52ns1l9/Va0nRolzz/a2T4qr+kTbE0D9Hs5HrImo/X1c6Nb9ojOd2W85ZBbnFxJJJJzJJJJO8kpzFFyareHpZoNJFGk9541CKY5wJJ8lV7x9JlrqTgNKkPsNk9Xz+SzusdySD1XiFpP3hfdaq7FVqOqHSSScuA4KMq2hNMa4JRs5HVSqkfWocUhUkZhIylaovWPTcPnnwXTckA4c7eMiMwRuO4hapsltF9JoAPP8AEYMLicpgRPiP000yhpUls9bXUqwLd+oTlTZuNMvGwtecxBHUfPD94j2WBwOQxDz8R+mvdopayWgVGg/I7j88p0TgUh4+R+eh+NZYSpxzsRNOyE7lMWK6wBLupyAUfb9qKDOw0GpUmHFvss4gn6x7t285ZyFzXxQqOb6x2DPsh8NZPMEgHQAu4rnvHla6JyYyLFc914oOjehPLgO/XyKzf0vAf4iaeQBs9GO6DUw/BbLYx8/PzACwr0t20PvWoB/p06LDzgv/APYrxxkTllclKcwtKVYTqOie2poIDuPxTRwDQSqSWpWs8VIWS9KjDLHuaeLXFp6hV5lROab0bKxeLDtzbGaVnOHB4D/NwnzU9Y/SdVHvKVN33cTD8SPJZiyol21U/Abfde3dlq4Q4mk45dvNk/fHxICtAK+cKLpBE66dx3HqtI9F+1RePo1U5/6c7iNafLh3yN4SsEv20hCEKVsAt1oL3ue8y5xLnE7yTJPmUwqOXb5TR7TxWjKGtqGcpo4+fxUjWp5KMqDXr0SqoUC6hJU3pdqRknBIxnCdOam1duh4fBAcuoBDmpZmYXkIBNqVoOhwPAykyEIDTLhqwO4jOdI1+fmIja3aCo9rqdmkU88dXe7i1hGje/f3LjZpprtawnsjIgaujQE8NMlabfYGCi9oAyHWN/iM/AKvNiPErOLusbsnEvDRBdBZLhua2XGCe8ZZnOIVuu6/nsa5roosg5UwWiI0eT2iYn2iZVPs9jJHq2loILnHE1oEyQwEkRo3LPVx0lS4qEM+j1my+KTmuk+yXSW9qCW9k8RpBjVb0dm1o9Ge2j6NRtntBLrO92Gi92tGT2Gk76egz9nLcoP0w2E07ze8aVGMd4huE/8AVWF2zrHUhhG4eM/I81GbbY6tKh63OrTHqnO/rZmGO56g8gd6Wj2qNieHMgpKrSjJN7M4seWnLNSbs04EURxE/FBZlISlalGhXFLI8Uje0qspdMzTgx3p1Tdkgjqg+ErZ7SaNoZUaYkhwI3OBH7FNWlK2unip5at7Q8NfKUyfR922wVqTKo0e0O5E6jwMjwTlUL0U3zjspY4zgII5OmfMf8ldfpbfkqL4aTzHzxWKjqj4OqeVq4jNRdrAnJaVnDgWqEyfUl0pIleSpU8ouT6gZUfTOZTugc0A6c1NyE6Cb1gmRvTOE4enJKkJKqJE7wu6b5CRvCuYShC5IQFk2ItWGrh46cxPxEhaFaR2Ce7rw/Tk1ZLdFo9XVa7SCFrLn4qZ725fp1BCqIyZpWeGYzrLjA3k6D8hv5EJSsKnYtHZcMAoZgxILsRc7U4RHaz9nU72r246hkw1pdLtIaDDnc9w8TuCc0bW55DGCNzW6CmzLLucQBJ3CBxUS+qppdwWoVaDHNzEaHUjgfMHmvb4uoWhhbMOGbXeA1HeIPdCZ3BVDAwZQRhdA1dmQ6OJE+LZU/EH54/rP+4LRmyLbm7/AFNZrho4QfvBMrPVlqvXpDu3HSJAzGY5jP4LN7FVU9Vc8w9rBNCIKdkykXNQbmq3MHiP2/JdNalHsyb4/kumNQCWJPbE+ckwqpaxP7QQE7sffJsnrBGIB+FwOuGTBHfkOq0ez3vSqNDxUABEw45juKyRrYtNRh0qNaRzgEeYKlLOxwaB86o+OxMrFdtIxCde9Rz5CXc0tBDTkm7X8UjDXShwXj28FzjQHAMOTthzTInMJ2CgJKkcknVC5oVF1UTI1eEkwwYS7gkqjEjKArxc03SF0UB1TOa1PZ60ess7eMQf+p8wOpWVBXrYK15FhO/yORPhqnE5IW9abWvfTBDXF5cQ+A17tWtDtAG6wYBJGeZXd02M05LgQ4+0DqPEp9thd+G0sqRk4EEfaGn59EpY6wMNdJH/ADZyPDuOXLVH+DftKWS1Bok6DM8QBnI7x86q32SsHsDgQcsyOEZEeEEfdWeXk2IbPZdLi5uhaIkD7eYGE7yOKs+y1qwn1Lj2oBI4OdJwjlIH9wT68Js35TN52b1lMg6x8+c9ViVvs/qqz2bpJHI5hb1h6ER893slZV6RLswVBUA358j+/wAUZHir7M10Qk7G9OHMSU7pslo5/qvK2S7sukd/z8UlaEyNHvSll1CavKVs1WCFJn15CK9N3Fg6hzv1Cm/p7W5OdnA+EqJvCmXGg4iB2gR3dkiehUVarTie49/luVb0WtkqjTuPVNX9+R8inLqkritI7wpUTBXDglWVAdQuKtONNEA3cnNN2SavKcM0QZdlSE4bUlMZXbXoI7heOauGVEoCgjaIPNKFKVGSFxSdIQHKndlLVgrN4HIqGLErZH4XA8CmGl7XWX1lDEMy2HjmNeufVVBtpDWYj4d54d3RaDdjxWoDvHxEE/8AXqqDaruc20GmC3IzTYSQZcciJGEhsHIEns6ZosTKeXRVLA51QYhiEsy/iV57DWn6rm8RvJGYEJxZsTKwrNdjZJhwEYySMcjc6S1sHdBEgSY63jMUmZNZLAT4+uqO6Ef7oUtZew3AWyNHNJAk5tjENHAksxaSa5zARv1RZ7jQLPVD2BwzBE93/wA9ryUHtldvrqDuMH56wfFd7L2vslmLFEFrtMjBGIfVPsnDwcFNWiliaW7iPy+MZn7qpPtgNmJa4tOoMeIUiHZLva2wGjaCYydn4jIprQqSpjSnVnOZ6pG3OXdJ2YXraeZnMzmfJMjAUCTnknVCiGn804qNlJAndqkZ9aXfwDxb2h8D5FVoNJVkp08VNzSdWkdQqyLQiiPHCNUpTfORXsHeMl56ngkZGtTheB2SXwnQpsRCARfqlgUhvSjSgyi6auQukE6Dkox6RXQQDoPTVz8Lp6rsOSdTNAP6ZBC6DFHWKthMHQ6KXwpk0HYi1TTDTy/fwBHRNdt7GWkVmCHAEA8MQ/YlMNi68PLeOf5H4+Su16Wb1tMg5kjz/dw80/SOqodx1w8YnbgBTcQCWtHsz/WBgc8j/wDP7SfWinA0yjeTmIwwTyLWH79YqKosNCoWRkT2RuJJGR7iRSB+yHbk6tlphoa0h2PLtZggicTuEtcXnf8AxzwS3vtWtdE7kvB7bR62ez2i6ch6ps4nkcS45cDiWo2WuKjGvaZBAcOBBz/WeazCpTYKQjsmpDiHGP4LMmtDvqlxI1/qOasWwdve0GjVOpJpzkROZaeAntDx7k4VJekW6MdIvaJLe0O+Neo+KzGzVNy3y8LOHsIPz8iR/asLvuxGhXezQAy3kdI5ZjwSp49FWvTmo7MHiN3EZKLZUUhZnYmxw+G/8kHSgE8uCWY1J4YSrO5Mi9nbqqe5sEjgSOit9F/ZVRrntO+8filTxeG2uSlK0IQkrRwXZSmjzOa8QgjZdtKEJGUBXSEJk9XqEID2UFCEAhVCl7pr4hB3IQiC9J64amCs098HlC1Cjm351jX/AIhCFcZ5K3tbdbXMLxkYnvAIyg8iq3YKH0gl2IxibSMjCRjkvLYJnIOG7I9yEJez9Eb6qF1WBlifgEbmMOBo64jHJTFmqYQ0bm+znBbGctO7lp3IQlOzy6X+w2j1jGuO8Sd0mJmN0weUrO/SndgGCsIkHCe8HTpA6lCE6nHtQGOUjdr+1HcUIUxdSUShggoQqS7IgGFT6x7R5n4r1CWSsX//2Q=="/>
          <p:cNvSpPr>
            <a:spLocks noChangeAspect="1" noChangeArrowheads="1"/>
          </p:cNvSpPr>
          <p:nvPr/>
        </p:nvSpPr>
        <p:spPr bwMode="auto">
          <a:xfrm>
            <a:off x="6350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21" name="Oval 6"/>
          <p:cNvSpPr>
            <a:spLocks noChangeArrowheads="1"/>
          </p:cNvSpPr>
          <p:nvPr/>
        </p:nvSpPr>
        <p:spPr bwMode="auto">
          <a:xfrm>
            <a:off x="2286000" y="2514600"/>
            <a:ext cx="609600" cy="457200"/>
          </a:xfrm>
          <a:prstGeom prst="ellipse">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hangingPunct="0"/>
            <a:r>
              <a:rPr lang="en-US" altLang="zh-TW" b="1" dirty="0">
                <a:ea typeface="PMingLiU" pitchFamily="18" charset="-120"/>
              </a:rPr>
              <a:t>2</a:t>
            </a:r>
          </a:p>
        </p:txBody>
      </p:sp>
      <p:pic>
        <p:nvPicPr>
          <p:cNvPr id="740354" name="Picture 2" descr="Image result for yi gang pboc govern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7075" y="3182938"/>
            <a:ext cx="3028998" cy="27225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Oval 12"/>
          <p:cNvSpPr>
            <a:spLocks noChangeArrowheads="1"/>
          </p:cNvSpPr>
          <p:nvPr/>
        </p:nvSpPr>
        <p:spPr bwMode="auto">
          <a:xfrm>
            <a:off x="4343400" y="5791200"/>
            <a:ext cx="609600" cy="457200"/>
          </a:xfrm>
          <a:prstGeom prst="ellipse">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hangingPunct="0"/>
            <a:r>
              <a:rPr lang="en-US" altLang="zh-TW" b="1">
                <a:ea typeface="PMingLiU" pitchFamily="18" charset="-120"/>
              </a:rPr>
              <a:t>5</a:t>
            </a:r>
          </a:p>
        </p:txBody>
      </p:sp>
      <p:pic>
        <p:nvPicPr>
          <p:cNvPr id="741378" name="Picture 2" descr="default-boe-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2677" y="270010"/>
            <a:ext cx="3187416" cy="21228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AutoShape 4" descr="https://www.ecb.europa.eu/ecb/orga/decisions/genc/shared/img/lagarde_491x658.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https://www.ecb.europa.eu/ecb/orga/decisions/genc/shared/img/lagarde_491x658.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https://www.ecb.europa.eu/ecb/orga/decisions/genc/shared/img/lagarde_491x658.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41388" name="Picture 12" descr="Portrait of Christine Lagarde, President of the European Central Ban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375" y="3146156"/>
            <a:ext cx="2091864" cy="27961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6" name="Oval 7"/>
          <p:cNvSpPr>
            <a:spLocks noChangeArrowheads="1"/>
          </p:cNvSpPr>
          <p:nvPr/>
        </p:nvSpPr>
        <p:spPr bwMode="auto">
          <a:xfrm>
            <a:off x="2096142" y="5659437"/>
            <a:ext cx="609600" cy="457200"/>
          </a:xfrm>
          <a:prstGeom prst="ellipse">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hangingPunct="0"/>
            <a:r>
              <a:rPr lang="en-US" altLang="zh-TW" b="1" dirty="0">
                <a:ea typeface="PMingLiU" pitchFamily="18" charset="-120"/>
              </a:rPr>
              <a:t>3</a:t>
            </a:r>
          </a:p>
        </p:txBody>
      </p:sp>
      <p:sp>
        <p:nvSpPr>
          <p:cNvPr id="27" name="Oval 5"/>
          <p:cNvSpPr>
            <a:spLocks noChangeArrowheads="1"/>
          </p:cNvSpPr>
          <p:nvPr/>
        </p:nvSpPr>
        <p:spPr bwMode="auto">
          <a:xfrm>
            <a:off x="5467372" y="2216151"/>
            <a:ext cx="609600" cy="457200"/>
          </a:xfrm>
          <a:prstGeom prst="ellipse">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hangingPunct="0"/>
            <a:r>
              <a:rPr lang="en-US" altLang="zh-TW" b="1" dirty="0">
                <a:ea typeface="PMingLiU" pitchFamily="18" charset="-120"/>
              </a:rPr>
              <a:t>1</a:t>
            </a:r>
          </a:p>
        </p:txBody>
      </p:sp>
      <p:sp>
        <p:nvSpPr>
          <p:cNvPr id="5" name="AutoShape 2" descr="https://www.bankofcanada.ca/wp-content/uploads/2014/02/tiff-macklem-250x250.jpg"/>
          <p:cNvSpPr>
            <a:spLocks noChangeAspect="1" noChangeArrowheads="1"/>
          </p:cNvSpPr>
          <p:nvPr/>
        </p:nvSpPr>
        <p:spPr bwMode="auto">
          <a:xfrm>
            <a:off x="612774" y="312737"/>
            <a:ext cx="1820857" cy="1820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www.bankofcanada.ca/wp-content/uploads/2014/02/tiff-macklem-250x25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38312" name="Picture 8" descr="Tiff Macklem - Wikipedi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5900" y="200025"/>
            <a:ext cx="3018282" cy="21555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7289083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F0826-E56D-49EA-8799-107D6A0033EB}"/>
              </a:ext>
            </a:extLst>
          </p:cNvPr>
          <p:cNvSpPr>
            <a:spLocks noGrp="1"/>
          </p:cNvSpPr>
          <p:nvPr>
            <p:ph type="title"/>
          </p:nvPr>
        </p:nvSpPr>
        <p:spPr>
          <a:xfrm>
            <a:off x="152400" y="0"/>
            <a:ext cx="8229600" cy="497184"/>
          </a:xfrm>
        </p:spPr>
        <p:txBody>
          <a:bodyPr/>
          <a:lstStyle/>
          <a:p>
            <a:r>
              <a:rPr lang="en-US" sz="2000" dirty="0"/>
              <a:t>Comparison of </a:t>
            </a:r>
            <a:r>
              <a:rPr lang="en-US" sz="2000" dirty="0" smtClean="0"/>
              <a:t>Asian central banks monetary </a:t>
            </a:r>
            <a:r>
              <a:rPr lang="en-US" sz="2000" dirty="0"/>
              <a:t>policy goal &amp; tool sets</a:t>
            </a:r>
          </a:p>
        </p:txBody>
      </p:sp>
      <p:sp>
        <p:nvSpPr>
          <p:cNvPr id="4" name="Slide Number Placeholder 3">
            <a:extLst>
              <a:ext uri="{FF2B5EF4-FFF2-40B4-BE49-F238E27FC236}">
                <a16:creationId xmlns:a16="http://schemas.microsoft.com/office/drawing/2014/main" id="{07118F48-E152-4F00-A82B-8FC6ADEBDFEC}"/>
              </a:ext>
            </a:extLst>
          </p:cNvPr>
          <p:cNvSpPr>
            <a:spLocks noGrp="1"/>
          </p:cNvSpPr>
          <p:nvPr>
            <p:ph type="sldNum" sz="quarter" idx="10"/>
          </p:nvPr>
        </p:nvSpPr>
        <p:spPr/>
        <p:txBody>
          <a:bodyPr/>
          <a:lstStyle/>
          <a:p>
            <a:fld id="{37AF7983-E557-4B4F-BF89-F0A9ABB3FF61}" type="slidenum">
              <a:rPr lang="en-US" altLang="en-US" smtClean="0"/>
              <a:pPr/>
              <a:t>119</a:t>
            </a:fld>
            <a:endParaRPr lang="en-US" altLang="en-US"/>
          </a:p>
        </p:txBody>
      </p:sp>
      <p:sp>
        <p:nvSpPr>
          <p:cNvPr id="5" name="Footer Placeholder 4">
            <a:extLst>
              <a:ext uri="{FF2B5EF4-FFF2-40B4-BE49-F238E27FC236}">
                <a16:creationId xmlns:a16="http://schemas.microsoft.com/office/drawing/2014/main" id="{00DBC464-96EC-4617-85E5-CEFF7DF77C40}"/>
              </a:ext>
            </a:extLst>
          </p:cNvPr>
          <p:cNvSpPr>
            <a:spLocks noGrp="1"/>
          </p:cNvSpPr>
          <p:nvPr>
            <p:ph type="ftr" sz="quarter" idx="11"/>
          </p:nvPr>
        </p:nvSpPr>
        <p:spPr/>
        <p:txBody>
          <a:bodyPr/>
          <a:lstStyle/>
          <a:p>
            <a:r>
              <a:rPr lang="en-US" altLang="en-US" dirty="0" smtClean="0"/>
              <a:t>Central Banking &amp; Monetary Policy</a:t>
            </a:r>
            <a:endParaRPr lang="en-US" altLang="en-US" dirty="0"/>
          </a:p>
        </p:txBody>
      </p:sp>
      <p:graphicFrame>
        <p:nvGraphicFramePr>
          <p:cNvPr id="9" name="Table 9">
            <a:extLst>
              <a:ext uri="{FF2B5EF4-FFF2-40B4-BE49-F238E27FC236}">
                <a16:creationId xmlns:a16="http://schemas.microsoft.com/office/drawing/2014/main" id="{98191E3F-FDD2-4073-9A79-382D3B789D65}"/>
              </a:ext>
            </a:extLst>
          </p:cNvPr>
          <p:cNvGraphicFramePr>
            <a:graphicFrameLocks noGrp="1"/>
          </p:cNvGraphicFramePr>
          <p:nvPr>
            <p:ph idx="1"/>
            <p:extLst/>
          </p:nvPr>
        </p:nvGraphicFramePr>
        <p:xfrm>
          <a:off x="152400" y="533400"/>
          <a:ext cx="8839200" cy="5593409"/>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524987215"/>
                    </a:ext>
                  </a:extLst>
                </a:gridCol>
                <a:gridCol w="1905000">
                  <a:extLst>
                    <a:ext uri="{9D8B030D-6E8A-4147-A177-3AD203B41FA5}">
                      <a16:colId xmlns:a16="http://schemas.microsoft.com/office/drawing/2014/main" val="1581017491"/>
                    </a:ext>
                  </a:extLst>
                </a:gridCol>
                <a:gridCol w="3990622">
                  <a:extLst>
                    <a:ext uri="{9D8B030D-6E8A-4147-A177-3AD203B41FA5}">
                      <a16:colId xmlns:a16="http://schemas.microsoft.com/office/drawing/2014/main" val="3134796448"/>
                    </a:ext>
                  </a:extLst>
                </a:gridCol>
                <a:gridCol w="1800578">
                  <a:extLst>
                    <a:ext uri="{9D8B030D-6E8A-4147-A177-3AD203B41FA5}">
                      <a16:colId xmlns:a16="http://schemas.microsoft.com/office/drawing/2014/main" val="2017753007"/>
                    </a:ext>
                  </a:extLst>
                </a:gridCol>
              </a:tblGrid>
              <a:tr h="31180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9538998"/>
                  </a:ext>
                </a:extLst>
              </a:tr>
              <a:tr h="548640">
                <a:tc>
                  <a:txBody>
                    <a:bodyPr/>
                    <a:lstStyle/>
                    <a:p>
                      <a:pPr algn="ctr"/>
                      <a:r>
                        <a:rPr lang="en-US" sz="1400" dirty="0"/>
                        <a:t>Core </a:t>
                      </a:r>
                      <a:r>
                        <a:rPr lang="en-US" sz="1400" dirty="0" smtClean="0"/>
                        <a:t>Objectives (Goals) </a:t>
                      </a:r>
                      <a:endParaRPr lang="en-US" sz="1400" dirty="0"/>
                    </a:p>
                  </a:txBody>
                  <a:tcPr/>
                </a:tc>
                <a:tc>
                  <a:txBody>
                    <a:bodyPr/>
                    <a:lstStyle/>
                    <a:p>
                      <a:pPr algn="ctr"/>
                      <a:r>
                        <a:rPr lang="en-US" sz="1400" dirty="0"/>
                        <a:t>Currency stability under the Linked Exchange Rate System</a:t>
                      </a:r>
                    </a:p>
                  </a:txBody>
                  <a:tcPr/>
                </a:tc>
                <a:tc>
                  <a:txBody>
                    <a:bodyPr/>
                    <a:lstStyle/>
                    <a:p>
                      <a:pPr algn="ctr"/>
                      <a:r>
                        <a:rPr lang="en-US" sz="1400" dirty="0"/>
                        <a:t>Economic growth</a:t>
                      </a:r>
                    </a:p>
                    <a:p>
                      <a:pPr algn="ctr"/>
                      <a:r>
                        <a:rPr lang="en-US" sz="1400" dirty="0"/>
                        <a:t>Stable prices</a:t>
                      </a:r>
                    </a:p>
                    <a:p>
                      <a:pPr algn="ctr"/>
                      <a:r>
                        <a:rPr lang="en-US" sz="1400" dirty="0"/>
                        <a:t>Increased employment</a:t>
                      </a:r>
                    </a:p>
                    <a:p>
                      <a:pPr algn="ctr"/>
                      <a:r>
                        <a:rPr lang="en-US" sz="1400" dirty="0" err="1"/>
                        <a:t>BoP</a:t>
                      </a:r>
                      <a:r>
                        <a:rPr lang="en-US" sz="1400" dirty="0"/>
                        <a:t> equilibrium</a:t>
                      </a:r>
                    </a:p>
                    <a:p>
                      <a:pPr algn="ctr"/>
                      <a:r>
                        <a:rPr lang="en-US" sz="1400" dirty="0"/>
                        <a:t>Financial stability</a:t>
                      </a:r>
                    </a:p>
                  </a:txBody>
                  <a:tcPr/>
                </a:tc>
                <a:tc>
                  <a:txBody>
                    <a:bodyPr/>
                    <a:lstStyle/>
                    <a:p>
                      <a:pPr algn="ctr"/>
                      <a:r>
                        <a:rPr lang="en-US" sz="1400" dirty="0"/>
                        <a:t>Exchange rate stability</a:t>
                      </a:r>
                    </a:p>
                  </a:txBody>
                  <a:tcPr/>
                </a:tc>
                <a:extLst>
                  <a:ext uri="{0D108BD9-81ED-4DB2-BD59-A6C34878D82A}">
                    <a16:rowId xmlns:a16="http://schemas.microsoft.com/office/drawing/2014/main" val="971812875"/>
                  </a:ext>
                </a:extLst>
              </a:tr>
              <a:tr h="457200">
                <a:tc>
                  <a:txBody>
                    <a:bodyPr/>
                    <a:lstStyle/>
                    <a:p>
                      <a:pPr algn="ctr"/>
                      <a:r>
                        <a:rPr lang="en-US" sz="1200" dirty="0"/>
                        <a:t>Independence</a:t>
                      </a:r>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extLst>
                  <a:ext uri="{0D108BD9-81ED-4DB2-BD59-A6C34878D82A}">
                    <a16:rowId xmlns:a16="http://schemas.microsoft.com/office/drawing/2014/main" val="1858166370"/>
                  </a:ext>
                </a:extLst>
              </a:tr>
              <a:tr h="381000">
                <a:tc>
                  <a:txBody>
                    <a:bodyPr/>
                    <a:lstStyle/>
                    <a:p>
                      <a:pPr algn="ctr"/>
                      <a:r>
                        <a:rPr lang="en-US" sz="1400" dirty="0"/>
                        <a:t>Regulator</a:t>
                      </a:r>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a:p>
                  </a:txBody>
                  <a:tcPr/>
                </a:tc>
                <a:extLst>
                  <a:ext uri="{0D108BD9-81ED-4DB2-BD59-A6C34878D82A}">
                    <a16:rowId xmlns:a16="http://schemas.microsoft.com/office/drawing/2014/main" val="3861250853"/>
                  </a:ext>
                </a:extLst>
              </a:tr>
              <a:tr h="3231209">
                <a:tc>
                  <a:txBody>
                    <a:bodyPr/>
                    <a:lstStyle/>
                    <a:p>
                      <a:pPr algn="ctr"/>
                      <a:r>
                        <a:rPr lang="en-US" sz="1400" dirty="0"/>
                        <a:t>Policy Tools Used In the Millennium</a:t>
                      </a:r>
                    </a:p>
                  </a:txBody>
                  <a:tcPr/>
                </a:tc>
                <a:tc>
                  <a:txBody>
                    <a:bodyPr/>
                    <a:lstStyle/>
                    <a:p>
                      <a:pPr marL="285750" indent="-285750" algn="l">
                        <a:buFont typeface="Arial" panose="020B0604020202020204" pitchFamily="34" charset="0"/>
                        <a:buChar char="•"/>
                      </a:pPr>
                      <a:r>
                        <a:rPr lang="en-GB" sz="1400" dirty="0"/>
                        <a:t>Exchange Fund Bills (in terms of tenders)</a:t>
                      </a:r>
                      <a:endParaRPr lang="en-US" sz="1400" dirty="0"/>
                    </a:p>
                    <a:p>
                      <a:pPr marL="285750" lvl="0" indent="-285750" algn="l">
                        <a:buFont typeface="Arial" panose="020B0604020202020204" pitchFamily="34" charset="0"/>
                        <a:buChar char="•"/>
                      </a:pPr>
                      <a:r>
                        <a:rPr lang="en-GB" sz="1400" dirty="0"/>
                        <a:t>Base </a:t>
                      </a:r>
                      <a:r>
                        <a:rPr lang="en-US" altLang="zh-CN" sz="1400" dirty="0"/>
                        <a:t>r</a:t>
                      </a:r>
                      <a:r>
                        <a:rPr lang="en-GB" sz="1400" dirty="0"/>
                        <a:t>ate </a:t>
                      </a:r>
                      <a:r>
                        <a:rPr lang="en-US" altLang="zh-CN" sz="1400" dirty="0"/>
                        <a:t>a</a:t>
                      </a:r>
                      <a:r>
                        <a:rPr lang="en-GB" sz="1400" dirty="0" err="1"/>
                        <a:t>djus</a:t>
                      </a:r>
                      <a:r>
                        <a:rPr lang="en-US" altLang="zh-CN" sz="1400" dirty="0"/>
                        <a:t>t</a:t>
                      </a:r>
                      <a:r>
                        <a:rPr lang="en-GB" sz="1400" dirty="0" err="1"/>
                        <a:t>ment</a:t>
                      </a:r>
                      <a:endParaRPr lang="en-GB" sz="1400" dirty="0"/>
                    </a:p>
                    <a:p>
                      <a:pPr marL="285750" lvl="0" indent="-285750" algn="l">
                        <a:buFont typeface="Arial" panose="020B0604020202020204" pitchFamily="34" charset="0"/>
                        <a:buChar char="•"/>
                      </a:pPr>
                      <a:r>
                        <a:rPr lang="en-GB" sz="1400" dirty="0"/>
                        <a:t>Settlement facilities (Intraday Repo and Discount window)</a:t>
                      </a:r>
                    </a:p>
                    <a:p>
                      <a:pPr marL="285750" lvl="0" indent="-285750" algn="l">
                        <a:buFont typeface="Arial" panose="020B0604020202020204" pitchFamily="34" charset="0"/>
                        <a:buChar char="•"/>
                      </a:pPr>
                      <a:r>
                        <a:rPr lang="en-GB" sz="1400" dirty="0"/>
                        <a:t>Regulated Capital Ratios</a:t>
                      </a:r>
                    </a:p>
                  </a:txBody>
                  <a:tcPr/>
                </a:tc>
                <a:tc>
                  <a:txBody>
                    <a:bodyPr/>
                    <a:lstStyle/>
                    <a:p>
                      <a:pPr marL="285750" indent="-285750" algn="l">
                        <a:buFont typeface="Arial" panose="020B0604020202020204" pitchFamily="34" charset="0"/>
                        <a:buChar char="•"/>
                      </a:pPr>
                      <a:r>
                        <a:rPr lang="en-US" altLang="zh-CN" sz="1400" kern="1200" dirty="0">
                          <a:solidFill>
                            <a:schemeClr val="dk1"/>
                          </a:solidFill>
                          <a:latin typeface="+mn-lt"/>
                          <a:ea typeface="+mn-ea"/>
                          <a:cs typeface="+mn-cs"/>
                        </a:rPr>
                        <a:t>Open</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market</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operations(reverse</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repos,</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spot</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bond</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transactions,</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central</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bank</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bill,</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SLO,</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CBS)</a:t>
                      </a:r>
                      <a:endParaRPr lang="en-US" sz="1400" kern="1200" dirty="0">
                        <a:solidFill>
                          <a:schemeClr val="dk1"/>
                        </a:solidFill>
                        <a:latin typeface="+mn-lt"/>
                        <a:ea typeface="+mn-ea"/>
                        <a:cs typeface="+mn-cs"/>
                      </a:endParaRPr>
                    </a:p>
                    <a:p>
                      <a:pPr marL="285750" lvl="0" indent="-285750" algn="l">
                        <a:buFont typeface="Arial" panose="020B0604020202020204" pitchFamily="34" charset="0"/>
                        <a:buChar char="•"/>
                      </a:pPr>
                      <a:r>
                        <a:rPr lang="en-US" altLang="zh-CN" sz="1400" kern="1200" dirty="0">
                          <a:solidFill>
                            <a:schemeClr val="dk1"/>
                          </a:solidFill>
                          <a:latin typeface="+mn-lt"/>
                          <a:ea typeface="+mn-ea"/>
                          <a:cs typeface="+mn-cs"/>
                        </a:rPr>
                        <a:t>Reserve</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requirement</a:t>
                      </a:r>
                      <a:endParaRPr lang="en-US" sz="1400" kern="1200" dirty="0">
                        <a:solidFill>
                          <a:schemeClr val="dk1"/>
                        </a:solidFill>
                        <a:latin typeface="+mn-lt"/>
                        <a:ea typeface="+mn-ea"/>
                        <a:cs typeface="+mn-cs"/>
                      </a:endParaRPr>
                    </a:p>
                    <a:p>
                      <a:pPr marL="285750" lvl="0" indent="-285750" algn="l">
                        <a:buFont typeface="Arial" panose="020B0604020202020204" pitchFamily="34" charset="0"/>
                        <a:buChar char="•"/>
                      </a:pPr>
                      <a:r>
                        <a:rPr lang="en-US" altLang="zh-CN" sz="1400" kern="1200" dirty="0">
                          <a:solidFill>
                            <a:schemeClr val="dk1"/>
                          </a:solidFill>
                          <a:latin typeface="+mn-lt"/>
                          <a:ea typeface="+mn-ea"/>
                          <a:cs typeface="+mn-cs"/>
                        </a:rPr>
                        <a:t>Central</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bank</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lending(re-lending,</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rediscount)</a:t>
                      </a:r>
                      <a:endParaRPr lang="en-US" sz="1400" kern="1200" dirty="0">
                        <a:solidFill>
                          <a:schemeClr val="dk1"/>
                        </a:solidFill>
                        <a:latin typeface="+mn-lt"/>
                        <a:ea typeface="+mn-ea"/>
                        <a:cs typeface="+mn-cs"/>
                      </a:endParaRPr>
                    </a:p>
                    <a:p>
                      <a:pPr marL="285750" lvl="0" indent="-285750" algn="l">
                        <a:buFont typeface="Arial" panose="020B0604020202020204" pitchFamily="34" charset="0"/>
                        <a:buChar char="•"/>
                      </a:pPr>
                      <a:r>
                        <a:rPr lang="en-US" altLang="zh-CN" sz="1400" kern="1200" dirty="0">
                          <a:solidFill>
                            <a:schemeClr val="dk1"/>
                          </a:solidFill>
                          <a:latin typeface="+mn-lt"/>
                          <a:ea typeface="+mn-ea"/>
                          <a:cs typeface="+mn-cs"/>
                        </a:rPr>
                        <a:t>Interest</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rate</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policy</a:t>
                      </a:r>
                      <a:endParaRPr lang="en-US" sz="1400" kern="1200" dirty="0">
                        <a:solidFill>
                          <a:schemeClr val="dk1"/>
                        </a:solidFill>
                        <a:latin typeface="+mn-lt"/>
                        <a:ea typeface="+mn-ea"/>
                        <a:cs typeface="+mn-cs"/>
                      </a:endParaRPr>
                    </a:p>
                    <a:p>
                      <a:pPr marL="285750" lvl="0" indent="-285750" algn="l">
                        <a:buFont typeface="Arial" panose="020B0604020202020204" pitchFamily="34" charset="0"/>
                        <a:buChar char="•"/>
                      </a:pPr>
                      <a:r>
                        <a:rPr lang="en-US" altLang="zh-CN" sz="1400" kern="1200" dirty="0">
                          <a:solidFill>
                            <a:schemeClr val="dk1"/>
                          </a:solidFill>
                          <a:latin typeface="+mn-lt"/>
                          <a:ea typeface="+mn-ea"/>
                          <a:cs typeface="+mn-cs"/>
                        </a:rPr>
                        <a:t>Standing</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Lending</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Facility(SLF)</a:t>
                      </a:r>
                      <a:endParaRPr lang="en-US" sz="1400" kern="1200" dirty="0">
                        <a:solidFill>
                          <a:schemeClr val="dk1"/>
                        </a:solidFill>
                        <a:latin typeface="+mn-lt"/>
                        <a:ea typeface="+mn-ea"/>
                        <a:cs typeface="+mn-cs"/>
                      </a:endParaRPr>
                    </a:p>
                    <a:p>
                      <a:pPr marL="285750" lvl="0" indent="-285750" algn="l">
                        <a:buFont typeface="Arial" panose="020B0604020202020204" pitchFamily="34" charset="0"/>
                        <a:buChar char="•"/>
                      </a:pPr>
                      <a:r>
                        <a:rPr lang="en-HK" altLang="zh-CN" sz="1400" kern="1200" dirty="0">
                          <a:solidFill>
                            <a:schemeClr val="dk1"/>
                          </a:solidFill>
                          <a:latin typeface="+mn-lt"/>
                          <a:ea typeface="+mn-ea"/>
                          <a:cs typeface="+mn-cs"/>
                        </a:rPr>
                        <a:t>Medium</a:t>
                      </a:r>
                      <a:r>
                        <a:rPr lang="en-US" altLang="zh-CN" sz="1400" kern="1200" dirty="0">
                          <a:solidFill>
                            <a:schemeClr val="dk1"/>
                          </a:solidFill>
                          <a:latin typeface="+mn-lt"/>
                          <a:ea typeface="+mn-ea"/>
                          <a:cs typeface="+mn-cs"/>
                        </a:rPr>
                        <a:t>-term</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Lending</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Facility(MLF)</a:t>
                      </a:r>
                      <a:endParaRPr lang="en-US" sz="1400" kern="1200" dirty="0">
                        <a:solidFill>
                          <a:schemeClr val="dk1"/>
                        </a:solidFill>
                        <a:latin typeface="+mn-lt"/>
                        <a:ea typeface="+mn-ea"/>
                        <a:cs typeface="+mn-cs"/>
                      </a:endParaRPr>
                    </a:p>
                    <a:p>
                      <a:pPr marL="285750" lvl="0" indent="-285750" algn="l">
                        <a:buFont typeface="Arial" panose="020B0604020202020204" pitchFamily="34" charset="0"/>
                        <a:buChar char="•"/>
                      </a:pPr>
                      <a:r>
                        <a:rPr lang="en-US" altLang="zh-CN" sz="1400" kern="1200" dirty="0">
                          <a:solidFill>
                            <a:schemeClr val="dk1"/>
                          </a:solidFill>
                          <a:latin typeface="+mn-lt"/>
                          <a:ea typeface="+mn-ea"/>
                          <a:cs typeface="+mn-cs"/>
                        </a:rPr>
                        <a:t>Pledged</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Supplementary</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Lending(PSL)</a:t>
                      </a:r>
                      <a:endParaRPr lang="en-US" sz="1400" kern="1200" dirty="0">
                        <a:solidFill>
                          <a:schemeClr val="dk1"/>
                        </a:solidFill>
                        <a:latin typeface="+mn-lt"/>
                        <a:ea typeface="+mn-ea"/>
                        <a:cs typeface="+mn-cs"/>
                      </a:endParaRPr>
                    </a:p>
                    <a:p>
                      <a:pPr marL="285750" lvl="0" indent="-285750" algn="l">
                        <a:buFont typeface="Arial" panose="020B0604020202020204" pitchFamily="34" charset="0"/>
                        <a:buChar char="•"/>
                      </a:pPr>
                      <a:r>
                        <a:rPr lang="en-US" altLang="zh-CN" sz="1400" kern="1200" dirty="0">
                          <a:solidFill>
                            <a:schemeClr val="dk1"/>
                          </a:solidFill>
                          <a:latin typeface="+mn-lt"/>
                          <a:ea typeface="+mn-ea"/>
                          <a:cs typeface="+mn-cs"/>
                        </a:rPr>
                        <a:t>Targeted</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Medium-term</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Lending</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Facility(TMLF)</a:t>
                      </a:r>
                      <a:endParaRPr lang="en-US" sz="1400" kern="1200" dirty="0">
                        <a:solidFill>
                          <a:schemeClr val="dk1"/>
                        </a:solidFill>
                        <a:latin typeface="+mn-lt"/>
                        <a:ea typeface="+mn-ea"/>
                        <a:cs typeface="+mn-cs"/>
                      </a:endParaRPr>
                    </a:p>
                    <a:p>
                      <a:pPr algn="ctr"/>
                      <a:endParaRPr lang="en-US" sz="1400" kern="1200" dirty="0">
                        <a:solidFill>
                          <a:schemeClr val="dk1"/>
                        </a:solidFill>
                        <a:latin typeface="+mn-lt"/>
                        <a:ea typeface="+mn-ea"/>
                        <a:cs typeface="+mn-cs"/>
                      </a:endParaRPr>
                    </a:p>
                  </a:txBody>
                  <a:tcPr/>
                </a:tc>
                <a:tc>
                  <a:txBody>
                    <a:bodyPr/>
                    <a:lstStyle/>
                    <a:p>
                      <a:pPr marL="0" lvl="0" indent="0" algn="l">
                        <a:lnSpc>
                          <a:spcPct val="100000"/>
                        </a:lnSpc>
                        <a:spcBef>
                          <a:spcPts val="0"/>
                        </a:spcBef>
                        <a:spcAft>
                          <a:spcPts val="0"/>
                        </a:spcAft>
                        <a:buFont typeface="Arial" panose="020B0604020202020204" pitchFamily="34" charset="0"/>
                        <a:buChar char="•"/>
                      </a:pPr>
                      <a:r>
                        <a:rPr lang="en-GB" sz="1400" kern="1200" noProof="0" dirty="0">
                          <a:solidFill>
                            <a:schemeClr val="dk1"/>
                          </a:solidFill>
                          <a:latin typeface="+mn-lt"/>
                          <a:ea typeface="+mn-ea"/>
                          <a:cs typeface="+mn-cs"/>
                        </a:rPr>
                        <a:t>Exchange rate policy band adjustment (slope, width and level of policy band located)</a:t>
                      </a:r>
                      <a:endParaRPr lang="en-US" sz="1400" kern="1200" noProof="0" dirty="0">
                        <a:solidFill>
                          <a:schemeClr val="dk1"/>
                        </a:solidFill>
                        <a:latin typeface="+mn-lt"/>
                        <a:ea typeface="+mn-ea"/>
                        <a:cs typeface="+mn-cs"/>
                      </a:endParaRPr>
                    </a:p>
                    <a:p>
                      <a:pPr marL="0" lvl="0" indent="0" algn="l">
                        <a:lnSpc>
                          <a:spcPct val="100000"/>
                        </a:lnSpc>
                        <a:spcBef>
                          <a:spcPts val="0"/>
                        </a:spcBef>
                        <a:spcAft>
                          <a:spcPts val="0"/>
                        </a:spcAft>
                        <a:buFont typeface="Arial" panose="020B0604020202020204" pitchFamily="34" charset="0"/>
                        <a:buChar char="•"/>
                      </a:pPr>
                      <a:r>
                        <a:rPr lang="en-GB" sz="1400" kern="1200" noProof="0" dirty="0">
                          <a:solidFill>
                            <a:schemeClr val="dk1"/>
                          </a:solidFill>
                          <a:latin typeface="+mn-lt"/>
                          <a:ea typeface="+mn-ea"/>
                          <a:cs typeface="+mn-cs"/>
                        </a:rPr>
                        <a:t>Liquidity Facilities</a:t>
                      </a:r>
                      <a:endParaRPr lang="en-GB" sz="1400" kern="1200" dirty="0">
                        <a:solidFill>
                          <a:schemeClr val="dk1"/>
                        </a:solidFill>
                        <a:latin typeface="+mn-lt"/>
                        <a:ea typeface="+mn-ea"/>
                        <a:cs typeface="+mn-cs"/>
                      </a:endParaRPr>
                    </a:p>
                    <a:p>
                      <a:pPr marL="0" lvl="0" indent="0" algn="l">
                        <a:lnSpc>
                          <a:spcPct val="100000"/>
                        </a:lnSpc>
                        <a:spcBef>
                          <a:spcPts val="0"/>
                        </a:spcBef>
                        <a:spcAft>
                          <a:spcPts val="0"/>
                        </a:spcAft>
                        <a:buFont typeface="Arial" panose="020B0604020202020204" pitchFamily="34" charset="0"/>
                        <a:buChar char="•"/>
                      </a:pPr>
                      <a:r>
                        <a:rPr lang="en-GB" sz="1400" kern="1200" noProof="0" dirty="0">
                          <a:solidFill>
                            <a:schemeClr val="dk1"/>
                          </a:solidFill>
                          <a:latin typeface="+mn-lt"/>
                          <a:ea typeface="+mn-ea"/>
                          <a:cs typeface="+mn-cs"/>
                        </a:rPr>
                        <a:t>MAS Bills</a:t>
                      </a:r>
                      <a:endParaRPr lang="en-GB" sz="1400" kern="1200" dirty="0">
                        <a:solidFill>
                          <a:schemeClr val="dk1"/>
                        </a:solidFill>
                        <a:latin typeface="+mn-lt"/>
                        <a:ea typeface="+mn-ea"/>
                        <a:cs typeface="+mn-cs"/>
                      </a:endParaRPr>
                    </a:p>
                    <a:p>
                      <a:pPr marL="0" lvl="0" indent="0" algn="l">
                        <a:lnSpc>
                          <a:spcPct val="100000"/>
                        </a:lnSpc>
                        <a:spcBef>
                          <a:spcPts val="0"/>
                        </a:spcBef>
                        <a:spcAft>
                          <a:spcPts val="0"/>
                        </a:spcAft>
                        <a:buFont typeface="Arial" panose="020B0604020202020204" pitchFamily="34" charset="0"/>
                        <a:buChar char="•"/>
                      </a:pPr>
                      <a:r>
                        <a:rPr lang="en-GB" sz="1400" kern="1200" noProof="0" dirty="0">
                          <a:solidFill>
                            <a:schemeClr val="dk1"/>
                          </a:solidFill>
                          <a:latin typeface="+mn-lt"/>
                          <a:ea typeface="+mn-ea"/>
                          <a:cs typeface="+mn-cs"/>
                        </a:rPr>
                        <a:t>MAS floating rate notes</a:t>
                      </a:r>
                      <a:endParaRPr lang="en-GB" sz="1400" kern="1200" dirty="0">
                        <a:solidFill>
                          <a:schemeClr val="dk1"/>
                        </a:solidFill>
                        <a:latin typeface="+mn-lt"/>
                        <a:ea typeface="+mn-ea"/>
                        <a:cs typeface="+mn-cs"/>
                      </a:endParaRPr>
                    </a:p>
                    <a:p>
                      <a:pPr marL="0" lvl="0" indent="0" algn="l">
                        <a:lnSpc>
                          <a:spcPct val="100000"/>
                        </a:lnSpc>
                        <a:spcBef>
                          <a:spcPts val="0"/>
                        </a:spcBef>
                        <a:spcAft>
                          <a:spcPts val="0"/>
                        </a:spcAft>
                        <a:buFont typeface="Arial" panose="020B0604020202020204" pitchFamily="34" charset="0"/>
                        <a:buChar char="•"/>
                      </a:pPr>
                      <a:r>
                        <a:rPr lang="en-GB" sz="1400" kern="1200" noProof="0" dirty="0">
                          <a:solidFill>
                            <a:schemeClr val="dk1"/>
                          </a:solidFill>
                          <a:latin typeface="+mn-lt"/>
                          <a:ea typeface="+mn-ea"/>
                          <a:cs typeface="+mn-cs"/>
                        </a:rPr>
                        <a:t>Emergency Liquidity Assistance</a:t>
                      </a:r>
                      <a:endParaRPr lang="en-GB" sz="1400" kern="1200" dirty="0">
                        <a:solidFill>
                          <a:schemeClr val="dk1"/>
                        </a:solidFill>
                        <a:latin typeface="+mn-lt"/>
                        <a:ea typeface="+mn-ea"/>
                        <a:cs typeface="+mn-cs"/>
                      </a:endParaRPr>
                    </a:p>
                    <a:p>
                      <a:pPr marL="0" lvl="0" indent="0" algn="l">
                        <a:lnSpc>
                          <a:spcPct val="100000"/>
                        </a:lnSpc>
                        <a:spcBef>
                          <a:spcPts val="0"/>
                        </a:spcBef>
                        <a:spcAft>
                          <a:spcPts val="0"/>
                        </a:spcAft>
                        <a:buFont typeface="Arial" panose="020B0604020202020204" pitchFamily="34" charset="0"/>
                        <a:buChar char="•"/>
                      </a:pPr>
                      <a:r>
                        <a:rPr lang="en-GB" sz="1400" kern="1200" noProof="0" dirty="0">
                          <a:solidFill>
                            <a:schemeClr val="dk1"/>
                          </a:solidFill>
                          <a:latin typeface="+mn-lt"/>
                          <a:ea typeface="+mn-ea"/>
                          <a:cs typeface="+mn-cs"/>
                        </a:rPr>
                        <a:t>Singapore overnight rate average</a:t>
                      </a:r>
                      <a:endParaRPr lang="en-GB" sz="1400" kern="1200" dirty="0">
                        <a:solidFill>
                          <a:schemeClr val="dk1"/>
                        </a:solidFill>
                        <a:latin typeface="+mn-lt"/>
                        <a:ea typeface="+mn-ea"/>
                        <a:cs typeface="+mn-cs"/>
                      </a:endParaRPr>
                    </a:p>
                    <a:p>
                      <a:pPr algn="ct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4096257786"/>
                  </a:ext>
                </a:extLst>
              </a:tr>
            </a:tbl>
          </a:graphicData>
        </a:graphic>
      </p:graphicFrame>
      <p:pic>
        <p:nvPicPr>
          <p:cNvPr id="11" name="Picture 2" descr="Flag of Hong Kong - Wikipedia">
            <a:extLst>
              <a:ext uri="{FF2B5EF4-FFF2-40B4-BE49-F238E27FC236}">
                <a16:creationId xmlns:a16="http://schemas.microsoft.com/office/drawing/2014/main" id="{ECC84B66-5C51-427C-8708-63E1A65304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6475" y="533400"/>
            <a:ext cx="498125" cy="3314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Flag of China - Wikipedia">
            <a:extLst>
              <a:ext uri="{FF2B5EF4-FFF2-40B4-BE49-F238E27FC236}">
                <a16:creationId xmlns:a16="http://schemas.microsoft.com/office/drawing/2014/main" id="{208E034C-6056-48A7-BA3D-FCDBD57BA3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8274" y="533400"/>
            <a:ext cx="498126" cy="3314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Flag of Singapore - Wikipedia">
            <a:extLst>
              <a:ext uri="{FF2B5EF4-FFF2-40B4-BE49-F238E27FC236}">
                <a16:creationId xmlns:a16="http://schemas.microsoft.com/office/drawing/2014/main" id="{2A509563-F641-4724-AC38-1CF1EADE98D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69544" y="544950"/>
            <a:ext cx="512456" cy="341016"/>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1" descr="Close">
            <a:extLst>
              <a:ext uri="{FF2B5EF4-FFF2-40B4-BE49-F238E27FC236}">
                <a16:creationId xmlns:a16="http://schemas.microsoft.com/office/drawing/2014/main" id="{20797FEA-3E03-4726-83FA-48368F1B6909}"/>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057400" y="2058658"/>
            <a:ext cx="300251" cy="357117"/>
          </a:xfrm>
          <a:prstGeom prst="rect">
            <a:avLst/>
          </a:prstGeom>
        </p:spPr>
      </p:pic>
      <p:pic>
        <p:nvPicPr>
          <p:cNvPr id="19" name="Graphic 11" descr="Close">
            <a:extLst>
              <a:ext uri="{FF2B5EF4-FFF2-40B4-BE49-F238E27FC236}">
                <a16:creationId xmlns:a16="http://schemas.microsoft.com/office/drawing/2014/main" id="{0329E79B-585E-40FC-B010-B9B92DACF5BE}"/>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7924800" y="2081283"/>
            <a:ext cx="300251" cy="357117"/>
          </a:xfrm>
          <a:prstGeom prst="rect">
            <a:avLst/>
          </a:prstGeom>
        </p:spPr>
      </p:pic>
      <p:pic>
        <p:nvPicPr>
          <p:cNvPr id="21" name="Graphic 11" descr="Close">
            <a:extLst>
              <a:ext uri="{FF2B5EF4-FFF2-40B4-BE49-F238E27FC236}">
                <a16:creationId xmlns:a16="http://schemas.microsoft.com/office/drawing/2014/main" id="{E4C81971-4774-48AA-81A0-A12796607C6C}"/>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954194" y="2057400"/>
            <a:ext cx="300251" cy="357117"/>
          </a:xfrm>
          <a:prstGeom prst="rect">
            <a:avLst/>
          </a:prstGeom>
        </p:spPr>
      </p:pic>
      <p:pic>
        <p:nvPicPr>
          <p:cNvPr id="23" name="Graphic 14" descr="Checkmark">
            <a:extLst>
              <a:ext uri="{FF2B5EF4-FFF2-40B4-BE49-F238E27FC236}">
                <a16:creationId xmlns:a16="http://schemas.microsoft.com/office/drawing/2014/main" id="{CF4D68B0-50D1-4981-9940-D350D19E2BCA}"/>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7937310" y="2538483"/>
            <a:ext cx="368490" cy="357117"/>
          </a:xfrm>
          <a:prstGeom prst="rect">
            <a:avLst/>
          </a:prstGeom>
        </p:spPr>
      </p:pic>
      <p:pic>
        <p:nvPicPr>
          <p:cNvPr id="25" name="Graphic 14" descr="Checkmark">
            <a:extLst>
              <a:ext uri="{FF2B5EF4-FFF2-40B4-BE49-F238E27FC236}">
                <a16:creationId xmlns:a16="http://schemas.microsoft.com/office/drawing/2014/main" id="{65AC55E2-7C8C-41EF-BAF0-1356B516742A}"/>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953000" y="2538483"/>
            <a:ext cx="368490" cy="357117"/>
          </a:xfrm>
          <a:prstGeom prst="rect">
            <a:avLst/>
          </a:prstGeom>
        </p:spPr>
      </p:pic>
      <p:pic>
        <p:nvPicPr>
          <p:cNvPr id="27" name="Graphic 14" descr="Checkmark">
            <a:extLst>
              <a:ext uri="{FF2B5EF4-FFF2-40B4-BE49-F238E27FC236}">
                <a16:creationId xmlns:a16="http://schemas.microsoft.com/office/drawing/2014/main" id="{3C8BCF7E-D0B5-48F5-88EA-3AE37FB1F616}"/>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2057400" y="2538483"/>
            <a:ext cx="368490" cy="357117"/>
          </a:xfrm>
          <a:prstGeom prst="rect">
            <a:avLst/>
          </a:prstGeom>
        </p:spPr>
      </p:pic>
    </p:spTree>
    <p:extLst>
      <p:ext uri="{BB962C8B-B14F-4D97-AF65-F5344CB8AC3E}">
        <p14:creationId xmlns:p14="http://schemas.microsoft.com/office/powerpoint/2010/main" val="42024710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Cost of the GFC</a:t>
            </a:r>
          </a:p>
        </p:txBody>
      </p:sp>
      <p:pic>
        <p:nvPicPr>
          <p:cNvPr id="1026" name="Picture 2" descr="https://ci5.googleusercontent.com/proxy/EPKnhXp5hy8mkyrlMc6DlfgCPRzfOs1V5U9DaIKCCq5R3TN3P-MG8JQvG5EdKkOHuRHdBWUztXGeH9R2jKly-5lcEZuunXebCbc-xmZxRlbB0yidavA0Al97QjtsHQlB=s0-d-e1-ft#https://assets.bwbx.io/images/users/iqjWHBFdfxIU/imsmEdIBpbGk/v0/-1x-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59292" y="1417638"/>
            <a:ext cx="6590299" cy="43735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2400" y="5867400"/>
            <a:ext cx="2971800" cy="304800"/>
          </a:xfrm>
          <a:prstGeom prst="rect">
            <a:avLst/>
          </a:prstGeom>
          <a:noFill/>
        </p:spPr>
        <p:txBody>
          <a:bodyPr vert="horz" wrap="square" lIns="91440" tIns="45720" rIns="91440" bIns="45720" rtlCol="0" anchor="ctr">
            <a:normAutofit/>
          </a:bodyPr>
          <a:lstStyle/>
          <a:p>
            <a:pPr fontAlgn="auto">
              <a:spcAft>
                <a:spcPts val="0"/>
              </a:spcAft>
            </a:pPr>
            <a:r>
              <a:rPr lang="en-US" sz="1400" i="1" dirty="0">
                <a:latin typeface="+mn-lt"/>
              </a:rPr>
              <a:t>Source: Bloomberg 15 Aug 18 </a:t>
            </a:r>
            <a:endParaRPr kumimoji="0" lang="en-US" sz="1400" b="0" i="1" u="none" strike="noStrike" kern="1200" cap="none" spc="0" normalizeH="0" baseline="0" noProof="0" dirty="0">
              <a:ln>
                <a:noFill/>
              </a:ln>
              <a:solidFill>
                <a:schemeClr val="tx1"/>
              </a:solidFill>
              <a:effectLst/>
              <a:uLnTx/>
              <a:uFillTx/>
              <a:latin typeface="+mn-lt"/>
              <a:ea typeface="+mj-ea"/>
              <a:cs typeface="+mj-cs"/>
            </a:endParaRPr>
          </a:p>
        </p:txBody>
      </p:sp>
    </p:spTree>
    <p:extLst>
      <p:ext uri="{BB962C8B-B14F-4D97-AF65-F5344CB8AC3E}">
        <p14:creationId xmlns:p14="http://schemas.microsoft.com/office/powerpoint/2010/main" val="31476754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F0826-E56D-49EA-8799-107D6A0033EB}"/>
              </a:ext>
            </a:extLst>
          </p:cNvPr>
          <p:cNvSpPr>
            <a:spLocks noGrp="1"/>
          </p:cNvSpPr>
          <p:nvPr>
            <p:ph type="title"/>
          </p:nvPr>
        </p:nvSpPr>
        <p:spPr>
          <a:xfrm>
            <a:off x="304800" y="0"/>
            <a:ext cx="8229600" cy="1143000"/>
          </a:xfrm>
        </p:spPr>
        <p:txBody>
          <a:bodyPr/>
          <a:lstStyle/>
          <a:p>
            <a:r>
              <a:rPr lang="en-US" dirty="0"/>
              <a:t>Comparison of </a:t>
            </a:r>
            <a:r>
              <a:rPr lang="en-US" dirty="0" smtClean="0"/>
              <a:t>Asian central banks monetary </a:t>
            </a:r>
            <a:r>
              <a:rPr lang="en-US" dirty="0"/>
              <a:t>policy goal &amp; tool sets</a:t>
            </a:r>
          </a:p>
        </p:txBody>
      </p:sp>
      <p:sp>
        <p:nvSpPr>
          <p:cNvPr id="4" name="Slide Number Placeholder 3">
            <a:extLst>
              <a:ext uri="{FF2B5EF4-FFF2-40B4-BE49-F238E27FC236}">
                <a16:creationId xmlns:a16="http://schemas.microsoft.com/office/drawing/2014/main" id="{07118F48-E152-4F00-A82B-8FC6ADEBDFEC}"/>
              </a:ext>
            </a:extLst>
          </p:cNvPr>
          <p:cNvSpPr>
            <a:spLocks noGrp="1"/>
          </p:cNvSpPr>
          <p:nvPr>
            <p:ph type="sldNum" sz="quarter" idx="10"/>
          </p:nvPr>
        </p:nvSpPr>
        <p:spPr/>
        <p:txBody>
          <a:bodyPr/>
          <a:lstStyle/>
          <a:p>
            <a:fld id="{37AF7983-E557-4B4F-BF89-F0A9ABB3FF61}" type="slidenum">
              <a:rPr lang="en-US" altLang="en-US" smtClean="0"/>
              <a:pPr/>
              <a:t>120</a:t>
            </a:fld>
            <a:endParaRPr lang="en-US" altLang="en-US"/>
          </a:p>
        </p:txBody>
      </p:sp>
      <p:sp>
        <p:nvSpPr>
          <p:cNvPr id="5" name="Footer Placeholder 4">
            <a:extLst>
              <a:ext uri="{FF2B5EF4-FFF2-40B4-BE49-F238E27FC236}">
                <a16:creationId xmlns:a16="http://schemas.microsoft.com/office/drawing/2014/main" id="{00DBC464-96EC-4617-85E5-CEFF7DF77C40}"/>
              </a:ext>
            </a:extLst>
          </p:cNvPr>
          <p:cNvSpPr>
            <a:spLocks noGrp="1"/>
          </p:cNvSpPr>
          <p:nvPr>
            <p:ph type="ftr" sz="quarter" idx="11"/>
          </p:nvPr>
        </p:nvSpPr>
        <p:spPr/>
        <p:txBody>
          <a:bodyPr/>
          <a:lstStyle/>
          <a:p>
            <a:r>
              <a:rPr lang="en-US" altLang="en-US" dirty="0"/>
              <a:t>Central Banking &amp; Monetary Policy</a:t>
            </a:r>
          </a:p>
        </p:txBody>
      </p:sp>
      <p:graphicFrame>
        <p:nvGraphicFramePr>
          <p:cNvPr id="9" name="Table 9">
            <a:extLst>
              <a:ext uri="{FF2B5EF4-FFF2-40B4-BE49-F238E27FC236}">
                <a16:creationId xmlns:a16="http://schemas.microsoft.com/office/drawing/2014/main" id="{98191E3F-FDD2-4073-9A79-382D3B789D65}"/>
              </a:ext>
            </a:extLst>
          </p:cNvPr>
          <p:cNvGraphicFramePr>
            <a:graphicFrameLocks noGrp="1"/>
          </p:cNvGraphicFramePr>
          <p:nvPr>
            <p:ph idx="1"/>
            <p:extLst/>
          </p:nvPr>
        </p:nvGraphicFramePr>
        <p:xfrm>
          <a:off x="152400" y="1173479"/>
          <a:ext cx="8839200" cy="4312921"/>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524987215"/>
                    </a:ext>
                  </a:extLst>
                </a:gridCol>
                <a:gridCol w="3124200">
                  <a:extLst>
                    <a:ext uri="{9D8B030D-6E8A-4147-A177-3AD203B41FA5}">
                      <a16:colId xmlns:a16="http://schemas.microsoft.com/office/drawing/2014/main" val="1581017491"/>
                    </a:ext>
                  </a:extLst>
                </a:gridCol>
                <a:gridCol w="2895600">
                  <a:extLst>
                    <a:ext uri="{9D8B030D-6E8A-4147-A177-3AD203B41FA5}">
                      <a16:colId xmlns:a16="http://schemas.microsoft.com/office/drawing/2014/main" val="3134796448"/>
                    </a:ext>
                  </a:extLst>
                </a:gridCol>
                <a:gridCol w="1676400">
                  <a:extLst>
                    <a:ext uri="{9D8B030D-6E8A-4147-A177-3AD203B41FA5}">
                      <a16:colId xmlns:a16="http://schemas.microsoft.com/office/drawing/2014/main" val="2017753007"/>
                    </a:ext>
                  </a:extLst>
                </a:gridCol>
              </a:tblGrid>
              <a:tr h="381001">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9538998"/>
                  </a:ext>
                </a:extLst>
              </a:tr>
              <a:tr h="3810000">
                <a:tc>
                  <a:txBody>
                    <a:bodyPr/>
                    <a:lstStyle/>
                    <a:p>
                      <a:pPr algn="ctr"/>
                      <a:r>
                        <a:rPr lang="en-US" sz="2000" dirty="0"/>
                        <a:t>Tools deployed during Covid-19</a:t>
                      </a:r>
                    </a:p>
                  </a:txBody>
                  <a:tcPr/>
                </a:tc>
                <a:tc>
                  <a:txBody>
                    <a:bodyPr/>
                    <a:lstStyle/>
                    <a:p>
                      <a:pPr marL="285750" indent="-285750">
                        <a:buFont typeface="Arial" panose="020B0604020202020204" pitchFamily="34" charset="0"/>
                        <a:buChar char="•"/>
                      </a:pPr>
                      <a:r>
                        <a:rPr lang="en-US" altLang="zh-CN" sz="1400" dirty="0"/>
                        <a:t>Reduced</a:t>
                      </a:r>
                      <a:r>
                        <a:rPr lang="zh-CN" altLang="en-US" sz="1400" dirty="0"/>
                        <a:t> </a:t>
                      </a:r>
                      <a:r>
                        <a:rPr lang="en-GB" sz="1400" dirty="0" err="1"/>
                        <a:t>CCyB</a:t>
                      </a:r>
                      <a:r>
                        <a:rPr lang="en-GB" sz="1400" dirty="0"/>
                        <a:t>* by 1.5% to 1%</a:t>
                      </a:r>
                    </a:p>
                    <a:p>
                      <a:pPr marL="285750" indent="-285750">
                        <a:buFont typeface="Arial" panose="020B0604020202020204" pitchFamily="34" charset="0"/>
                        <a:buChar char="•"/>
                      </a:pPr>
                      <a:r>
                        <a:rPr lang="en-GB" sz="1400" dirty="0"/>
                        <a:t>Cut </a:t>
                      </a:r>
                      <a:r>
                        <a:rPr lang="en-US" altLang="zh-CN" sz="1400" dirty="0"/>
                        <a:t>R</a:t>
                      </a:r>
                      <a:r>
                        <a:rPr lang="en-GB" sz="1400" dirty="0" err="1"/>
                        <a:t>egulatory</a:t>
                      </a:r>
                      <a:r>
                        <a:rPr lang="en-GB" sz="1400" dirty="0"/>
                        <a:t> </a:t>
                      </a:r>
                      <a:r>
                        <a:rPr lang="en-US" altLang="zh-CN" sz="1400" dirty="0"/>
                        <a:t>R</a:t>
                      </a:r>
                      <a:r>
                        <a:rPr lang="en-GB" sz="1400" dirty="0" err="1"/>
                        <a:t>eserve</a:t>
                      </a:r>
                      <a:r>
                        <a:rPr lang="en-GB" sz="1400" dirty="0"/>
                        <a:t> by half</a:t>
                      </a:r>
                    </a:p>
                    <a:p>
                      <a:pPr marL="285750" indent="-285750">
                        <a:buFont typeface="Arial" panose="020B0604020202020204" pitchFamily="34" charset="0"/>
                        <a:buChar char="•"/>
                      </a:pPr>
                      <a:r>
                        <a:rPr lang="en-GB" sz="1400" dirty="0"/>
                        <a:t>Set up </a:t>
                      </a:r>
                      <a:r>
                        <a:rPr lang="en-US" altLang="zh-CN" sz="1400" dirty="0"/>
                        <a:t>l</a:t>
                      </a:r>
                      <a:r>
                        <a:rPr lang="en-GB" sz="1400" dirty="0" err="1"/>
                        <a:t>iquidity</a:t>
                      </a:r>
                      <a:r>
                        <a:rPr lang="en-GB" sz="1400" dirty="0"/>
                        <a:t> facilities</a:t>
                      </a:r>
                    </a:p>
                    <a:p>
                      <a:pPr marL="285750" indent="-285750">
                        <a:buFont typeface="Arial" panose="020B0604020202020204" pitchFamily="34" charset="0"/>
                        <a:buChar char="•"/>
                      </a:pPr>
                      <a:r>
                        <a:rPr lang="en-GB" sz="1400" dirty="0"/>
                        <a:t>Reduced Exchange Fund Bills issuance</a:t>
                      </a:r>
                    </a:p>
                    <a:p>
                      <a:pPr algn="ctr"/>
                      <a:endParaRPr lang="en-US" sz="1400" dirty="0"/>
                    </a:p>
                  </a:txBody>
                  <a:tcPr/>
                </a:tc>
                <a:tc>
                  <a:txBody>
                    <a:bodyPr/>
                    <a:lstStyle/>
                    <a:p>
                      <a:pPr marL="285750" indent="-285750">
                        <a:buFont typeface="Arial" panose="020B0604020202020204" pitchFamily="34" charset="0"/>
                        <a:buChar char="•"/>
                      </a:pPr>
                      <a:r>
                        <a:rPr lang="en-US" altLang="zh-CN" sz="1400" dirty="0"/>
                        <a:t>Cut</a:t>
                      </a:r>
                      <a:r>
                        <a:rPr lang="zh-CN" altLang="en-US" sz="1400" dirty="0"/>
                        <a:t> </a:t>
                      </a:r>
                      <a:r>
                        <a:rPr lang="en-US" altLang="zh-CN" sz="1400" dirty="0"/>
                        <a:t>reserve</a:t>
                      </a:r>
                      <a:r>
                        <a:rPr lang="zh-CN" altLang="en-US" sz="1400" dirty="0"/>
                        <a:t> </a:t>
                      </a:r>
                      <a:r>
                        <a:rPr lang="en-US" altLang="zh-CN" sz="1400" dirty="0"/>
                        <a:t>requirement</a:t>
                      </a:r>
                      <a:r>
                        <a:rPr lang="zh-CN" altLang="en-US" sz="1400" dirty="0"/>
                        <a:t> </a:t>
                      </a:r>
                      <a:r>
                        <a:rPr lang="en-US" altLang="zh-CN" sz="1400" dirty="0"/>
                        <a:t>ratio</a:t>
                      </a:r>
                      <a:r>
                        <a:rPr lang="zh-CN" altLang="en-US" sz="1400" dirty="0"/>
                        <a:t> </a:t>
                      </a:r>
                      <a:r>
                        <a:rPr lang="en-US" altLang="zh-CN" sz="1400" dirty="0"/>
                        <a:t>(RRR)</a:t>
                      </a:r>
                      <a:r>
                        <a:rPr lang="zh-CN" altLang="en-US" sz="1400" dirty="0"/>
                        <a:t> </a:t>
                      </a:r>
                      <a:r>
                        <a:rPr lang="en-US" altLang="zh-CN" sz="1400" dirty="0"/>
                        <a:t>three</a:t>
                      </a:r>
                      <a:r>
                        <a:rPr lang="zh-CN" altLang="en-US" sz="1400" dirty="0"/>
                        <a:t> </a:t>
                      </a:r>
                      <a:r>
                        <a:rPr lang="en-US" altLang="zh-CN" sz="1400" dirty="0"/>
                        <a:t>times</a:t>
                      </a:r>
                      <a:endParaRPr lang="en-HK" altLang="zh-CN" sz="1400" dirty="0"/>
                    </a:p>
                    <a:p>
                      <a:pPr marL="285750" indent="-285750">
                        <a:buFont typeface="Arial" panose="020B0604020202020204" pitchFamily="34" charset="0"/>
                        <a:buChar char="•"/>
                      </a:pPr>
                      <a:r>
                        <a:rPr lang="en-US" altLang="zh-CN" sz="1400" dirty="0"/>
                        <a:t>Used</a:t>
                      </a:r>
                      <a:r>
                        <a:rPr lang="zh-CN" altLang="en-US" sz="1400" dirty="0"/>
                        <a:t> </a:t>
                      </a:r>
                      <a:r>
                        <a:rPr lang="en-US" altLang="zh-CN" sz="1400" dirty="0"/>
                        <a:t>open</a:t>
                      </a:r>
                      <a:r>
                        <a:rPr lang="zh-CN" altLang="en-US" sz="1400" dirty="0"/>
                        <a:t> </a:t>
                      </a:r>
                      <a:r>
                        <a:rPr lang="en-US" altLang="zh-CN" sz="1400" dirty="0"/>
                        <a:t>market</a:t>
                      </a:r>
                      <a:r>
                        <a:rPr lang="zh-CN" altLang="en-US" sz="1400" dirty="0"/>
                        <a:t> </a:t>
                      </a:r>
                      <a:r>
                        <a:rPr lang="en-US" altLang="zh-CN" sz="1400" dirty="0"/>
                        <a:t>operations</a:t>
                      </a:r>
                      <a:r>
                        <a:rPr lang="zh-CN" altLang="en-US" sz="1400" dirty="0"/>
                        <a:t> </a:t>
                      </a:r>
                      <a:r>
                        <a:rPr lang="en-US" altLang="zh-CN" sz="1400" dirty="0"/>
                        <a:t>to</a:t>
                      </a:r>
                      <a:r>
                        <a:rPr lang="zh-CN" altLang="en-US" sz="1400" dirty="0"/>
                        <a:t> </a:t>
                      </a:r>
                      <a:r>
                        <a:rPr lang="en-US" altLang="zh-CN" sz="1400" dirty="0"/>
                        <a:t>inject</a:t>
                      </a:r>
                      <a:r>
                        <a:rPr lang="zh-CN" altLang="en-US" sz="1400" dirty="0"/>
                        <a:t> </a:t>
                      </a:r>
                      <a:r>
                        <a:rPr lang="en-US" altLang="zh-CN" sz="1400" dirty="0"/>
                        <a:t>short-term</a:t>
                      </a:r>
                      <a:r>
                        <a:rPr lang="zh-CN" altLang="en-US" sz="1400" dirty="0"/>
                        <a:t> </a:t>
                      </a:r>
                      <a:r>
                        <a:rPr lang="en-US" altLang="zh-CN" sz="1400" dirty="0"/>
                        <a:t>liquidity</a:t>
                      </a:r>
                      <a:r>
                        <a:rPr lang="zh-CN" altLang="en-US" sz="1400" dirty="0"/>
                        <a:t> </a:t>
                      </a:r>
                      <a:r>
                        <a:rPr lang="en-US" altLang="zh-CN" sz="1400" dirty="0"/>
                        <a:t>and</a:t>
                      </a:r>
                      <a:r>
                        <a:rPr lang="zh-CN" altLang="en-US" sz="1400" dirty="0"/>
                        <a:t> </a:t>
                      </a:r>
                      <a:r>
                        <a:rPr lang="en-US" altLang="zh-CN" sz="1400" dirty="0"/>
                        <a:t>reduced</a:t>
                      </a:r>
                      <a:r>
                        <a:rPr lang="zh-CN" altLang="en-US" sz="1400" dirty="0"/>
                        <a:t> </a:t>
                      </a:r>
                      <a:r>
                        <a:rPr lang="en-US" altLang="zh-CN" sz="1400" dirty="0"/>
                        <a:t>the</a:t>
                      </a:r>
                      <a:r>
                        <a:rPr lang="zh-CN" altLang="en-US" sz="1400" dirty="0"/>
                        <a:t> </a:t>
                      </a:r>
                      <a:r>
                        <a:rPr lang="en-US" altLang="zh-CN" sz="1400" dirty="0"/>
                        <a:t>reverse</a:t>
                      </a:r>
                      <a:r>
                        <a:rPr lang="zh-CN" altLang="en-US" sz="1400" dirty="0"/>
                        <a:t> </a:t>
                      </a:r>
                      <a:r>
                        <a:rPr lang="en-US" altLang="zh-CN" sz="1400" dirty="0"/>
                        <a:t>repo</a:t>
                      </a:r>
                      <a:r>
                        <a:rPr lang="zh-CN" altLang="en-US" sz="1400" dirty="0"/>
                        <a:t> </a:t>
                      </a:r>
                      <a:r>
                        <a:rPr lang="en-US" altLang="zh-CN" sz="1400" dirty="0"/>
                        <a:t>interest</a:t>
                      </a:r>
                      <a:r>
                        <a:rPr lang="zh-CN" altLang="en-US" sz="1400" dirty="0"/>
                        <a:t> </a:t>
                      </a:r>
                      <a:r>
                        <a:rPr lang="en-US" altLang="zh-CN" sz="1400" dirty="0"/>
                        <a:t>rate</a:t>
                      </a:r>
                    </a:p>
                    <a:p>
                      <a:pPr marL="285750" indent="-285750">
                        <a:buFont typeface="Arial" panose="020B0604020202020204" pitchFamily="34" charset="0"/>
                        <a:buChar char="•"/>
                      </a:pPr>
                      <a:r>
                        <a:rPr lang="en-US" altLang="zh-CN" sz="1400" dirty="0"/>
                        <a:t>Carried</a:t>
                      </a:r>
                      <a:r>
                        <a:rPr lang="zh-CN" altLang="en-US" sz="1400" dirty="0"/>
                        <a:t> </a:t>
                      </a:r>
                      <a:r>
                        <a:rPr lang="en-US" altLang="zh-CN" sz="1400" dirty="0"/>
                        <a:t>out</a:t>
                      </a:r>
                      <a:r>
                        <a:rPr lang="zh-CN" altLang="en-US" sz="1400" dirty="0"/>
                        <a:t> </a:t>
                      </a:r>
                      <a:r>
                        <a:rPr lang="en-US" altLang="zh-CN" sz="1400" dirty="0"/>
                        <a:t>CBS</a:t>
                      </a:r>
                      <a:r>
                        <a:rPr lang="zh-CN" altLang="en-US" sz="1400" dirty="0"/>
                        <a:t> </a:t>
                      </a:r>
                      <a:r>
                        <a:rPr lang="en-US" altLang="zh-CN" sz="1400" dirty="0"/>
                        <a:t>operations</a:t>
                      </a:r>
                      <a:r>
                        <a:rPr lang="zh-CN" altLang="en-US" sz="1400" dirty="0"/>
                        <a:t> </a:t>
                      </a:r>
                      <a:r>
                        <a:rPr lang="en-US" altLang="zh-CN" sz="1400" dirty="0"/>
                        <a:t>continuously</a:t>
                      </a:r>
                      <a:r>
                        <a:rPr lang="zh-CN" altLang="en-US" sz="1400" dirty="0"/>
                        <a:t> </a:t>
                      </a:r>
                      <a:r>
                        <a:rPr lang="en-US" altLang="zh-CN" sz="1400" dirty="0"/>
                        <a:t>and</a:t>
                      </a:r>
                      <a:r>
                        <a:rPr lang="zh-CN" altLang="en-US" sz="1400" dirty="0"/>
                        <a:t> </a:t>
                      </a:r>
                      <a:r>
                        <a:rPr lang="en-US" altLang="zh-CN" sz="1400" dirty="0"/>
                        <a:t>issued</a:t>
                      </a:r>
                      <a:r>
                        <a:rPr lang="zh-CN" altLang="en-US" sz="1400" dirty="0"/>
                        <a:t> </a:t>
                      </a:r>
                      <a:r>
                        <a:rPr lang="en-US" altLang="zh-CN" sz="1400" dirty="0"/>
                        <a:t>central</a:t>
                      </a:r>
                      <a:r>
                        <a:rPr lang="zh-CN" altLang="en-US" sz="1400" dirty="0"/>
                        <a:t> </a:t>
                      </a:r>
                      <a:r>
                        <a:rPr lang="en-US" altLang="zh-CN" sz="1400" dirty="0"/>
                        <a:t>bank</a:t>
                      </a:r>
                      <a:r>
                        <a:rPr lang="zh-CN" altLang="en-US" sz="1400" dirty="0"/>
                        <a:t> </a:t>
                      </a:r>
                      <a:r>
                        <a:rPr lang="en-US" altLang="zh-CN" sz="1400" dirty="0"/>
                        <a:t>bills</a:t>
                      </a:r>
                      <a:r>
                        <a:rPr lang="zh-CN" altLang="en-US" sz="1400" dirty="0"/>
                        <a:t> </a:t>
                      </a:r>
                      <a:r>
                        <a:rPr lang="en-US" altLang="zh-CN" sz="1400" dirty="0"/>
                        <a:t>in</a:t>
                      </a:r>
                      <a:r>
                        <a:rPr lang="zh-CN" altLang="en-US" sz="1400" dirty="0"/>
                        <a:t> </a:t>
                      </a:r>
                      <a:r>
                        <a:rPr lang="en-US" altLang="zh-CN" sz="1400" dirty="0"/>
                        <a:t>Hong</a:t>
                      </a:r>
                      <a:r>
                        <a:rPr lang="zh-CN" altLang="en-US" sz="1400" dirty="0"/>
                        <a:t> </a:t>
                      </a:r>
                      <a:r>
                        <a:rPr lang="en-US" altLang="zh-CN" sz="1400" dirty="0"/>
                        <a:t>Kong</a:t>
                      </a:r>
                      <a:r>
                        <a:rPr lang="zh-CN" altLang="en-US" sz="1400" dirty="0"/>
                        <a:t> </a:t>
                      </a:r>
                      <a:r>
                        <a:rPr lang="en-US" altLang="zh-CN" sz="1400" dirty="0"/>
                        <a:t>on</a:t>
                      </a:r>
                      <a:r>
                        <a:rPr lang="zh-CN" altLang="en-US" sz="1400" dirty="0"/>
                        <a:t> </a:t>
                      </a:r>
                      <a:r>
                        <a:rPr lang="en-US" altLang="zh-CN" sz="1400" dirty="0"/>
                        <a:t>a</a:t>
                      </a:r>
                      <a:r>
                        <a:rPr lang="zh-CN" altLang="en-US" sz="1400" dirty="0"/>
                        <a:t> </a:t>
                      </a:r>
                      <a:r>
                        <a:rPr lang="en-US" altLang="zh-CN" sz="1400" dirty="0"/>
                        <a:t>regular</a:t>
                      </a:r>
                      <a:r>
                        <a:rPr lang="zh-CN" altLang="en-US" sz="1400" dirty="0"/>
                        <a:t> </a:t>
                      </a:r>
                      <a:r>
                        <a:rPr lang="en-US" altLang="zh-CN" sz="1400" dirty="0"/>
                        <a:t>basis</a:t>
                      </a:r>
                    </a:p>
                    <a:p>
                      <a:pPr marL="285750" indent="-285750">
                        <a:buFont typeface="Arial" panose="020B0604020202020204" pitchFamily="34" charset="0"/>
                        <a:buChar char="•"/>
                      </a:pPr>
                      <a:r>
                        <a:rPr lang="en-US" altLang="zh-CN" sz="1400" dirty="0"/>
                        <a:t>Conducted</a:t>
                      </a:r>
                      <a:r>
                        <a:rPr lang="zh-CN" altLang="en-US" sz="1400" dirty="0"/>
                        <a:t> </a:t>
                      </a:r>
                      <a:r>
                        <a:rPr lang="en-US" altLang="zh-CN" sz="1400" dirty="0"/>
                        <a:t>SLF</a:t>
                      </a:r>
                      <a:r>
                        <a:rPr lang="zh-CN" altLang="en-US" sz="1400" dirty="0"/>
                        <a:t> </a:t>
                      </a:r>
                      <a:r>
                        <a:rPr lang="en-US" altLang="zh-CN" sz="1400" dirty="0"/>
                        <a:t>&amp;</a:t>
                      </a:r>
                      <a:r>
                        <a:rPr lang="zh-CN" altLang="en-US" sz="1400" dirty="0"/>
                        <a:t> </a:t>
                      </a:r>
                      <a:r>
                        <a:rPr lang="en-US" altLang="zh-CN" sz="1400" dirty="0"/>
                        <a:t>MLF</a:t>
                      </a:r>
                      <a:r>
                        <a:rPr lang="zh-CN" altLang="en-US" sz="1400" dirty="0"/>
                        <a:t> </a:t>
                      </a:r>
                      <a:r>
                        <a:rPr lang="en-US" altLang="zh-CN" sz="1400" dirty="0"/>
                        <a:t>operations</a:t>
                      </a:r>
                      <a:r>
                        <a:rPr lang="zh-CN" altLang="en-US" sz="1400" dirty="0"/>
                        <a:t> </a:t>
                      </a:r>
                      <a:r>
                        <a:rPr lang="en-US" altLang="zh-CN" sz="1400" dirty="0"/>
                        <a:t>and</a:t>
                      </a:r>
                      <a:r>
                        <a:rPr lang="zh-CN" altLang="en-US" sz="1400" dirty="0"/>
                        <a:t> </a:t>
                      </a:r>
                      <a:r>
                        <a:rPr lang="en-US" altLang="zh-CN" sz="1400" dirty="0"/>
                        <a:t>lowered</a:t>
                      </a:r>
                      <a:r>
                        <a:rPr lang="zh-CN" altLang="en-US" sz="1400" dirty="0"/>
                        <a:t> </a:t>
                      </a:r>
                      <a:r>
                        <a:rPr lang="en-US" altLang="zh-CN" sz="1400" dirty="0"/>
                        <a:t>the</a:t>
                      </a:r>
                      <a:r>
                        <a:rPr lang="zh-CN" altLang="en-US" sz="1400" dirty="0"/>
                        <a:t> </a:t>
                      </a:r>
                      <a:r>
                        <a:rPr lang="en-US" altLang="zh-CN" sz="1400" dirty="0"/>
                        <a:t>relevant</a:t>
                      </a:r>
                      <a:r>
                        <a:rPr lang="zh-CN" altLang="en-US" sz="1400" dirty="0"/>
                        <a:t> </a:t>
                      </a:r>
                      <a:r>
                        <a:rPr lang="en-US" altLang="zh-CN" sz="1400" dirty="0"/>
                        <a:t>interest</a:t>
                      </a:r>
                      <a:r>
                        <a:rPr lang="zh-CN" altLang="en-US" sz="1400" dirty="0"/>
                        <a:t> </a:t>
                      </a:r>
                      <a:r>
                        <a:rPr lang="en-US" altLang="zh-CN" sz="1400" dirty="0"/>
                        <a:t>rates,</a:t>
                      </a:r>
                      <a:r>
                        <a:rPr lang="zh-CN" altLang="en-US" sz="1400" dirty="0"/>
                        <a:t> </a:t>
                      </a:r>
                      <a:r>
                        <a:rPr lang="en-US" altLang="zh-CN" sz="1400" dirty="0"/>
                        <a:t>fueling</a:t>
                      </a:r>
                      <a:r>
                        <a:rPr lang="zh-CN" altLang="en-US" sz="1400" dirty="0"/>
                        <a:t> </a:t>
                      </a:r>
                      <a:r>
                        <a:rPr lang="en-US" altLang="zh-CN" sz="1400" dirty="0"/>
                        <a:t>the</a:t>
                      </a:r>
                      <a:r>
                        <a:rPr lang="zh-CN" altLang="en-US" sz="1400" dirty="0"/>
                        <a:t> </a:t>
                      </a:r>
                      <a:r>
                        <a:rPr lang="en-US" altLang="zh-CN" sz="1400" dirty="0"/>
                        <a:t>drop</a:t>
                      </a:r>
                      <a:r>
                        <a:rPr lang="zh-CN" altLang="en-US" sz="1400" dirty="0"/>
                        <a:t> </a:t>
                      </a:r>
                      <a:r>
                        <a:rPr lang="en-US" altLang="zh-CN" sz="1400" dirty="0"/>
                        <a:t>of</a:t>
                      </a:r>
                      <a:r>
                        <a:rPr lang="zh-CN" altLang="en-US" sz="1400" dirty="0"/>
                        <a:t> </a:t>
                      </a:r>
                      <a:r>
                        <a:rPr lang="en-US" altLang="zh-CN" sz="1400" dirty="0"/>
                        <a:t>LPR</a:t>
                      </a:r>
                    </a:p>
                    <a:p>
                      <a:pPr marL="285750" indent="-285750">
                        <a:buFont typeface="Arial" panose="020B0604020202020204" pitchFamily="34" charset="0"/>
                        <a:buChar char="•"/>
                      </a:pPr>
                      <a:r>
                        <a:rPr lang="en-US" altLang="zh-CN" sz="1400" dirty="0"/>
                        <a:t>Set</a:t>
                      </a:r>
                      <a:r>
                        <a:rPr lang="zh-CN" altLang="en-US" sz="1400" dirty="0"/>
                        <a:t> </a:t>
                      </a:r>
                      <a:r>
                        <a:rPr lang="en-US" altLang="zh-CN" sz="1400" dirty="0"/>
                        <a:t>up</a:t>
                      </a:r>
                      <a:r>
                        <a:rPr lang="zh-CN" altLang="en-US" sz="1400" dirty="0"/>
                        <a:t> </a:t>
                      </a:r>
                      <a:r>
                        <a:rPr lang="en-US" altLang="zh-CN" sz="1400" dirty="0"/>
                        <a:t>special</a:t>
                      </a:r>
                      <a:r>
                        <a:rPr lang="zh-CN" altLang="en-US" sz="1400" dirty="0"/>
                        <a:t> </a:t>
                      </a:r>
                      <a:r>
                        <a:rPr lang="en-US" altLang="zh-CN" sz="1400" dirty="0"/>
                        <a:t>re-lending</a:t>
                      </a:r>
                      <a:r>
                        <a:rPr lang="zh-CN" altLang="en-US" sz="1400" dirty="0"/>
                        <a:t> </a:t>
                      </a:r>
                      <a:r>
                        <a:rPr lang="en-US" altLang="zh-CN" sz="1400" dirty="0"/>
                        <a:t>and</a:t>
                      </a:r>
                      <a:r>
                        <a:rPr lang="zh-CN" altLang="en-US" sz="1400" dirty="0"/>
                        <a:t> </a:t>
                      </a:r>
                      <a:r>
                        <a:rPr lang="en-US" altLang="zh-CN" sz="1400" dirty="0"/>
                        <a:t>re-discount</a:t>
                      </a:r>
                      <a:r>
                        <a:rPr lang="zh-CN" altLang="en-US" sz="1400" dirty="0"/>
                        <a:t> </a:t>
                      </a:r>
                      <a:r>
                        <a:rPr lang="en-US" altLang="zh-CN" sz="1400" dirty="0"/>
                        <a:t>quotas</a:t>
                      </a:r>
                      <a:r>
                        <a:rPr lang="zh-CN" altLang="en-US" sz="1400" dirty="0"/>
                        <a:t> </a:t>
                      </a:r>
                      <a:r>
                        <a:rPr lang="en-US" altLang="zh-CN" sz="1400" dirty="0"/>
                        <a:t>and</a:t>
                      </a:r>
                      <a:r>
                        <a:rPr lang="zh-CN" altLang="en-US" sz="1400" dirty="0"/>
                        <a:t> </a:t>
                      </a:r>
                      <a:r>
                        <a:rPr lang="en-US" altLang="zh-CN" sz="1400" dirty="0"/>
                        <a:t>lowered</a:t>
                      </a:r>
                      <a:r>
                        <a:rPr lang="zh-CN" altLang="en-US" sz="1400" dirty="0"/>
                        <a:t> </a:t>
                      </a:r>
                      <a:r>
                        <a:rPr lang="en-US" altLang="zh-CN" sz="1400" dirty="0"/>
                        <a:t>the</a:t>
                      </a:r>
                      <a:r>
                        <a:rPr lang="zh-CN" altLang="en-US" sz="1400" dirty="0"/>
                        <a:t> </a:t>
                      </a:r>
                      <a:r>
                        <a:rPr lang="en-US" altLang="zh-CN" sz="1400" dirty="0"/>
                        <a:t>relevant</a:t>
                      </a:r>
                      <a:r>
                        <a:rPr lang="zh-CN" altLang="en-US" sz="1400" dirty="0"/>
                        <a:t> </a:t>
                      </a:r>
                      <a:r>
                        <a:rPr lang="en-US" altLang="zh-CN" sz="1400" dirty="0"/>
                        <a:t>interest</a:t>
                      </a:r>
                      <a:r>
                        <a:rPr lang="zh-CN" altLang="en-US" sz="1400" dirty="0"/>
                        <a:t> </a:t>
                      </a:r>
                      <a:r>
                        <a:rPr lang="en-US" altLang="zh-CN" sz="1400" dirty="0"/>
                        <a:t>rates</a:t>
                      </a:r>
                    </a:p>
                    <a:p>
                      <a:pPr algn="ctr"/>
                      <a:endParaRPr lang="en-US" sz="1400" dirty="0"/>
                    </a:p>
                  </a:txBody>
                  <a:tcPr/>
                </a:tc>
                <a:tc>
                  <a:txBody>
                    <a:bodyPr/>
                    <a:lstStyle/>
                    <a:p>
                      <a:pPr lvl="0" algn="l">
                        <a:lnSpc>
                          <a:spcPct val="100000"/>
                        </a:lnSpc>
                        <a:spcBef>
                          <a:spcPts val="0"/>
                        </a:spcBef>
                        <a:spcAft>
                          <a:spcPts val="0"/>
                        </a:spcAft>
                        <a:buNone/>
                      </a:pPr>
                      <a:r>
                        <a:rPr lang="en-GB" sz="1400" b="0" i="0" u="none" strike="noStrike" noProof="0" dirty="0">
                          <a:latin typeface="Century Gothic"/>
                        </a:rPr>
                        <a:t>•</a:t>
                      </a:r>
                      <a:r>
                        <a:rPr lang="en-US" altLang="zh-CN" sz="1400" b="0" i="0" u="none" strike="noStrike" noProof="0" dirty="0">
                          <a:latin typeface="Century Gothic"/>
                        </a:rPr>
                        <a:t>Adjusted</a:t>
                      </a:r>
                      <a:r>
                        <a:rPr lang="zh-CN" altLang="en-US" sz="1400" b="0" i="0" u="none" strike="noStrike" noProof="0" dirty="0">
                          <a:latin typeface="Century Gothic"/>
                        </a:rPr>
                        <a:t> </a:t>
                      </a:r>
                      <a:r>
                        <a:rPr lang="en-US" altLang="zh-CN" sz="1400" b="0" i="0" u="none" strike="noStrike" noProof="0" dirty="0">
                          <a:latin typeface="Century Gothic"/>
                        </a:rPr>
                        <a:t>the</a:t>
                      </a:r>
                      <a:r>
                        <a:rPr lang="zh-CN" altLang="en-US" sz="1400" b="0" i="0" u="none" strike="noStrike" noProof="0" dirty="0">
                          <a:latin typeface="Century Gothic"/>
                        </a:rPr>
                        <a:t> </a:t>
                      </a:r>
                      <a:r>
                        <a:rPr lang="en-US" altLang="zh-CN" sz="1400" b="0" i="0" u="none" strike="noStrike" noProof="0" dirty="0">
                          <a:latin typeface="Century Gothic"/>
                        </a:rPr>
                        <a:t>slope</a:t>
                      </a:r>
                      <a:r>
                        <a:rPr lang="zh-CN" altLang="en-US" sz="1400" b="0" i="0" u="none" strike="noStrike" noProof="0" dirty="0">
                          <a:latin typeface="Century Gothic"/>
                        </a:rPr>
                        <a:t> </a:t>
                      </a:r>
                      <a:r>
                        <a:rPr lang="en-US" altLang="zh-CN" sz="1400" b="0" i="0" u="none" strike="noStrike" noProof="0" dirty="0">
                          <a:latin typeface="Century Gothic"/>
                        </a:rPr>
                        <a:t>and</a:t>
                      </a:r>
                      <a:r>
                        <a:rPr lang="zh-CN" altLang="en-US" sz="1400" b="0" i="0" u="none" strike="noStrike" noProof="0" dirty="0">
                          <a:latin typeface="Century Gothic"/>
                        </a:rPr>
                        <a:t> </a:t>
                      </a:r>
                      <a:r>
                        <a:rPr lang="en-US" altLang="zh-CN" sz="1400" b="0" i="0" u="none" strike="noStrike" noProof="0" dirty="0">
                          <a:latin typeface="Century Gothic"/>
                        </a:rPr>
                        <a:t>level</a:t>
                      </a:r>
                      <a:r>
                        <a:rPr lang="zh-CN" altLang="en-US" sz="1400" b="0" i="0" u="none" strike="noStrike" noProof="0" dirty="0">
                          <a:latin typeface="Century Gothic"/>
                        </a:rPr>
                        <a:t> </a:t>
                      </a:r>
                      <a:r>
                        <a:rPr lang="en-US" altLang="zh-CN" sz="1400" b="0" i="0" u="none" strike="noStrike" noProof="0" dirty="0">
                          <a:latin typeface="Century Gothic"/>
                        </a:rPr>
                        <a:t>of</a:t>
                      </a:r>
                      <a:r>
                        <a:rPr lang="zh-CN" altLang="en-US" sz="1400" b="0" i="0" u="none" strike="noStrike" noProof="0" dirty="0">
                          <a:latin typeface="Century Gothic"/>
                        </a:rPr>
                        <a:t> </a:t>
                      </a:r>
                      <a:r>
                        <a:rPr lang="en-US" altLang="zh-CN" sz="1400" b="0" i="0" u="none" strike="noStrike" noProof="0" dirty="0">
                          <a:latin typeface="Century Gothic"/>
                        </a:rPr>
                        <a:t>e</a:t>
                      </a:r>
                      <a:r>
                        <a:rPr lang="en-GB" sz="1400" b="0" i="0" u="none" strike="noStrike" noProof="0" dirty="0" err="1">
                          <a:latin typeface="Century Gothic"/>
                        </a:rPr>
                        <a:t>xchange</a:t>
                      </a:r>
                      <a:r>
                        <a:rPr lang="en-GB" sz="1400" b="0" i="0" u="none" strike="noStrike" noProof="0" dirty="0">
                          <a:latin typeface="Century Gothic"/>
                        </a:rPr>
                        <a:t> rate policy band adjustment </a:t>
                      </a:r>
                    </a:p>
                    <a:p>
                      <a:pPr lvl="0" algn="l">
                        <a:lnSpc>
                          <a:spcPct val="100000"/>
                        </a:lnSpc>
                        <a:spcBef>
                          <a:spcPts val="0"/>
                        </a:spcBef>
                        <a:spcAft>
                          <a:spcPts val="0"/>
                        </a:spcAft>
                        <a:buNone/>
                      </a:pPr>
                      <a:r>
                        <a:rPr lang="en-GB" sz="1400" b="0" i="0" u="none" strike="noStrike" noProof="0" dirty="0">
                          <a:latin typeface="Century Gothic"/>
                        </a:rPr>
                        <a:t>•Provide</a:t>
                      </a:r>
                      <a:r>
                        <a:rPr lang="en-US" altLang="zh-CN" sz="1400" b="0" i="0" u="none" strike="noStrike" noProof="0" dirty="0">
                          <a:latin typeface="Century Gothic"/>
                        </a:rPr>
                        <a:t>d</a:t>
                      </a:r>
                      <a:r>
                        <a:rPr lang="en-GB" sz="1400" b="0" i="0" u="none" strike="noStrike" noProof="0" dirty="0">
                          <a:latin typeface="Century Gothic"/>
                        </a:rPr>
                        <a:t> $US60 billion of liquidity to banks through swap facilities with US Fed Reserve</a:t>
                      </a:r>
                      <a:endParaRPr lang="en-GB" sz="1400" dirty="0"/>
                    </a:p>
                    <a:p>
                      <a:pPr lvl="0" algn="l">
                        <a:lnSpc>
                          <a:spcPct val="100000"/>
                        </a:lnSpc>
                        <a:spcBef>
                          <a:spcPts val="0"/>
                        </a:spcBef>
                        <a:spcAft>
                          <a:spcPts val="0"/>
                        </a:spcAft>
                        <a:buNone/>
                      </a:pPr>
                      <a:r>
                        <a:rPr lang="en-GB" sz="1400" b="0" i="0" u="none" strike="noStrike" noProof="0" dirty="0">
                          <a:latin typeface="Century Gothic"/>
                        </a:rPr>
                        <a:t>•Lower</a:t>
                      </a:r>
                      <a:r>
                        <a:rPr lang="en-US" altLang="zh-CN" sz="1400" b="0" i="0" u="none" strike="noStrike" noProof="0" dirty="0">
                          <a:latin typeface="Century Gothic"/>
                        </a:rPr>
                        <a:t>ed</a:t>
                      </a:r>
                      <a:r>
                        <a:rPr lang="en-GB" sz="1400" b="0" i="0" u="none" strike="noStrike" noProof="0" dirty="0">
                          <a:latin typeface="Century Gothic"/>
                        </a:rPr>
                        <a:t> interest rate and defer</a:t>
                      </a:r>
                      <a:r>
                        <a:rPr lang="en-US" altLang="zh-CN" sz="1400" b="0" i="0" u="none" strike="noStrike" noProof="0" dirty="0">
                          <a:latin typeface="Century Gothic"/>
                        </a:rPr>
                        <a:t>red</a:t>
                      </a:r>
                      <a:r>
                        <a:rPr lang="en-GB" sz="1400" b="0" i="0" u="none" strike="noStrike" noProof="0" dirty="0">
                          <a:latin typeface="Century Gothic"/>
                        </a:rPr>
                        <a:t> payment of principal on SME loans</a:t>
                      </a:r>
                      <a:endParaRPr lang="en-GB" sz="1400" dirty="0"/>
                    </a:p>
                    <a:p>
                      <a:pPr algn="ctr"/>
                      <a:endParaRPr lang="en-US" sz="1400" dirty="0"/>
                    </a:p>
                  </a:txBody>
                  <a:tcPr/>
                </a:tc>
                <a:extLst>
                  <a:ext uri="{0D108BD9-81ED-4DB2-BD59-A6C34878D82A}">
                    <a16:rowId xmlns:a16="http://schemas.microsoft.com/office/drawing/2014/main" val="971812875"/>
                  </a:ext>
                </a:extLst>
              </a:tr>
            </a:tbl>
          </a:graphicData>
        </a:graphic>
      </p:graphicFrame>
      <p:pic>
        <p:nvPicPr>
          <p:cNvPr id="11" name="Picture 2" descr="Flag of Hong Kong - Wikipedia">
            <a:extLst>
              <a:ext uri="{FF2B5EF4-FFF2-40B4-BE49-F238E27FC236}">
                <a16:creationId xmlns:a16="http://schemas.microsoft.com/office/drawing/2014/main" id="{ECC84B66-5C51-427C-8708-63E1A65304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9875" y="1173480"/>
            <a:ext cx="498125" cy="3314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Flag of China - Wikipedia">
            <a:extLst>
              <a:ext uri="{FF2B5EF4-FFF2-40B4-BE49-F238E27FC236}">
                <a16:creationId xmlns:a16="http://schemas.microsoft.com/office/drawing/2014/main" id="{208E034C-6056-48A7-BA3D-FCDBD57BA3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5000" y="1173480"/>
            <a:ext cx="498126" cy="3314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Flag of Singapore - Wikipedia">
            <a:extLst>
              <a:ext uri="{FF2B5EF4-FFF2-40B4-BE49-F238E27FC236}">
                <a16:creationId xmlns:a16="http://schemas.microsoft.com/office/drawing/2014/main" id="{2A509563-F641-4724-AC38-1CF1EADE98D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69544" y="1185030"/>
            <a:ext cx="512456" cy="341016"/>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3" descr="Bar chart">
            <a:extLst>
              <a:ext uri="{FF2B5EF4-FFF2-40B4-BE49-F238E27FC236}">
                <a16:creationId xmlns:a16="http://schemas.microsoft.com/office/drawing/2014/main" id="{B11DE3D4-B8C4-4E87-B628-FA3385750E45}"/>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533784" y="2740614"/>
            <a:ext cx="414833" cy="404029"/>
          </a:xfrm>
          <a:prstGeom prst="rect">
            <a:avLst/>
          </a:prstGeom>
        </p:spPr>
      </p:pic>
      <p:sp>
        <p:nvSpPr>
          <p:cNvPr id="6" name="TextBox 5">
            <a:extLst>
              <a:ext uri="{FF2B5EF4-FFF2-40B4-BE49-F238E27FC236}">
                <a16:creationId xmlns:a16="http://schemas.microsoft.com/office/drawing/2014/main" id="{6F5DBD8B-A24E-478E-A8B8-3F14A687FA7A}"/>
              </a:ext>
            </a:extLst>
          </p:cNvPr>
          <p:cNvSpPr txBox="1"/>
          <p:nvPr/>
        </p:nvSpPr>
        <p:spPr>
          <a:xfrm>
            <a:off x="2031778" y="2697480"/>
            <a:ext cx="2245152" cy="522792"/>
          </a:xfrm>
          <a:prstGeom prst="rect">
            <a:avLst/>
          </a:prstGeom>
          <a:noFill/>
        </p:spPr>
        <p:txBody>
          <a:bodyPr wrap="square" lIns="91440" tIns="45720" rIns="91440" bIns="45720" rtlCol="0" anchor="t">
            <a:spAutoFit/>
          </a:bodyPr>
          <a:lstStyle/>
          <a:p>
            <a:r>
              <a:rPr lang="en-GB" sz="1400" dirty="0">
                <a:solidFill>
                  <a:srgbClr val="000000"/>
                </a:solidFill>
              </a:rPr>
              <a:t>Overlap between fiscal &amp; monetary policy</a:t>
            </a:r>
          </a:p>
        </p:txBody>
      </p:sp>
      <p:pic>
        <p:nvPicPr>
          <p:cNvPr id="7" name="Picture 4" descr="A screenshot of a video game&#10;&#10;Description automatically generated">
            <a:extLst>
              <a:ext uri="{FF2B5EF4-FFF2-40B4-BE49-F238E27FC236}">
                <a16:creationId xmlns:a16="http://schemas.microsoft.com/office/drawing/2014/main" id="{D338BADA-B49B-4ADF-8877-481694FB2F62}"/>
              </a:ext>
            </a:extLst>
          </p:cNvPr>
          <p:cNvPicPr>
            <a:picLocks noChangeAspect="1"/>
          </p:cNvPicPr>
          <p:nvPr/>
        </p:nvPicPr>
        <p:blipFill>
          <a:blip r:embed="rId8"/>
          <a:stretch>
            <a:fillRect/>
          </a:stretch>
        </p:blipFill>
        <p:spPr>
          <a:xfrm>
            <a:off x="1295400" y="3409424"/>
            <a:ext cx="3124200" cy="1763828"/>
          </a:xfrm>
          <a:prstGeom prst="rect">
            <a:avLst/>
          </a:prstGeom>
        </p:spPr>
      </p:pic>
    </p:spTree>
    <p:extLst>
      <p:ext uri="{BB962C8B-B14F-4D97-AF65-F5344CB8AC3E}">
        <p14:creationId xmlns:p14="http://schemas.microsoft.com/office/powerpoint/2010/main" val="258989886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5885B-14B7-4494-8ACD-F66DA628DE7A}"/>
              </a:ext>
            </a:extLst>
          </p:cNvPr>
          <p:cNvSpPr>
            <a:spLocks noGrp="1"/>
          </p:cNvSpPr>
          <p:nvPr>
            <p:ph type="title"/>
          </p:nvPr>
        </p:nvSpPr>
        <p:spPr/>
        <p:txBody>
          <a:bodyPr/>
          <a:lstStyle/>
          <a:p>
            <a:r>
              <a:rPr lang="en-US" dirty="0"/>
              <a:t>Summary </a:t>
            </a:r>
          </a:p>
        </p:txBody>
      </p:sp>
      <p:sp>
        <p:nvSpPr>
          <p:cNvPr id="3" name="Slide Number Placeholder 2">
            <a:extLst>
              <a:ext uri="{FF2B5EF4-FFF2-40B4-BE49-F238E27FC236}">
                <a16:creationId xmlns:a16="http://schemas.microsoft.com/office/drawing/2014/main" id="{E6983109-6AE4-4971-A788-62EAE820A4A5}"/>
              </a:ext>
            </a:extLst>
          </p:cNvPr>
          <p:cNvSpPr>
            <a:spLocks noGrp="1"/>
          </p:cNvSpPr>
          <p:nvPr>
            <p:ph type="sldNum" sz="quarter" idx="10"/>
          </p:nvPr>
        </p:nvSpPr>
        <p:spPr/>
        <p:txBody>
          <a:bodyPr/>
          <a:lstStyle/>
          <a:p>
            <a:fld id="{B2E8517A-7B27-4B5A-84D1-7E407DDFD705}" type="slidenum">
              <a:rPr lang="en-US" altLang="en-US" smtClean="0"/>
              <a:pPr/>
              <a:t>121</a:t>
            </a:fld>
            <a:endParaRPr lang="en-US" altLang="en-US"/>
          </a:p>
        </p:txBody>
      </p:sp>
      <p:sp>
        <p:nvSpPr>
          <p:cNvPr id="4" name="Footer Placeholder 3">
            <a:extLst>
              <a:ext uri="{FF2B5EF4-FFF2-40B4-BE49-F238E27FC236}">
                <a16:creationId xmlns:a16="http://schemas.microsoft.com/office/drawing/2014/main" id="{97E73681-5412-4D56-8F66-75D0E3667173}"/>
              </a:ext>
            </a:extLst>
          </p:cNvPr>
          <p:cNvSpPr>
            <a:spLocks noGrp="1"/>
          </p:cNvSpPr>
          <p:nvPr>
            <p:ph type="ftr" sz="quarter" idx="11"/>
          </p:nvPr>
        </p:nvSpPr>
        <p:spPr/>
        <p:txBody>
          <a:bodyPr/>
          <a:lstStyle/>
          <a:p>
            <a:r>
              <a:rPr lang="en-US" altLang="en-US" dirty="0" smtClean="0"/>
              <a:t>Summary</a:t>
            </a:r>
            <a:endParaRPr lang="en-US" altLang="en-US" dirty="0"/>
          </a:p>
        </p:txBody>
      </p:sp>
      <p:sp>
        <p:nvSpPr>
          <p:cNvPr id="5" name="Content Placeholder 5">
            <a:extLst>
              <a:ext uri="{FF2B5EF4-FFF2-40B4-BE49-F238E27FC236}">
                <a16:creationId xmlns:a16="http://schemas.microsoft.com/office/drawing/2014/main" id="{B299CB3A-5CD1-4A8F-8214-406703E894EF}"/>
              </a:ext>
            </a:extLst>
          </p:cNvPr>
          <p:cNvSpPr txBox="1">
            <a:spLocks/>
          </p:cNvSpPr>
          <p:nvPr/>
        </p:nvSpPr>
        <p:spPr>
          <a:xfrm>
            <a:off x="453500" y="1166018"/>
            <a:ext cx="8229599" cy="4525963"/>
          </a:xfrm>
          <a:prstGeom prst="rect">
            <a:avLst/>
          </a:prstGeom>
        </p:spPr>
        <p:txBody>
          <a:bodyPr/>
          <a:lstStyle>
            <a:lvl1pPr marL="342900" indent="-342900" algn="l" rtl="0" eaLnBrk="1" fontAlgn="base" hangingPunct="1">
              <a:lnSpc>
                <a:spcPct val="150000"/>
              </a:lnSpc>
              <a:spcBef>
                <a:spcPct val="20000"/>
              </a:spcBef>
              <a:spcAft>
                <a:spcPct val="0"/>
              </a:spcAft>
              <a:buClr>
                <a:srgbClr val="953735"/>
              </a:buClr>
              <a:buSzPct val="100000"/>
              <a:buFont typeface="Wingdings 2" pitchFamily="18" charset="2"/>
              <a:buChar char="¡"/>
              <a:defRPr sz="2000" kern="1200">
                <a:solidFill>
                  <a:schemeClr val="tx1"/>
                </a:solidFill>
                <a:latin typeface="+mn-lt"/>
                <a:ea typeface="新細明體" charset="-120"/>
                <a:cs typeface="+mn-cs"/>
              </a:defRPr>
            </a:lvl1pPr>
            <a:lvl2pPr marL="742950" indent="-285750" algn="l" rtl="0" eaLnBrk="1" fontAlgn="base" hangingPunct="1">
              <a:lnSpc>
                <a:spcPct val="150000"/>
              </a:lnSpc>
              <a:spcBef>
                <a:spcPct val="20000"/>
              </a:spcBef>
              <a:spcAft>
                <a:spcPct val="0"/>
              </a:spcAft>
              <a:buClr>
                <a:srgbClr val="953735"/>
              </a:buClr>
              <a:buFont typeface="Arial" charset="0"/>
              <a:buChar char="–"/>
              <a:defRPr kern="1200">
                <a:solidFill>
                  <a:schemeClr val="tx1"/>
                </a:solidFill>
                <a:latin typeface="+mn-lt"/>
                <a:ea typeface="新細明體" charset="-120"/>
                <a:cs typeface="+mn-cs"/>
              </a:defRPr>
            </a:lvl2pPr>
            <a:lvl3pPr marL="1143000" indent="-228600" algn="l" rtl="0" eaLnBrk="1" fontAlgn="base" hangingPunct="1">
              <a:lnSpc>
                <a:spcPct val="150000"/>
              </a:lnSpc>
              <a:spcBef>
                <a:spcPct val="20000"/>
              </a:spcBef>
              <a:spcAft>
                <a:spcPct val="0"/>
              </a:spcAft>
              <a:buClr>
                <a:srgbClr val="953735"/>
              </a:buClr>
              <a:buFont typeface="Arial" charset="0"/>
              <a:buChar char="•"/>
              <a:defRPr sz="1600" kern="1200">
                <a:solidFill>
                  <a:schemeClr val="tx1"/>
                </a:solidFill>
                <a:latin typeface="+mn-lt"/>
                <a:ea typeface="新細明體" charset="-120"/>
                <a:cs typeface="+mn-cs"/>
              </a:defRPr>
            </a:lvl3pPr>
            <a:lvl4pPr marL="1600200" indent="-228600" algn="l" rtl="0" eaLnBrk="1" fontAlgn="base" hangingPunct="1">
              <a:lnSpc>
                <a:spcPct val="150000"/>
              </a:lnSpc>
              <a:spcBef>
                <a:spcPct val="20000"/>
              </a:spcBef>
              <a:spcAft>
                <a:spcPct val="0"/>
              </a:spcAft>
              <a:buFont typeface="Arial" charset="0"/>
              <a:buChar char="–"/>
              <a:defRPr sz="1400" kern="1200">
                <a:solidFill>
                  <a:schemeClr val="tx1"/>
                </a:solidFill>
                <a:latin typeface="+mn-lt"/>
                <a:ea typeface="新細明體" charset="-120"/>
                <a:cs typeface="+mn-cs"/>
              </a:defRPr>
            </a:lvl4pPr>
            <a:lvl5pPr marL="2057400" indent="-228600" algn="l" rtl="0" eaLnBrk="1" fontAlgn="base" hangingPunct="1">
              <a:lnSpc>
                <a:spcPct val="150000"/>
              </a:lnSpc>
              <a:spcBef>
                <a:spcPct val="20000"/>
              </a:spcBef>
              <a:spcAft>
                <a:spcPct val="0"/>
              </a:spcAft>
              <a:buClr>
                <a:srgbClr val="953735"/>
              </a:buClr>
              <a:buFont typeface="Arial" charset="0"/>
              <a:buChar char="»"/>
              <a:defRPr sz="1400" kern="1200">
                <a:solidFill>
                  <a:schemeClr val="tx1"/>
                </a:solidFill>
                <a:latin typeface="+mn-lt"/>
                <a:ea typeface="新細明體"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smtClean="0"/>
              <a:t>Basic information about major foreign central banks</a:t>
            </a:r>
          </a:p>
          <a:p>
            <a:r>
              <a:rPr lang="en-US" altLang="zh-TW" dirty="0" smtClean="0"/>
              <a:t>Goals of HKMA, MAS and PBOC</a:t>
            </a:r>
            <a:endParaRPr lang="zh-TW" altLang="en-US" dirty="0"/>
          </a:p>
        </p:txBody>
      </p:sp>
    </p:spTree>
    <p:extLst>
      <p:ext uri="{BB962C8B-B14F-4D97-AF65-F5344CB8AC3E}">
        <p14:creationId xmlns:p14="http://schemas.microsoft.com/office/powerpoint/2010/main" val="139892420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Test Your Understanding</a:t>
            </a:r>
            <a:endParaRPr lang="zh-TW" altLang="en-US" dirty="0"/>
          </a:p>
        </p:txBody>
      </p:sp>
      <p:sp>
        <p:nvSpPr>
          <p:cNvPr id="6" name="Content Placeholder 5"/>
          <p:cNvSpPr>
            <a:spLocks noGrp="1"/>
          </p:cNvSpPr>
          <p:nvPr>
            <p:ph sz="half" idx="1"/>
          </p:nvPr>
        </p:nvSpPr>
        <p:spPr>
          <a:xfrm>
            <a:off x="457200" y="1600200"/>
            <a:ext cx="4495800" cy="4525963"/>
          </a:xfrm>
        </p:spPr>
        <p:txBody>
          <a:bodyPr/>
          <a:lstStyle/>
          <a:p>
            <a:pPr lvl="0">
              <a:lnSpc>
                <a:spcPct val="100000"/>
              </a:lnSpc>
            </a:pPr>
            <a:r>
              <a:rPr lang="en-US" altLang="zh-TW" dirty="0"/>
              <a:t>Which of the following central banks has the greatest degree of independence? </a:t>
            </a:r>
            <a:endParaRPr lang="zh-TW" altLang="zh-TW" dirty="0"/>
          </a:p>
          <a:p>
            <a:pPr lvl="1">
              <a:lnSpc>
                <a:spcPct val="100000"/>
              </a:lnSpc>
            </a:pPr>
            <a:r>
              <a:rPr lang="en-US" altLang="zh-TW" dirty="0"/>
              <a:t>Bank of England</a:t>
            </a:r>
            <a:endParaRPr lang="zh-TW" altLang="zh-TW" dirty="0"/>
          </a:p>
          <a:p>
            <a:pPr lvl="1">
              <a:lnSpc>
                <a:spcPct val="100000"/>
              </a:lnSpc>
            </a:pPr>
            <a:r>
              <a:rPr lang="en-US" altLang="zh-TW" dirty="0"/>
              <a:t>European Central Bank</a:t>
            </a:r>
            <a:endParaRPr lang="zh-TW" altLang="zh-TW" dirty="0"/>
          </a:p>
          <a:p>
            <a:pPr lvl="1">
              <a:lnSpc>
                <a:spcPct val="100000"/>
              </a:lnSpc>
            </a:pPr>
            <a:r>
              <a:rPr lang="en-US" altLang="zh-TW" dirty="0"/>
              <a:t>Bank of Japan</a:t>
            </a:r>
            <a:endParaRPr lang="zh-TW" altLang="zh-TW" dirty="0"/>
          </a:p>
          <a:p>
            <a:pPr lvl="1">
              <a:lnSpc>
                <a:spcPct val="100000"/>
              </a:lnSpc>
            </a:pPr>
            <a:r>
              <a:rPr lang="en-US" altLang="zh-TW" dirty="0"/>
              <a:t>Federal Reserve </a:t>
            </a:r>
            <a:r>
              <a:rPr lang="en-US" altLang="zh-TW" dirty="0" smtClean="0"/>
              <a:t>System</a:t>
            </a:r>
          </a:p>
          <a:p>
            <a:pPr>
              <a:lnSpc>
                <a:spcPct val="100000"/>
              </a:lnSpc>
            </a:pPr>
            <a:r>
              <a:rPr lang="en-US" altLang="zh-TW" dirty="0" smtClean="0"/>
              <a:t>Which of the following does not have currency stability as its main goal?</a:t>
            </a:r>
          </a:p>
          <a:p>
            <a:pPr lvl="1">
              <a:lnSpc>
                <a:spcPct val="100000"/>
              </a:lnSpc>
            </a:pPr>
            <a:r>
              <a:rPr lang="en-US" altLang="zh-TW" dirty="0" smtClean="0"/>
              <a:t>HKMA</a:t>
            </a:r>
          </a:p>
          <a:p>
            <a:pPr lvl="1">
              <a:lnSpc>
                <a:spcPct val="100000"/>
              </a:lnSpc>
            </a:pPr>
            <a:r>
              <a:rPr lang="en-US" altLang="zh-TW" dirty="0" smtClean="0"/>
              <a:t>MAS</a:t>
            </a:r>
          </a:p>
          <a:p>
            <a:pPr lvl="1">
              <a:lnSpc>
                <a:spcPct val="100000"/>
              </a:lnSpc>
            </a:pPr>
            <a:r>
              <a:rPr lang="en-US" altLang="zh-TW" dirty="0" smtClean="0"/>
              <a:t>PBOC</a:t>
            </a:r>
            <a:endParaRPr lang="zh-TW" altLang="zh-TW" dirty="0"/>
          </a:p>
          <a:p>
            <a:pPr lvl="0">
              <a:lnSpc>
                <a:spcPct val="100000"/>
              </a:lnSpc>
              <a:buNone/>
            </a:pP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122</a:t>
            </a:fld>
            <a:endParaRPr lang="en-US" altLang="en-US"/>
          </a:p>
        </p:txBody>
      </p:sp>
      <p:sp>
        <p:nvSpPr>
          <p:cNvPr id="5" name="Footer Placeholder 4"/>
          <p:cNvSpPr>
            <a:spLocks noGrp="1"/>
          </p:cNvSpPr>
          <p:nvPr>
            <p:ph type="ftr" sz="quarter" idx="11"/>
          </p:nvPr>
        </p:nvSpPr>
        <p:spPr/>
        <p:txBody>
          <a:bodyPr/>
          <a:lstStyle/>
          <a:p>
            <a:r>
              <a:rPr lang="en-US" altLang="en-US" dirty="0"/>
              <a:t>Central Banking &amp; Monetary Policy</a:t>
            </a:r>
          </a:p>
        </p:txBody>
      </p:sp>
      <p:pic>
        <p:nvPicPr>
          <p:cNvPr id="8"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571743" y="1905000"/>
            <a:ext cx="3203439" cy="29762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47677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Date Placeholder 2"/>
          <p:cNvSpPr txBox="1">
            <a:spLocks noGrp="1"/>
          </p:cNvSpPr>
          <p:nvPr/>
        </p:nvSpPr>
        <p:spPr bwMode="auto">
          <a:xfrm>
            <a:off x="457200" y="6248400"/>
            <a:ext cx="2133600" cy="457200"/>
          </a:xfrm>
          <a:prstGeom prst="rect">
            <a:avLst/>
          </a:prstGeom>
          <a:noFill/>
          <a:ln w="9525">
            <a:noFill/>
            <a:miter lim="800000"/>
            <a:headEnd/>
            <a:tailEnd/>
          </a:ln>
        </p:spPr>
        <p:txBody>
          <a:bodyPr/>
          <a:lstStyle/>
          <a:p>
            <a:r>
              <a:rPr lang="en-US" altLang="zh-CN" sz="1000">
                <a:ea typeface="SimSun" pitchFamily="2" charset="-122"/>
              </a:rPr>
              <a:t>Spring 10</a:t>
            </a:r>
            <a:endParaRPr lang="en-US" altLang="en-US" sz="1000">
              <a:ea typeface="SimSun" pitchFamily="2" charset="-122"/>
            </a:endParaRPr>
          </a:p>
        </p:txBody>
      </p:sp>
      <p:sp>
        <p:nvSpPr>
          <p:cNvPr id="11271" name="Rectangle 2"/>
          <p:cNvSpPr>
            <a:spLocks noGrp="1" noChangeArrowheads="1"/>
          </p:cNvSpPr>
          <p:nvPr>
            <p:ph type="title" idx="4294967295"/>
          </p:nvPr>
        </p:nvSpPr>
        <p:spPr>
          <a:xfrm>
            <a:off x="457200" y="122238"/>
            <a:ext cx="2362200" cy="1295400"/>
          </a:xfrm>
        </p:spPr>
        <p:txBody>
          <a:bodyPr/>
          <a:lstStyle/>
          <a:p>
            <a:pPr eaLnBrk="1" hangingPunct="1"/>
            <a:r>
              <a:rPr lang="en-US" altLang="zh-CN">
                <a:ea typeface="SimSun" pitchFamily="2" charset="-122"/>
              </a:rPr>
              <a:t>Course Map</a:t>
            </a:r>
          </a:p>
        </p:txBody>
      </p:sp>
      <p:sp>
        <p:nvSpPr>
          <p:cNvPr id="37" name="Slide Number Placeholder 5"/>
          <p:cNvSpPr>
            <a:spLocks noGrp="1"/>
          </p:cNvSpPr>
          <p:nvPr>
            <p:ph type="sldNum" sz="quarter" idx="10"/>
          </p:nvPr>
        </p:nvSpPr>
        <p:spPr>
          <a:xfrm>
            <a:off x="8239125" y="6586538"/>
            <a:ext cx="919163" cy="293687"/>
          </a:xfrm>
        </p:spPr>
        <p:txBody>
          <a:bodyPr/>
          <a:lstStyle/>
          <a:p>
            <a:fld id="{05BD2485-3851-462F-A176-4C1F14737CDF}" type="slidenum">
              <a:rPr lang="en-US" altLang="en-US" smtClean="0"/>
              <a:pPr/>
              <a:t>123</a:t>
            </a:fld>
            <a:endParaRPr lang="en-US" altLang="en-US" dirty="0"/>
          </a:p>
        </p:txBody>
      </p:sp>
      <p:sp>
        <p:nvSpPr>
          <p:cNvPr id="40" name="Rectangle 39"/>
          <p:cNvSpPr/>
          <p:nvPr/>
        </p:nvSpPr>
        <p:spPr>
          <a:xfrm>
            <a:off x="228600" y="4114800"/>
            <a:ext cx="3733800" cy="1676400"/>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r>
              <a:rPr lang="en-US" altLang="zh-TW" sz="2000" dirty="0">
                <a:solidFill>
                  <a:schemeClr val="tx1"/>
                </a:solidFill>
              </a:rPr>
              <a:t>1. The Federal Reserve System</a:t>
            </a:r>
          </a:p>
          <a:p>
            <a:pPr>
              <a:lnSpc>
                <a:spcPct val="150000"/>
              </a:lnSpc>
            </a:pPr>
            <a:r>
              <a:rPr lang="en-US" altLang="zh-TW" sz="2000" dirty="0">
                <a:solidFill>
                  <a:schemeClr val="tx1"/>
                </a:solidFill>
              </a:rPr>
              <a:t>2. Foreign Central Banks</a:t>
            </a:r>
          </a:p>
          <a:p>
            <a:pPr>
              <a:lnSpc>
                <a:spcPct val="150000"/>
              </a:lnSpc>
            </a:pPr>
            <a:r>
              <a:rPr lang="en-US" altLang="zh-TW" sz="2000" b="1" dirty="0">
                <a:solidFill>
                  <a:srgbClr val="C00000"/>
                </a:solidFill>
              </a:rPr>
              <a:t>3. Monetary Policy</a:t>
            </a:r>
          </a:p>
          <a:p>
            <a:endParaRPr lang="en-US" altLang="zh-TW" sz="2000" dirty="0">
              <a:solidFill>
                <a:schemeClr val="tx1"/>
              </a:solidFill>
            </a:endParaRPr>
          </a:p>
        </p:txBody>
      </p:sp>
      <p:sp>
        <p:nvSpPr>
          <p:cNvPr id="41"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
        <p:nvSpPr>
          <p:cNvPr id="14" name="Oval 15"/>
          <p:cNvSpPr>
            <a:spLocks noChangeArrowheads="1"/>
          </p:cNvSpPr>
          <p:nvPr/>
        </p:nvSpPr>
        <p:spPr bwMode="auto">
          <a:xfrm>
            <a:off x="7315200" y="1676400"/>
            <a:ext cx="1676400" cy="1600200"/>
          </a:xfrm>
          <a:prstGeom prst="ellipse">
            <a:avLst/>
          </a:prstGeom>
          <a:solidFill>
            <a:schemeClr val="bg2">
              <a:lumMod val="90000"/>
            </a:schemeClr>
          </a:solidFill>
          <a:ln w="9525">
            <a:solidFill>
              <a:schemeClr val="tx1"/>
            </a:solidFill>
            <a:round/>
            <a:headEnd/>
            <a:tailEnd/>
          </a:ln>
        </p:spPr>
        <p:txBody>
          <a:bodyPr wrap="none" anchor="ctr"/>
          <a:lstStyle/>
          <a:p>
            <a:pPr algn="ctr"/>
            <a:r>
              <a:rPr lang="en-US" altLang="zh-CN" dirty="0">
                <a:ea typeface="SimSun" pitchFamily="2" charset="-122"/>
              </a:rPr>
              <a:t>Regulations</a:t>
            </a:r>
          </a:p>
        </p:txBody>
      </p:sp>
      <p:sp>
        <p:nvSpPr>
          <p:cNvPr id="15" name="Rectangle 21"/>
          <p:cNvSpPr>
            <a:spLocks noChangeArrowheads="1"/>
          </p:cNvSpPr>
          <p:nvPr/>
        </p:nvSpPr>
        <p:spPr bwMode="auto">
          <a:xfrm>
            <a:off x="7467600" y="3429000"/>
            <a:ext cx="1447800" cy="990600"/>
          </a:xfrm>
          <a:prstGeom prst="rect">
            <a:avLst/>
          </a:prstGeom>
          <a:solidFill>
            <a:schemeClr val="bg2">
              <a:lumMod val="75000"/>
            </a:schemeClr>
          </a:solidFill>
          <a:ln w="9525">
            <a:solidFill>
              <a:schemeClr val="tx1"/>
            </a:solidFill>
            <a:miter lim="800000"/>
            <a:headEnd/>
            <a:tailEnd/>
          </a:ln>
        </p:spPr>
        <p:txBody>
          <a:bodyPr anchor="ctr"/>
          <a:lstStyle/>
          <a:p>
            <a:pPr algn="ctr"/>
            <a:r>
              <a:rPr lang="en-US" altLang="zh-CN" dirty="0">
                <a:ea typeface="SimSun" pitchFamily="2" charset="-122"/>
              </a:rPr>
              <a:t>Banking Regulation</a:t>
            </a:r>
          </a:p>
        </p:txBody>
      </p:sp>
      <p:sp>
        <p:nvSpPr>
          <p:cNvPr id="16" name="Rectangle 22"/>
          <p:cNvSpPr>
            <a:spLocks noChangeArrowheads="1"/>
          </p:cNvSpPr>
          <p:nvPr/>
        </p:nvSpPr>
        <p:spPr bwMode="auto">
          <a:xfrm>
            <a:off x="7467600" y="4495800"/>
            <a:ext cx="1447800" cy="914400"/>
          </a:xfrm>
          <a:prstGeom prst="rect">
            <a:avLst/>
          </a:prstGeom>
          <a:solidFill>
            <a:schemeClr val="bg2">
              <a:lumMod val="50000"/>
            </a:schemeClr>
          </a:solidFill>
          <a:ln w="9525">
            <a:solidFill>
              <a:schemeClr val="tx1"/>
            </a:solidFill>
            <a:miter lim="800000"/>
            <a:headEnd/>
            <a:tailEnd/>
          </a:ln>
        </p:spPr>
        <p:txBody>
          <a:bodyPr anchor="ctr"/>
          <a:lstStyle/>
          <a:p>
            <a:pPr algn="ctr"/>
            <a:r>
              <a:rPr lang="en-US" altLang="zh-CN" dirty="0">
                <a:ea typeface="SimSun" pitchFamily="2" charset="-122"/>
              </a:rPr>
              <a:t>Monetary Policy</a:t>
            </a:r>
          </a:p>
        </p:txBody>
      </p:sp>
      <p:cxnSp>
        <p:nvCxnSpPr>
          <p:cNvPr id="17" name="AutoShape 23"/>
          <p:cNvCxnSpPr>
            <a:cxnSpLocks noChangeShapeType="1"/>
            <a:stCxn id="14" idx="4"/>
            <a:endCxn id="15" idx="1"/>
          </p:cNvCxnSpPr>
          <p:nvPr/>
        </p:nvCxnSpPr>
        <p:spPr bwMode="auto">
          <a:xfrm rot="5400000">
            <a:off x="7486650" y="3257550"/>
            <a:ext cx="647700" cy="685800"/>
          </a:xfrm>
          <a:prstGeom prst="bentConnector4">
            <a:avLst>
              <a:gd name="adj1" fmla="val 11765"/>
              <a:gd name="adj2" fmla="val 124031"/>
            </a:avLst>
          </a:prstGeom>
          <a:noFill/>
          <a:ln w="9525">
            <a:solidFill>
              <a:schemeClr val="tx1"/>
            </a:solidFill>
            <a:miter lim="800000"/>
            <a:headEnd/>
            <a:tailEnd type="triangle" w="med" len="med"/>
          </a:ln>
        </p:spPr>
      </p:cxnSp>
      <p:cxnSp>
        <p:nvCxnSpPr>
          <p:cNvPr id="18" name="AutoShape 24"/>
          <p:cNvCxnSpPr>
            <a:cxnSpLocks noChangeShapeType="1"/>
            <a:stCxn id="14" idx="4"/>
            <a:endCxn id="16" idx="1"/>
          </p:cNvCxnSpPr>
          <p:nvPr/>
        </p:nvCxnSpPr>
        <p:spPr bwMode="auto">
          <a:xfrm rot="5400000">
            <a:off x="6972300" y="3771900"/>
            <a:ext cx="1676400" cy="685800"/>
          </a:xfrm>
          <a:prstGeom prst="bentConnector4">
            <a:avLst>
              <a:gd name="adj1" fmla="val 4652"/>
              <a:gd name="adj2" fmla="val 124031"/>
            </a:avLst>
          </a:prstGeom>
          <a:noFill/>
          <a:ln w="9525">
            <a:solidFill>
              <a:schemeClr val="tx1"/>
            </a:solidFill>
            <a:miter lim="800000"/>
            <a:headEnd/>
            <a:tailEnd type="triangle" w="med" len="med"/>
          </a:ln>
        </p:spPr>
      </p:cxnSp>
      <p:sp>
        <p:nvSpPr>
          <p:cNvPr id="19" name="AutoShape 29"/>
          <p:cNvSpPr>
            <a:spLocks noChangeArrowheads="1"/>
          </p:cNvSpPr>
          <p:nvPr/>
        </p:nvSpPr>
        <p:spPr bwMode="auto">
          <a:xfrm>
            <a:off x="2286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r>
              <a:rPr lang="en-US" altLang="zh-TW">
                <a:ea typeface="PMingLiU" pitchFamily="18" charset="-120"/>
              </a:rPr>
              <a:t>Fiscal &amp; Monetary Policy</a:t>
            </a:r>
          </a:p>
        </p:txBody>
      </p:sp>
      <p:sp>
        <p:nvSpPr>
          <p:cNvPr id="24" name="Slide Number Placeholder 4"/>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4AAF357C-0435-459D-BFAC-2E9C9C1FB28D}" type="slidenum">
              <a:rPr lang="en-US" altLang="en-US" sz="1400"/>
              <a:pPr/>
              <a:t>124</a:t>
            </a:fld>
            <a:endParaRPr lang="en-US" altLang="en-US" sz="1400"/>
          </a:p>
        </p:txBody>
      </p:sp>
      <p:sp>
        <p:nvSpPr>
          <p:cNvPr id="230403" name="Rectangle 3"/>
          <p:cNvSpPr>
            <a:spLocks noChangeArrowheads="1"/>
          </p:cNvSpPr>
          <p:nvPr/>
        </p:nvSpPr>
        <p:spPr bwMode="auto">
          <a:xfrm>
            <a:off x="4043444" y="1295400"/>
            <a:ext cx="1828800" cy="685800"/>
          </a:xfrm>
          <a:prstGeom prst="round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b="1" dirty="0">
                <a:latin typeface="+mn-lt"/>
                <a:ea typeface="PMingLiU" pitchFamily="18" charset="-120"/>
              </a:rPr>
              <a:t>Government</a:t>
            </a:r>
          </a:p>
        </p:txBody>
      </p:sp>
      <p:sp>
        <p:nvSpPr>
          <p:cNvPr id="230404" name="Oval 4"/>
          <p:cNvSpPr>
            <a:spLocks noChangeArrowheads="1"/>
          </p:cNvSpPr>
          <p:nvPr/>
        </p:nvSpPr>
        <p:spPr bwMode="auto">
          <a:xfrm>
            <a:off x="1572113" y="1648106"/>
            <a:ext cx="1826525" cy="723900"/>
          </a:xfrm>
          <a:prstGeom prst="round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b="1">
                <a:latin typeface="+mn-lt"/>
                <a:ea typeface="PMingLiU" pitchFamily="18" charset="-120"/>
              </a:rPr>
              <a:t>Monetary</a:t>
            </a:r>
          </a:p>
          <a:p>
            <a:pPr algn="ctr"/>
            <a:r>
              <a:rPr lang="en-US" altLang="zh-TW" b="1">
                <a:latin typeface="+mn-lt"/>
                <a:ea typeface="PMingLiU" pitchFamily="18" charset="-120"/>
              </a:rPr>
              <a:t>Policy</a:t>
            </a:r>
          </a:p>
        </p:txBody>
      </p:sp>
      <p:sp>
        <p:nvSpPr>
          <p:cNvPr id="230405" name="Oval 5"/>
          <p:cNvSpPr>
            <a:spLocks noChangeArrowheads="1"/>
          </p:cNvSpPr>
          <p:nvPr/>
        </p:nvSpPr>
        <p:spPr bwMode="auto">
          <a:xfrm>
            <a:off x="6517049" y="1648106"/>
            <a:ext cx="1788751" cy="723900"/>
          </a:xfrm>
          <a:prstGeom prst="round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b="1">
                <a:latin typeface="+mn-lt"/>
                <a:ea typeface="PMingLiU" pitchFamily="18" charset="-120"/>
              </a:rPr>
              <a:t>Fiscal</a:t>
            </a:r>
          </a:p>
          <a:p>
            <a:pPr algn="ctr"/>
            <a:r>
              <a:rPr lang="en-US" altLang="zh-TW" b="1">
                <a:latin typeface="+mn-lt"/>
                <a:ea typeface="PMingLiU" pitchFamily="18" charset="-120"/>
              </a:rPr>
              <a:t>Policy</a:t>
            </a:r>
          </a:p>
        </p:txBody>
      </p:sp>
      <p:sp>
        <p:nvSpPr>
          <p:cNvPr id="230406" name="Oval 6"/>
          <p:cNvSpPr>
            <a:spLocks noChangeArrowheads="1"/>
          </p:cNvSpPr>
          <p:nvPr/>
        </p:nvSpPr>
        <p:spPr bwMode="auto">
          <a:xfrm>
            <a:off x="3433844" y="5343576"/>
            <a:ext cx="3048000" cy="816542"/>
          </a:xfrm>
          <a:prstGeom prst="ellipse">
            <a:avLst/>
          </a:prstGeom>
          <a:solidFill>
            <a:schemeClr val="bg1">
              <a:lumMod val="85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b="1" dirty="0">
                <a:latin typeface="+mn-lt"/>
                <a:ea typeface="PMingLiU" pitchFamily="18" charset="-120"/>
              </a:rPr>
              <a:t>Ultimate economic </a:t>
            </a:r>
          </a:p>
          <a:p>
            <a:pPr algn="ctr"/>
            <a:r>
              <a:rPr lang="en-US" altLang="zh-TW" b="1" dirty="0">
                <a:latin typeface="+mn-lt"/>
                <a:ea typeface="PMingLiU" pitchFamily="18" charset="-120"/>
              </a:rPr>
              <a:t>goals</a:t>
            </a:r>
          </a:p>
        </p:txBody>
      </p:sp>
      <p:sp>
        <p:nvSpPr>
          <p:cNvPr id="230407" name="Oval 7"/>
          <p:cNvSpPr>
            <a:spLocks noChangeArrowheads="1"/>
          </p:cNvSpPr>
          <p:nvPr/>
        </p:nvSpPr>
        <p:spPr bwMode="auto">
          <a:xfrm>
            <a:off x="1759982" y="4495800"/>
            <a:ext cx="1447800" cy="869737"/>
          </a:xfrm>
          <a:prstGeom prst="ellipse">
            <a:avLst/>
          </a:prstGeom>
          <a:solidFill>
            <a:schemeClr val="bg1">
              <a:lumMod val="85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dirty="0">
                <a:latin typeface="+mn-lt"/>
                <a:ea typeface="PMingLiU" pitchFamily="18" charset="-120"/>
              </a:rPr>
              <a:t>Inflation</a:t>
            </a:r>
          </a:p>
        </p:txBody>
      </p:sp>
      <p:sp>
        <p:nvSpPr>
          <p:cNvPr id="230408" name="Oval 8"/>
          <p:cNvSpPr>
            <a:spLocks noChangeArrowheads="1"/>
          </p:cNvSpPr>
          <p:nvPr/>
        </p:nvSpPr>
        <p:spPr bwMode="auto">
          <a:xfrm>
            <a:off x="6514418" y="2600605"/>
            <a:ext cx="1788751" cy="1019455"/>
          </a:xfrm>
          <a:prstGeom prst="ellipse">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dirty="0">
                <a:latin typeface="+mn-lt"/>
                <a:ea typeface="PMingLiU" pitchFamily="18" charset="-120"/>
              </a:rPr>
              <a:t>Demand for</a:t>
            </a:r>
          </a:p>
          <a:p>
            <a:pPr algn="ctr"/>
            <a:r>
              <a:rPr lang="en-US" altLang="zh-TW" dirty="0">
                <a:latin typeface="+mn-lt"/>
                <a:ea typeface="PMingLiU" pitchFamily="18" charset="-120"/>
              </a:rPr>
              <a:t>Goods and </a:t>
            </a:r>
          </a:p>
          <a:p>
            <a:pPr algn="ctr"/>
            <a:r>
              <a:rPr lang="en-US" altLang="zh-TW" dirty="0">
                <a:latin typeface="+mn-lt"/>
                <a:ea typeface="PMingLiU" pitchFamily="18" charset="-120"/>
              </a:rPr>
              <a:t>services</a:t>
            </a:r>
          </a:p>
        </p:txBody>
      </p:sp>
      <p:sp>
        <p:nvSpPr>
          <p:cNvPr id="230409" name="Rectangle 9"/>
          <p:cNvSpPr>
            <a:spLocks noChangeArrowheads="1"/>
          </p:cNvSpPr>
          <p:nvPr/>
        </p:nvSpPr>
        <p:spPr bwMode="auto">
          <a:xfrm>
            <a:off x="1569482" y="2600606"/>
            <a:ext cx="1828800" cy="838200"/>
          </a:xfrm>
          <a:prstGeom prst="round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dirty="0">
                <a:latin typeface="+mn-lt"/>
                <a:ea typeface="PMingLiU" pitchFamily="18" charset="-120"/>
              </a:rPr>
              <a:t>Financial</a:t>
            </a:r>
          </a:p>
          <a:p>
            <a:pPr algn="ctr"/>
            <a:r>
              <a:rPr lang="en-US" altLang="zh-TW" dirty="0">
                <a:latin typeface="+mn-lt"/>
                <a:ea typeface="PMingLiU" pitchFamily="18" charset="-120"/>
              </a:rPr>
              <a:t>Authorities</a:t>
            </a:r>
          </a:p>
        </p:txBody>
      </p:sp>
      <p:sp>
        <p:nvSpPr>
          <p:cNvPr id="230410" name="AutoShape 10"/>
          <p:cNvSpPr>
            <a:spLocks noChangeArrowheads="1"/>
          </p:cNvSpPr>
          <p:nvPr/>
        </p:nvSpPr>
        <p:spPr bwMode="auto">
          <a:xfrm>
            <a:off x="600407" y="3667406"/>
            <a:ext cx="1371600" cy="914400"/>
          </a:xfrm>
          <a:prstGeom prst="ellipse">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a:latin typeface="+mn-lt"/>
                <a:ea typeface="PMingLiU" pitchFamily="18" charset="-120"/>
              </a:rPr>
              <a:t>Money</a:t>
            </a:r>
          </a:p>
          <a:p>
            <a:pPr algn="ctr"/>
            <a:r>
              <a:rPr lang="en-US" altLang="zh-TW">
                <a:latin typeface="+mn-lt"/>
                <a:ea typeface="PMingLiU" pitchFamily="18" charset="-120"/>
              </a:rPr>
              <a:t>supply</a:t>
            </a:r>
          </a:p>
        </p:txBody>
      </p:sp>
      <p:sp>
        <p:nvSpPr>
          <p:cNvPr id="230411" name="AutoShape 11"/>
          <p:cNvSpPr>
            <a:spLocks noChangeArrowheads="1"/>
          </p:cNvSpPr>
          <p:nvPr/>
        </p:nvSpPr>
        <p:spPr bwMode="auto">
          <a:xfrm>
            <a:off x="2981131" y="3667406"/>
            <a:ext cx="1371600" cy="914400"/>
          </a:xfrm>
          <a:prstGeom prst="ellipse">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dirty="0">
                <a:latin typeface="+mn-lt"/>
                <a:ea typeface="PMingLiU" pitchFamily="18" charset="-120"/>
              </a:rPr>
              <a:t>Interest</a:t>
            </a:r>
          </a:p>
          <a:p>
            <a:pPr algn="ctr"/>
            <a:r>
              <a:rPr lang="en-US" altLang="zh-TW" dirty="0">
                <a:latin typeface="+mn-lt"/>
                <a:ea typeface="PMingLiU" pitchFamily="18" charset="-120"/>
              </a:rPr>
              <a:t>rates</a:t>
            </a:r>
          </a:p>
        </p:txBody>
      </p:sp>
      <p:cxnSp>
        <p:nvCxnSpPr>
          <p:cNvPr id="230412" name="AutoShape 12"/>
          <p:cNvCxnSpPr>
            <a:cxnSpLocks noChangeShapeType="1"/>
            <a:stCxn id="230403" idx="1"/>
            <a:endCxn id="230404" idx="3"/>
          </p:cNvCxnSpPr>
          <p:nvPr/>
        </p:nvCxnSpPr>
        <p:spPr bwMode="auto">
          <a:xfrm flipH="1">
            <a:off x="3398638" y="1638300"/>
            <a:ext cx="644806" cy="371756"/>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30413" name="AutoShape 13"/>
          <p:cNvCxnSpPr>
            <a:cxnSpLocks noChangeShapeType="1"/>
            <a:stCxn id="230403" idx="3"/>
            <a:endCxn id="230405" idx="1"/>
          </p:cNvCxnSpPr>
          <p:nvPr/>
        </p:nvCxnSpPr>
        <p:spPr bwMode="auto">
          <a:xfrm>
            <a:off x="5872244" y="1638300"/>
            <a:ext cx="644805" cy="371756"/>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30414" name="AutoShape 14"/>
          <p:cNvCxnSpPr>
            <a:cxnSpLocks noChangeShapeType="1"/>
            <a:stCxn id="230405" idx="2"/>
          </p:cNvCxnSpPr>
          <p:nvPr/>
        </p:nvCxnSpPr>
        <p:spPr bwMode="auto">
          <a:xfrm flipH="1">
            <a:off x="7408794" y="2372006"/>
            <a:ext cx="2631" cy="228600"/>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30415" name="AutoShape 15"/>
          <p:cNvCxnSpPr>
            <a:cxnSpLocks noChangeShapeType="1"/>
            <a:stCxn id="230408" idx="4"/>
            <a:endCxn id="230406" idx="7"/>
          </p:cNvCxnSpPr>
          <p:nvPr/>
        </p:nvCxnSpPr>
        <p:spPr bwMode="auto">
          <a:xfrm flipH="1">
            <a:off x="6035475" y="3620060"/>
            <a:ext cx="1373319" cy="1843096"/>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30416" name="AutoShape 16"/>
          <p:cNvCxnSpPr>
            <a:cxnSpLocks noChangeShapeType="1"/>
            <a:stCxn id="230404" idx="2"/>
            <a:endCxn id="230409" idx="0"/>
          </p:cNvCxnSpPr>
          <p:nvPr/>
        </p:nvCxnSpPr>
        <p:spPr bwMode="auto">
          <a:xfrm flipH="1">
            <a:off x="2483882" y="2372006"/>
            <a:ext cx="1494" cy="228600"/>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30417" name="AutoShape 17"/>
          <p:cNvCxnSpPr>
            <a:cxnSpLocks noChangeShapeType="1"/>
            <a:stCxn id="230409" idx="2"/>
            <a:endCxn id="230411" idx="1"/>
          </p:cNvCxnSpPr>
          <p:nvPr/>
        </p:nvCxnSpPr>
        <p:spPr bwMode="auto">
          <a:xfrm>
            <a:off x="2483882" y="3438806"/>
            <a:ext cx="698115" cy="362511"/>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30418" name="AutoShape 18"/>
          <p:cNvCxnSpPr>
            <a:cxnSpLocks noChangeShapeType="1"/>
            <a:stCxn id="230409" idx="2"/>
            <a:endCxn id="230410" idx="7"/>
          </p:cNvCxnSpPr>
          <p:nvPr/>
        </p:nvCxnSpPr>
        <p:spPr bwMode="auto">
          <a:xfrm flipH="1">
            <a:off x="1771141" y="3438806"/>
            <a:ext cx="712741" cy="362511"/>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30419" name="AutoShape 19"/>
          <p:cNvCxnSpPr>
            <a:cxnSpLocks noChangeShapeType="1"/>
            <a:stCxn id="230410" idx="5"/>
            <a:endCxn id="230407" idx="1"/>
          </p:cNvCxnSpPr>
          <p:nvPr/>
        </p:nvCxnSpPr>
        <p:spPr bwMode="auto">
          <a:xfrm>
            <a:off x="1771141" y="4447895"/>
            <a:ext cx="200866" cy="175275"/>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30420" name="AutoShape 20"/>
          <p:cNvCxnSpPr>
            <a:cxnSpLocks noChangeShapeType="1"/>
            <a:stCxn id="230411" idx="3"/>
            <a:endCxn id="230407" idx="7"/>
          </p:cNvCxnSpPr>
          <p:nvPr/>
        </p:nvCxnSpPr>
        <p:spPr bwMode="auto">
          <a:xfrm flipH="1">
            <a:off x="2995757" y="4447895"/>
            <a:ext cx="186240" cy="175275"/>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30421" name="AutoShape 21"/>
          <p:cNvCxnSpPr>
            <a:cxnSpLocks noChangeShapeType="1"/>
            <a:stCxn id="230407" idx="5"/>
            <a:endCxn id="230406" idx="1"/>
          </p:cNvCxnSpPr>
          <p:nvPr/>
        </p:nvCxnSpPr>
        <p:spPr bwMode="auto">
          <a:xfrm>
            <a:off x="2995757" y="5238167"/>
            <a:ext cx="884456" cy="224989"/>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sp>
        <p:nvSpPr>
          <p:cNvPr id="23"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0403"/>
                                        </p:tgtEl>
                                        <p:attrNameLst>
                                          <p:attrName>style.visibility</p:attrName>
                                        </p:attrNameLst>
                                      </p:cBhvr>
                                      <p:to>
                                        <p:strVal val="visible"/>
                                      </p:to>
                                    </p:set>
                                    <p:animEffect transition="in" filter="fade">
                                      <p:cBhvr>
                                        <p:cTn id="7" dur="500"/>
                                        <p:tgtEl>
                                          <p:spTgt spid="2304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0412"/>
                                        </p:tgtEl>
                                        <p:attrNameLst>
                                          <p:attrName>style.visibility</p:attrName>
                                        </p:attrNameLst>
                                      </p:cBhvr>
                                      <p:to>
                                        <p:strVal val="visible"/>
                                      </p:to>
                                    </p:set>
                                    <p:animEffect transition="in" filter="fade">
                                      <p:cBhvr>
                                        <p:cTn id="12" dur="500"/>
                                        <p:tgtEl>
                                          <p:spTgt spid="2304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0404"/>
                                        </p:tgtEl>
                                        <p:attrNameLst>
                                          <p:attrName>style.visibility</p:attrName>
                                        </p:attrNameLst>
                                      </p:cBhvr>
                                      <p:to>
                                        <p:strVal val="visible"/>
                                      </p:to>
                                    </p:set>
                                    <p:animEffect transition="in" filter="fade">
                                      <p:cBhvr>
                                        <p:cTn id="15" dur="500"/>
                                        <p:tgtEl>
                                          <p:spTgt spid="23040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0413"/>
                                        </p:tgtEl>
                                        <p:attrNameLst>
                                          <p:attrName>style.visibility</p:attrName>
                                        </p:attrNameLst>
                                      </p:cBhvr>
                                      <p:to>
                                        <p:strVal val="visible"/>
                                      </p:to>
                                    </p:set>
                                    <p:animEffect transition="in" filter="fade">
                                      <p:cBhvr>
                                        <p:cTn id="20" dur="500"/>
                                        <p:tgtEl>
                                          <p:spTgt spid="2304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0405"/>
                                        </p:tgtEl>
                                        <p:attrNameLst>
                                          <p:attrName>style.visibility</p:attrName>
                                        </p:attrNameLst>
                                      </p:cBhvr>
                                      <p:to>
                                        <p:strVal val="visible"/>
                                      </p:to>
                                    </p:set>
                                    <p:animEffect transition="in" filter="fade">
                                      <p:cBhvr>
                                        <p:cTn id="23" dur="500"/>
                                        <p:tgtEl>
                                          <p:spTgt spid="23040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0416"/>
                                        </p:tgtEl>
                                        <p:attrNameLst>
                                          <p:attrName>style.visibility</p:attrName>
                                        </p:attrNameLst>
                                      </p:cBhvr>
                                      <p:to>
                                        <p:strVal val="visible"/>
                                      </p:to>
                                    </p:set>
                                    <p:animEffect transition="in" filter="fade">
                                      <p:cBhvr>
                                        <p:cTn id="28" dur="500"/>
                                        <p:tgtEl>
                                          <p:spTgt spid="2304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0409"/>
                                        </p:tgtEl>
                                        <p:attrNameLst>
                                          <p:attrName>style.visibility</p:attrName>
                                        </p:attrNameLst>
                                      </p:cBhvr>
                                      <p:to>
                                        <p:strVal val="visible"/>
                                      </p:to>
                                    </p:set>
                                    <p:animEffect transition="in" filter="fade">
                                      <p:cBhvr>
                                        <p:cTn id="31" dur="500"/>
                                        <p:tgtEl>
                                          <p:spTgt spid="23040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0418"/>
                                        </p:tgtEl>
                                        <p:attrNameLst>
                                          <p:attrName>style.visibility</p:attrName>
                                        </p:attrNameLst>
                                      </p:cBhvr>
                                      <p:to>
                                        <p:strVal val="visible"/>
                                      </p:to>
                                    </p:set>
                                    <p:animEffect transition="in" filter="fade">
                                      <p:cBhvr>
                                        <p:cTn id="36" dur="500"/>
                                        <p:tgtEl>
                                          <p:spTgt spid="2304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0410"/>
                                        </p:tgtEl>
                                        <p:attrNameLst>
                                          <p:attrName>style.visibility</p:attrName>
                                        </p:attrNameLst>
                                      </p:cBhvr>
                                      <p:to>
                                        <p:strVal val="visible"/>
                                      </p:to>
                                    </p:set>
                                    <p:animEffect transition="in" filter="fade">
                                      <p:cBhvr>
                                        <p:cTn id="39" dur="500"/>
                                        <p:tgtEl>
                                          <p:spTgt spid="2304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30417"/>
                                        </p:tgtEl>
                                        <p:attrNameLst>
                                          <p:attrName>style.visibility</p:attrName>
                                        </p:attrNameLst>
                                      </p:cBhvr>
                                      <p:to>
                                        <p:strVal val="visible"/>
                                      </p:to>
                                    </p:set>
                                    <p:animEffect transition="in" filter="fade">
                                      <p:cBhvr>
                                        <p:cTn id="44" dur="500"/>
                                        <p:tgtEl>
                                          <p:spTgt spid="2304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0411"/>
                                        </p:tgtEl>
                                        <p:attrNameLst>
                                          <p:attrName>style.visibility</p:attrName>
                                        </p:attrNameLst>
                                      </p:cBhvr>
                                      <p:to>
                                        <p:strVal val="visible"/>
                                      </p:to>
                                    </p:set>
                                    <p:animEffect transition="in" filter="fade">
                                      <p:cBhvr>
                                        <p:cTn id="47" dur="500"/>
                                        <p:tgtEl>
                                          <p:spTgt spid="2304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0419"/>
                                        </p:tgtEl>
                                        <p:attrNameLst>
                                          <p:attrName>style.visibility</p:attrName>
                                        </p:attrNameLst>
                                      </p:cBhvr>
                                      <p:to>
                                        <p:strVal val="visible"/>
                                      </p:to>
                                    </p:set>
                                    <p:animEffect transition="in" filter="fade">
                                      <p:cBhvr>
                                        <p:cTn id="52" dur="500"/>
                                        <p:tgtEl>
                                          <p:spTgt spid="230419"/>
                                        </p:tgtEl>
                                      </p:cBhvr>
                                    </p:animEffect>
                                  </p:childTnLst>
                                </p:cTn>
                              </p:par>
                              <p:par>
                                <p:cTn id="53" presetID="10" presetClass="entr" presetSubtype="0" fill="hold" nodeType="withEffect">
                                  <p:stCondLst>
                                    <p:cond delay="0"/>
                                  </p:stCondLst>
                                  <p:childTnLst>
                                    <p:set>
                                      <p:cBhvr>
                                        <p:cTn id="54" dur="1" fill="hold">
                                          <p:stCondLst>
                                            <p:cond delay="0"/>
                                          </p:stCondLst>
                                        </p:cTn>
                                        <p:tgtEl>
                                          <p:spTgt spid="230420"/>
                                        </p:tgtEl>
                                        <p:attrNameLst>
                                          <p:attrName>style.visibility</p:attrName>
                                        </p:attrNameLst>
                                      </p:cBhvr>
                                      <p:to>
                                        <p:strVal val="visible"/>
                                      </p:to>
                                    </p:set>
                                    <p:animEffect transition="in" filter="fade">
                                      <p:cBhvr>
                                        <p:cTn id="55" dur="500"/>
                                        <p:tgtEl>
                                          <p:spTgt spid="2304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0407"/>
                                        </p:tgtEl>
                                        <p:attrNameLst>
                                          <p:attrName>style.visibility</p:attrName>
                                        </p:attrNameLst>
                                      </p:cBhvr>
                                      <p:to>
                                        <p:strVal val="visible"/>
                                      </p:to>
                                    </p:set>
                                    <p:animEffect transition="in" filter="fade">
                                      <p:cBhvr>
                                        <p:cTn id="58" dur="500"/>
                                        <p:tgtEl>
                                          <p:spTgt spid="23040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30414"/>
                                        </p:tgtEl>
                                        <p:attrNameLst>
                                          <p:attrName>style.visibility</p:attrName>
                                        </p:attrNameLst>
                                      </p:cBhvr>
                                      <p:to>
                                        <p:strVal val="visible"/>
                                      </p:to>
                                    </p:set>
                                    <p:animEffect transition="in" filter="fade">
                                      <p:cBhvr>
                                        <p:cTn id="63" dur="500"/>
                                        <p:tgtEl>
                                          <p:spTgt spid="23041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30408"/>
                                        </p:tgtEl>
                                        <p:attrNameLst>
                                          <p:attrName>style.visibility</p:attrName>
                                        </p:attrNameLst>
                                      </p:cBhvr>
                                      <p:to>
                                        <p:strVal val="visible"/>
                                      </p:to>
                                    </p:set>
                                    <p:animEffect transition="in" filter="fade">
                                      <p:cBhvr>
                                        <p:cTn id="66" dur="500"/>
                                        <p:tgtEl>
                                          <p:spTgt spid="23040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30421"/>
                                        </p:tgtEl>
                                        <p:attrNameLst>
                                          <p:attrName>style.visibility</p:attrName>
                                        </p:attrNameLst>
                                      </p:cBhvr>
                                      <p:to>
                                        <p:strVal val="visible"/>
                                      </p:to>
                                    </p:set>
                                    <p:animEffect transition="in" filter="fade">
                                      <p:cBhvr>
                                        <p:cTn id="71" dur="500"/>
                                        <p:tgtEl>
                                          <p:spTgt spid="23042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30406"/>
                                        </p:tgtEl>
                                        <p:attrNameLst>
                                          <p:attrName>style.visibility</p:attrName>
                                        </p:attrNameLst>
                                      </p:cBhvr>
                                      <p:to>
                                        <p:strVal val="visible"/>
                                      </p:to>
                                    </p:set>
                                    <p:animEffect transition="in" filter="fade">
                                      <p:cBhvr>
                                        <p:cTn id="74" dur="500"/>
                                        <p:tgtEl>
                                          <p:spTgt spid="230406"/>
                                        </p:tgtEl>
                                      </p:cBhvr>
                                    </p:animEffect>
                                  </p:childTnLst>
                                </p:cTn>
                              </p:par>
                              <p:par>
                                <p:cTn id="75" presetID="10" presetClass="entr" presetSubtype="0" fill="hold" nodeType="withEffect">
                                  <p:stCondLst>
                                    <p:cond delay="0"/>
                                  </p:stCondLst>
                                  <p:childTnLst>
                                    <p:set>
                                      <p:cBhvr>
                                        <p:cTn id="76" dur="1" fill="hold">
                                          <p:stCondLst>
                                            <p:cond delay="0"/>
                                          </p:stCondLst>
                                        </p:cTn>
                                        <p:tgtEl>
                                          <p:spTgt spid="230415"/>
                                        </p:tgtEl>
                                        <p:attrNameLst>
                                          <p:attrName>style.visibility</p:attrName>
                                        </p:attrNameLst>
                                      </p:cBhvr>
                                      <p:to>
                                        <p:strVal val="visible"/>
                                      </p:to>
                                    </p:set>
                                    <p:animEffect transition="in" filter="fade">
                                      <p:cBhvr>
                                        <p:cTn id="77" dur="500"/>
                                        <p:tgtEl>
                                          <p:spTgt spid="230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3" grpId="0" animBg="1"/>
      <p:bldP spid="230404" grpId="0" animBg="1"/>
      <p:bldP spid="230405" grpId="0" animBg="1"/>
      <p:bldP spid="230406" grpId="0" animBg="1"/>
      <p:bldP spid="230407" grpId="0" animBg="1"/>
      <p:bldP spid="230408" grpId="0" animBg="1"/>
      <p:bldP spid="230409" grpId="0" animBg="1"/>
      <p:bldP spid="230410" grpId="0" animBg="1"/>
      <p:bldP spid="230411"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442" name="Picture 2" descr="C:\Users\Wolfgang\Desktop\istockphoto_5350945-tug-of-war-male-vs-female.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21466"/>
          <a:stretch/>
        </p:blipFill>
        <p:spPr bwMode="auto">
          <a:xfrm>
            <a:off x="3412" y="2662452"/>
            <a:ext cx="9140588" cy="3438098"/>
          </a:xfrm>
          <a:prstGeom prst="rect">
            <a:avLst/>
          </a:prstGeom>
          <a:noFill/>
          <a:extLst>
            <a:ext uri="{909E8E84-426E-40DD-AFC4-6F175D3DCCD1}">
              <a14:hiddenFill xmlns:a14="http://schemas.microsoft.com/office/drawing/2010/main">
                <a:solidFill>
                  <a:srgbClr val="FFFFFF"/>
                </a:solidFill>
              </a14:hiddenFill>
            </a:ext>
          </a:extLst>
        </p:spPr>
      </p:pic>
      <p:sp>
        <p:nvSpPr>
          <p:cNvPr id="228354" name="Rectangle 2"/>
          <p:cNvSpPr>
            <a:spLocks noGrp="1" noChangeArrowheads="1"/>
          </p:cNvSpPr>
          <p:nvPr>
            <p:ph type="title"/>
          </p:nvPr>
        </p:nvSpPr>
        <p:spPr/>
        <p:txBody>
          <a:bodyPr/>
          <a:lstStyle/>
          <a:p>
            <a:r>
              <a:rPr lang="en-US" altLang="zh-TW" dirty="0"/>
              <a:t>Goals of Monetary Policy</a:t>
            </a:r>
          </a:p>
        </p:txBody>
      </p:sp>
      <p:sp>
        <p:nvSpPr>
          <p:cNvPr id="228355" name="Rectangle 3"/>
          <p:cNvSpPr>
            <a:spLocks noGrp="1" noChangeArrowheads="1"/>
          </p:cNvSpPr>
          <p:nvPr>
            <p:ph idx="1"/>
          </p:nvPr>
        </p:nvSpPr>
        <p:spPr/>
        <p:txBody>
          <a:bodyPr>
            <a:normAutofit lnSpcReduction="10000"/>
          </a:bodyPr>
          <a:lstStyle/>
          <a:p>
            <a:pPr marL="0" indent="0">
              <a:buNone/>
            </a:pPr>
            <a:r>
              <a:rPr lang="en-US" altLang="zh-TW" b="1" dirty="0"/>
              <a:t>Federal Reserve Act: “to promote effectively the goals of maximum employment, stable prices, and moderate long-term interest rates”</a:t>
            </a:r>
          </a:p>
          <a:p>
            <a:pPr marL="2963863"/>
            <a:r>
              <a:rPr lang="en-US" altLang="zh-TW" dirty="0"/>
              <a:t>High employment</a:t>
            </a:r>
          </a:p>
          <a:p>
            <a:pPr marL="2963863"/>
            <a:r>
              <a:rPr lang="en-US" altLang="zh-TW" dirty="0"/>
              <a:t>Economic growth</a:t>
            </a:r>
          </a:p>
          <a:p>
            <a:pPr marL="2963863"/>
            <a:r>
              <a:rPr lang="en-US" altLang="zh-TW" dirty="0"/>
              <a:t>Price stability</a:t>
            </a:r>
          </a:p>
          <a:p>
            <a:pPr marL="2963863"/>
            <a:r>
              <a:rPr lang="en-US" altLang="zh-TW" dirty="0"/>
              <a:t>Interest rate stability</a:t>
            </a:r>
          </a:p>
          <a:p>
            <a:pPr marL="2963863"/>
            <a:r>
              <a:rPr lang="en-US" altLang="zh-TW" dirty="0"/>
              <a:t>Financial market stability</a:t>
            </a:r>
          </a:p>
          <a:p>
            <a:pPr marL="2963863"/>
            <a:r>
              <a:rPr lang="en-US" altLang="zh-TW" dirty="0"/>
              <a:t>Foreign exchange market stability</a:t>
            </a:r>
          </a:p>
          <a:p>
            <a:pPr marL="0" indent="0" algn="ctr">
              <a:buNone/>
            </a:pPr>
            <a:r>
              <a:rPr lang="en-US" altLang="zh-TW" b="1" dirty="0"/>
              <a:t>Goals often conflict!</a:t>
            </a:r>
          </a:p>
        </p:txBody>
      </p:sp>
      <p:sp>
        <p:nvSpPr>
          <p:cNvPr id="10"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192D388E-9377-428C-B4DF-8D57E865571B}" type="slidenum">
              <a:rPr lang="en-US" altLang="en-US" sz="1400"/>
              <a:pPr/>
              <a:t>125</a:t>
            </a:fld>
            <a:endParaRPr lang="en-US" altLang="en-US" sz="1400"/>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83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83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83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83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83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835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835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83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5"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Fed Goals (before pandemic)</a:t>
            </a:r>
            <a:endParaRPr lang="zh-TW" altLang="en-US" dirty="0"/>
          </a:p>
        </p:txBody>
      </p:sp>
      <p:sp>
        <p:nvSpPr>
          <p:cNvPr id="3" name="Content Placeholder 2"/>
          <p:cNvSpPr>
            <a:spLocks noGrp="1"/>
          </p:cNvSpPr>
          <p:nvPr>
            <p:ph idx="1"/>
          </p:nvPr>
        </p:nvSpPr>
        <p:spPr>
          <a:xfrm>
            <a:off x="457200" y="1371600"/>
            <a:ext cx="8229600" cy="4525963"/>
          </a:xfrm>
        </p:spPr>
        <p:txBody>
          <a:bodyPr>
            <a:normAutofit lnSpcReduction="10000"/>
          </a:bodyPr>
          <a:lstStyle/>
          <a:p>
            <a:r>
              <a:rPr lang="en-US" altLang="zh-TW" dirty="0"/>
              <a:t>The Committee’s policy decisions reflect its longer-run goals, its medium-term outlook, and its assessments of the balance of risks, including risks to the financial system that could impede the attainment of the Committee’s goals</a:t>
            </a:r>
            <a:endParaRPr lang="zh-TW" altLang="en-US" dirty="0"/>
          </a:p>
          <a:p>
            <a:r>
              <a:rPr lang="en-US" altLang="zh-TW" dirty="0"/>
              <a:t>Inflation (stable prices): The Committee reaffirms its judgment that inflation at the rate of </a:t>
            </a:r>
            <a:r>
              <a:rPr lang="en-US" altLang="zh-TW" b="1" dirty="0"/>
              <a:t>2 percent</a:t>
            </a:r>
            <a:r>
              <a:rPr lang="en-US" altLang="zh-TW" dirty="0"/>
              <a:t>, as measured by the annual change in the price index for personal consumption expenditures, is most consistent over the longer run with the Federal Reserve’s statutory mandate</a:t>
            </a:r>
            <a:endParaRPr lang="zh-TW" altLang="en-US" dirty="0"/>
          </a:p>
          <a:p>
            <a:r>
              <a:rPr lang="en-US" altLang="zh-TW" dirty="0"/>
              <a:t>Employment: FOMC participants’ estimates of the longer-run normal rate of unemployment had a central tendency of </a:t>
            </a:r>
            <a:r>
              <a:rPr lang="en-US" altLang="zh-TW" b="1" dirty="0"/>
              <a:t>5.2 percent to 5.5 percent</a:t>
            </a:r>
            <a:r>
              <a:rPr lang="en-US" altLang="zh-TW" dirty="0"/>
              <a:t>.</a:t>
            </a: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126</a:t>
            </a:fld>
            <a:endParaRPr lang="en-US" altLang="en-US"/>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
        <p:nvSpPr>
          <p:cNvPr id="7" name="TextBox 6"/>
          <p:cNvSpPr txBox="1"/>
          <p:nvPr/>
        </p:nvSpPr>
        <p:spPr>
          <a:xfrm>
            <a:off x="228600" y="5867400"/>
            <a:ext cx="1143000" cy="304800"/>
          </a:xfrm>
          <a:prstGeom prst="rect">
            <a:avLst/>
          </a:prstGeom>
          <a:noFill/>
        </p:spPr>
        <p:txBody>
          <a:bodyPr vert="horz" wrap="square" lIns="91440" tIns="45720" rIns="91440" bIns="45720" rtlCol="0" anchor="ctr">
            <a:normAutofit/>
          </a:bodyPr>
          <a:lstStyle/>
          <a:p>
            <a:pPr fontAlgn="auto">
              <a:spcAft>
                <a:spcPts val="0"/>
              </a:spcAft>
            </a:pPr>
            <a:r>
              <a:rPr lang="en-US" altLang="zh-TW" sz="1400" i="1" dirty="0">
                <a:latin typeface="+mj-lt"/>
              </a:rPr>
              <a:t>Source: Fed </a:t>
            </a:r>
            <a:endParaRPr kumimoji="0" lang="zh-TW" altLang="en-US" sz="1400" b="0" i="1"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Fed Goals (post-Pandemic)</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Maximum employment</a:t>
            </a:r>
          </a:p>
          <a:p>
            <a:pPr lvl="1"/>
            <a:r>
              <a:rPr lang="en-US" dirty="0"/>
              <a:t>the </a:t>
            </a:r>
            <a:r>
              <a:rPr lang="en-US" b="1" dirty="0"/>
              <a:t>highest</a:t>
            </a:r>
            <a:r>
              <a:rPr lang="en-US" dirty="0"/>
              <a:t> level of employment or lowest level of unemployment that the economy can sustain while maintaining a stable inflation </a:t>
            </a:r>
            <a:r>
              <a:rPr lang="en-US" dirty="0" smtClean="0"/>
              <a:t>rate</a:t>
            </a:r>
          </a:p>
          <a:p>
            <a:pPr lvl="1"/>
            <a:r>
              <a:rPr lang="en-US" dirty="0"/>
              <a:t>the Fed seeks to mitigate shortfalls of employment from assessments of its maximum level.</a:t>
            </a:r>
            <a:endParaRPr lang="en-US" dirty="0" smtClean="0"/>
          </a:p>
          <a:p>
            <a:r>
              <a:rPr lang="en-US" dirty="0" smtClean="0"/>
              <a:t>Stable prices</a:t>
            </a:r>
          </a:p>
          <a:p>
            <a:pPr lvl="1"/>
            <a:r>
              <a:rPr lang="en-US" dirty="0"/>
              <a:t>the FOMC seeks to achieve inflation that averages 2 percent </a:t>
            </a:r>
            <a:r>
              <a:rPr lang="en-US" b="1" dirty="0"/>
              <a:t>over </a:t>
            </a:r>
            <a:r>
              <a:rPr lang="en-US" b="1" dirty="0" smtClean="0"/>
              <a:t>time</a:t>
            </a:r>
          </a:p>
          <a:p>
            <a:pPr lvl="1"/>
            <a:r>
              <a:rPr lang="en-US" dirty="0"/>
              <a:t>The </a:t>
            </a:r>
            <a:r>
              <a:rPr lang="en-US" dirty="0">
                <a:hlinkClick r:id="rId3"/>
              </a:rPr>
              <a:t>Federal Open Market Committee (FOMC)</a:t>
            </a:r>
            <a:r>
              <a:rPr lang="en-US" dirty="0"/>
              <a:t> judges that </a:t>
            </a:r>
            <a:r>
              <a:rPr lang="en-US" dirty="0">
                <a:hlinkClick r:id="rId4"/>
              </a:rPr>
              <a:t>inflation rate of 2 percent</a:t>
            </a:r>
            <a:r>
              <a:rPr lang="en-US" dirty="0"/>
              <a:t> over the longer run, as measured by the annual change in the price index for personal consumption expenditures, is most consistent with the Federal Reserve’s mandate.</a:t>
            </a:r>
            <a:endParaRPr lang="en-US" b="1"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127</a:t>
            </a:fld>
            <a:endParaRPr lang="en-US" altLang="en-US"/>
          </a:p>
        </p:txBody>
      </p:sp>
      <p:sp>
        <p:nvSpPr>
          <p:cNvPr id="5" name="Footer Placeholder 4"/>
          <p:cNvSpPr>
            <a:spLocks noGrp="1"/>
          </p:cNvSpPr>
          <p:nvPr>
            <p:ph type="ftr" sz="quarter" idx="11"/>
          </p:nvPr>
        </p:nvSpPr>
        <p:spPr/>
        <p:txBody>
          <a:bodyPr/>
          <a:lstStyle/>
          <a:p>
            <a:r>
              <a:rPr lang="en-US" altLang="en-US" dirty="0" smtClean="0"/>
              <a:t>Central Banking &amp; Monetary Policy</a:t>
            </a:r>
            <a:endParaRPr lang="en-US" altLang="en-US" dirty="0"/>
          </a:p>
        </p:txBody>
      </p:sp>
    </p:spTree>
    <p:extLst>
      <p:ext uri="{BB962C8B-B14F-4D97-AF65-F5344CB8AC3E}">
        <p14:creationId xmlns:p14="http://schemas.microsoft.com/office/powerpoint/2010/main" val="395062207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altLang="zh-TW"/>
              <a:t>The Federal Reserve’s Balance Sheet</a:t>
            </a:r>
          </a:p>
        </p:txBody>
      </p:sp>
      <p:sp>
        <p:nvSpPr>
          <p:cNvPr id="6" name="Text Placeholder 5"/>
          <p:cNvSpPr>
            <a:spLocks noGrp="1"/>
          </p:cNvSpPr>
          <p:nvPr>
            <p:ph type="body" idx="1"/>
          </p:nvPr>
        </p:nvSpPr>
        <p:spPr/>
        <p:txBody>
          <a:bodyPr/>
          <a:lstStyle/>
          <a:p>
            <a:pPr>
              <a:lnSpc>
                <a:spcPct val="100000"/>
              </a:lnSpc>
            </a:pPr>
            <a:r>
              <a:rPr lang="en-US" altLang="zh-TW" dirty="0"/>
              <a:t>Monetary assets of the Fed</a:t>
            </a:r>
          </a:p>
        </p:txBody>
      </p:sp>
      <p:sp>
        <p:nvSpPr>
          <p:cNvPr id="220163" name="Rectangle 3"/>
          <p:cNvSpPr>
            <a:spLocks noGrp="1" noChangeArrowheads="1"/>
          </p:cNvSpPr>
          <p:nvPr>
            <p:ph sz="half" idx="2"/>
          </p:nvPr>
        </p:nvSpPr>
        <p:spPr/>
        <p:txBody>
          <a:bodyPr/>
          <a:lstStyle/>
          <a:p>
            <a:r>
              <a:rPr lang="en-US" altLang="zh-TW" dirty="0"/>
              <a:t>Government Securities</a:t>
            </a:r>
          </a:p>
          <a:p>
            <a:r>
              <a:rPr lang="en-US" altLang="zh-TW" dirty="0"/>
              <a:t>Discount Loans</a:t>
            </a:r>
          </a:p>
        </p:txBody>
      </p:sp>
      <p:sp>
        <p:nvSpPr>
          <p:cNvPr id="7" name="Text Placeholder 6"/>
          <p:cNvSpPr>
            <a:spLocks noGrp="1"/>
          </p:cNvSpPr>
          <p:nvPr>
            <p:ph type="body" sz="quarter" idx="3"/>
          </p:nvPr>
        </p:nvSpPr>
        <p:spPr/>
        <p:txBody>
          <a:bodyPr/>
          <a:lstStyle/>
          <a:p>
            <a:pPr>
              <a:lnSpc>
                <a:spcPct val="100000"/>
              </a:lnSpc>
            </a:pPr>
            <a:r>
              <a:rPr lang="en-US" altLang="zh-TW" dirty="0"/>
              <a:t>Monetary liabilities of the Fed</a:t>
            </a:r>
          </a:p>
        </p:txBody>
      </p:sp>
      <p:sp>
        <p:nvSpPr>
          <p:cNvPr id="220164" name="Rectangle 4"/>
          <p:cNvSpPr>
            <a:spLocks noGrp="1" noChangeArrowheads="1"/>
          </p:cNvSpPr>
          <p:nvPr>
            <p:ph sz="quarter" idx="4"/>
          </p:nvPr>
        </p:nvSpPr>
        <p:spPr/>
        <p:txBody>
          <a:bodyPr/>
          <a:lstStyle/>
          <a:p>
            <a:r>
              <a:rPr lang="en-US" altLang="zh-TW" dirty="0"/>
              <a:t>Currency in circulation</a:t>
            </a:r>
          </a:p>
          <a:p>
            <a:r>
              <a:rPr lang="en-US" altLang="zh-TW" dirty="0"/>
              <a:t>Reserves</a:t>
            </a:r>
          </a:p>
          <a:p>
            <a:endParaRPr lang="en-US" altLang="zh-TW" dirty="0"/>
          </a:p>
        </p:txBody>
      </p:sp>
      <p:sp>
        <p:nvSpPr>
          <p:cNvPr id="10" name="Slide Number Placeholder 6"/>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689DA95D-B39E-4AEE-B374-E21FC181FC98}" type="slidenum">
              <a:rPr lang="en-US" altLang="en-US" sz="1400"/>
              <a:pPr/>
              <a:t>128</a:t>
            </a:fld>
            <a:endParaRPr lang="en-US" altLang="en-US" sz="1400"/>
          </a:p>
        </p:txBody>
      </p:sp>
      <p:sp>
        <p:nvSpPr>
          <p:cNvPr id="220166" name="Text Box 6"/>
          <p:cNvSpPr txBox="1">
            <a:spLocks noChangeArrowheads="1"/>
          </p:cNvSpPr>
          <p:nvPr/>
        </p:nvSpPr>
        <p:spPr bwMode="auto">
          <a:xfrm>
            <a:off x="0" y="5867400"/>
            <a:ext cx="19812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a:t>
            </a:r>
            <a:r>
              <a:rPr lang="en-US" altLang="zh-TW" dirty="0" err="1"/>
              <a:t>Mishkin</a:t>
            </a:r>
            <a:endParaRPr lang="en-US" altLang="zh-TW" dirty="0"/>
          </a:p>
        </p:txBody>
      </p:sp>
      <p:sp>
        <p:nvSpPr>
          <p:cNvPr id="220167" name="Text Box 7"/>
          <p:cNvSpPr txBox="1">
            <a:spLocks noChangeArrowheads="1"/>
          </p:cNvSpPr>
          <p:nvPr/>
        </p:nvSpPr>
        <p:spPr bwMode="auto">
          <a:xfrm>
            <a:off x="685800" y="4800600"/>
            <a:ext cx="7848600" cy="830997"/>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square">
            <a:spAutoFit/>
          </a:bodyPr>
          <a:lstStyle/>
          <a:p>
            <a:pPr algn="ctr" eaLnBrk="0" hangingPunct="0">
              <a:spcBef>
                <a:spcPct val="50000"/>
              </a:spcBef>
            </a:pPr>
            <a:r>
              <a:rPr lang="en-US" altLang="zh-TW" sz="2400" b="1" dirty="0">
                <a:latin typeface="+mn-lt"/>
                <a:ea typeface="PMingLiU" pitchFamily="18" charset="-120"/>
              </a:rPr>
              <a:t>Conduct of monetary policy involves changes in the assets and liabilities of the Fed system</a:t>
            </a:r>
          </a:p>
        </p:txBody>
      </p:sp>
      <p:cxnSp>
        <p:nvCxnSpPr>
          <p:cNvPr id="12" name="Straight Connector 11"/>
          <p:cNvCxnSpPr>
            <a:stCxn id="6" idx="3"/>
          </p:cNvCxnSpPr>
          <p:nvPr/>
        </p:nvCxnSpPr>
        <p:spPr>
          <a:xfrm>
            <a:off x="4497388" y="1854994"/>
            <a:ext cx="0" cy="1269206"/>
          </a:xfrm>
          <a:prstGeom prst="line">
            <a:avLst/>
          </a:prstGeom>
          <a:effectLst/>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533400" y="2209800"/>
            <a:ext cx="7848600" cy="0"/>
          </a:xfrm>
          <a:prstGeom prst="line">
            <a:avLst/>
          </a:prstGeom>
          <a:effectLst/>
        </p:spPr>
        <p:style>
          <a:lnRef idx="2">
            <a:schemeClr val="dk1"/>
          </a:lnRef>
          <a:fillRef idx="0">
            <a:schemeClr val="dk1"/>
          </a:fillRef>
          <a:effectRef idx="1">
            <a:schemeClr val="dk1"/>
          </a:effectRef>
          <a:fontRef idx="minor">
            <a:schemeClr val="tx1"/>
          </a:fontRef>
        </p:style>
      </p:cxnSp>
      <p:sp>
        <p:nvSpPr>
          <p:cNvPr id="13"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0167"/>
                                        </p:tgtEl>
                                        <p:attrNameLst>
                                          <p:attrName>style.visibility</p:attrName>
                                        </p:attrNameLst>
                                      </p:cBhvr>
                                      <p:to>
                                        <p:strVal val="visible"/>
                                      </p:to>
                                    </p:set>
                                    <p:animEffect transition="in" filter="fade">
                                      <p:cBhvr>
                                        <p:cTn id="7" dur="500"/>
                                        <p:tgtEl>
                                          <p:spTgt spid="220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lstStyle/>
          <a:p>
            <a:r>
              <a:rPr lang="en-US" altLang="zh-TW" sz="3200">
                <a:ea typeface="PMingLiU" pitchFamily="18" charset="-120"/>
              </a:rPr>
              <a:t>Balance Sheet of the Federal Reserve</a:t>
            </a:r>
            <a:br>
              <a:rPr lang="en-US" altLang="zh-TW" sz="3200">
                <a:ea typeface="PMingLiU" pitchFamily="18" charset="-120"/>
              </a:rPr>
            </a:br>
            <a:r>
              <a:rPr lang="en-US" altLang="zh-TW" sz="3200">
                <a:ea typeface="PMingLiU" pitchFamily="18" charset="-120"/>
              </a:rPr>
              <a:t>(in billions of dollars, 2004)</a:t>
            </a:r>
          </a:p>
        </p:txBody>
      </p:sp>
      <p:sp>
        <p:nvSpPr>
          <p:cNvPr id="20" name="Slide Number Placeholder 4"/>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47449B13-1A13-48E8-95C0-D3DD9DA8E033}" type="slidenum">
              <a:rPr lang="en-US" altLang="en-US" sz="1400"/>
              <a:pPr/>
              <a:t>129</a:t>
            </a:fld>
            <a:endParaRPr lang="en-US" altLang="en-US" sz="1400"/>
          </a:p>
        </p:txBody>
      </p:sp>
      <p:sp>
        <p:nvSpPr>
          <p:cNvPr id="222214" name="Text Box 6"/>
          <p:cNvSpPr txBox="1">
            <a:spLocks noChangeArrowheads="1"/>
          </p:cNvSpPr>
          <p:nvPr/>
        </p:nvSpPr>
        <p:spPr bwMode="auto">
          <a:xfrm>
            <a:off x="0" y="5867400"/>
            <a:ext cx="33528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Saunders/Cornett and Fed</a:t>
            </a:r>
          </a:p>
        </p:txBody>
      </p:sp>
      <p:graphicFrame>
        <p:nvGraphicFramePr>
          <p:cNvPr id="2" name="Table 1"/>
          <p:cNvGraphicFramePr>
            <a:graphicFrameLocks noGrp="1"/>
          </p:cNvGraphicFramePr>
          <p:nvPr>
            <p:extLst>
              <p:ext uri="{D42A27DB-BD31-4B8C-83A1-F6EECF244321}">
                <p14:modId xmlns:p14="http://schemas.microsoft.com/office/powerpoint/2010/main" val="3225071805"/>
              </p:ext>
            </p:extLst>
          </p:nvPr>
        </p:nvGraphicFramePr>
        <p:xfrm>
          <a:off x="228599" y="1559560"/>
          <a:ext cx="8763001" cy="3688080"/>
        </p:xfrm>
        <a:graphic>
          <a:graphicData uri="http://schemas.openxmlformats.org/drawingml/2006/table">
            <a:tbl>
              <a:tblPr firstRow="1" lastRow="1">
                <a:tableStyleId>{3B4B98B0-60AC-42C2-AFA5-B58CD77FA1E5}</a:tableStyleId>
              </a:tblPr>
              <a:tblGrid>
                <a:gridCol w="3124201">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228600">
                  <a:extLst>
                    <a:ext uri="{9D8B030D-6E8A-4147-A177-3AD203B41FA5}">
                      <a16:colId xmlns:a16="http://schemas.microsoft.com/office/drawing/2014/main" val="20002"/>
                    </a:ext>
                  </a:extLst>
                </a:gridCol>
                <a:gridCol w="3200400">
                  <a:extLst>
                    <a:ext uri="{9D8B030D-6E8A-4147-A177-3AD203B41FA5}">
                      <a16:colId xmlns:a16="http://schemas.microsoft.com/office/drawing/2014/main" val="20003"/>
                    </a:ext>
                  </a:extLst>
                </a:gridCol>
                <a:gridCol w="1066800">
                  <a:extLst>
                    <a:ext uri="{9D8B030D-6E8A-4147-A177-3AD203B41FA5}">
                      <a16:colId xmlns:a16="http://schemas.microsoft.com/office/drawing/2014/main" val="20004"/>
                    </a:ext>
                  </a:extLst>
                </a:gridCol>
              </a:tblGrid>
              <a:tr h="232295">
                <a:tc gridSpan="2">
                  <a:txBody>
                    <a:bodyPr/>
                    <a:lstStyle/>
                    <a:p>
                      <a:r>
                        <a:rPr lang="en-US" sz="1600" dirty="0"/>
                        <a:t>Assets</a:t>
                      </a:r>
                      <a:endParaRPr lang="de-DE" sz="1600" dirty="0"/>
                    </a:p>
                  </a:txBody>
                  <a:tcPr/>
                </a:tc>
                <a:tc hMerge="1">
                  <a:txBody>
                    <a:bodyPr/>
                    <a:lstStyle/>
                    <a:p>
                      <a:endParaRPr lang="de-DE" dirty="0"/>
                    </a:p>
                  </a:txBody>
                  <a:tcPr/>
                </a:tc>
                <a:tc>
                  <a:txBody>
                    <a:bodyPr/>
                    <a:lstStyle/>
                    <a:p>
                      <a:endParaRPr lang="de-DE" sz="1600" dirty="0"/>
                    </a:p>
                  </a:txBody>
                  <a:tcPr/>
                </a:tc>
                <a:tc gridSpan="2">
                  <a:txBody>
                    <a:bodyPr/>
                    <a:lstStyle/>
                    <a:p>
                      <a:r>
                        <a:rPr lang="en-US" sz="1600" dirty="0"/>
                        <a:t>Liabilities and Equity</a:t>
                      </a:r>
                      <a:endParaRPr lang="de-DE" sz="1600" dirty="0"/>
                    </a:p>
                  </a:txBody>
                  <a:tcPr/>
                </a:tc>
                <a:tc hMerge="1">
                  <a:txBody>
                    <a:bodyPr/>
                    <a:lstStyle/>
                    <a:p>
                      <a:endParaRPr lang="de-DE" dirty="0"/>
                    </a:p>
                  </a:txBody>
                  <a:tcPr/>
                </a:tc>
                <a:extLst>
                  <a:ext uri="{0D108BD9-81ED-4DB2-BD59-A6C34878D82A}">
                    <a16:rowId xmlns:a16="http://schemas.microsoft.com/office/drawing/2014/main" val="10000"/>
                  </a:ext>
                </a:extLst>
              </a:tr>
              <a:tr h="232295">
                <a:tc>
                  <a:txBody>
                    <a:bodyPr/>
                    <a:lstStyle/>
                    <a:p>
                      <a:r>
                        <a:rPr lang="en-US" sz="1600" dirty="0"/>
                        <a:t>Gold and foreign exchange</a:t>
                      </a:r>
                      <a:endParaRPr lang="de-DE" sz="1600" dirty="0"/>
                    </a:p>
                  </a:txBody>
                  <a:tcPr/>
                </a:tc>
                <a:tc>
                  <a:txBody>
                    <a:bodyPr/>
                    <a:lstStyle/>
                    <a:p>
                      <a:pPr algn="r"/>
                      <a:r>
                        <a:rPr lang="en-US" sz="1600" dirty="0"/>
                        <a:t>$30.4</a:t>
                      </a:r>
                      <a:endParaRPr lang="de-DE" sz="1600" dirty="0"/>
                    </a:p>
                  </a:txBody>
                  <a:tcPr/>
                </a:tc>
                <a:tc>
                  <a:txBody>
                    <a:bodyPr/>
                    <a:lstStyle/>
                    <a:p>
                      <a:endParaRPr lang="de-DE" sz="1600"/>
                    </a:p>
                  </a:txBody>
                  <a:tcPr/>
                </a:tc>
                <a:tc>
                  <a:txBody>
                    <a:bodyPr/>
                    <a:lstStyle/>
                    <a:p>
                      <a:r>
                        <a:rPr lang="en-US" sz="1600" dirty="0"/>
                        <a:t>Depository institution reserves</a:t>
                      </a:r>
                      <a:endParaRPr lang="de-DE" sz="1600" dirty="0"/>
                    </a:p>
                  </a:txBody>
                  <a:tcPr>
                    <a:solidFill>
                      <a:schemeClr val="accent2">
                        <a:lumMod val="40000"/>
                        <a:lumOff val="60000"/>
                      </a:schemeClr>
                    </a:solidFill>
                  </a:tcPr>
                </a:tc>
                <a:tc>
                  <a:txBody>
                    <a:bodyPr/>
                    <a:lstStyle/>
                    <a:p>
                      <a:pPr algn="r"/>
                      <a:r>
                        <a:rPr lang="en-US" sz="1600" dirty="0"/>
                        <a:t>$29.6</a:t>
                      </a:r>
                      <a:endParaRPr lang="de-DE" sz="1600" dirty="0"/>
                    </a:p>
                  </a:txBody>
                  <a:tcPr>
                    <a:solidFill>
                      <a:schemeClr val="accent2">
                        <a:lumMod val="40000"/>
                        <a:lumOff val="60000"/>
                      </a:schemeClr>
                    </a:solidFill>
                  </a:tcPr>
                </a:tc>
                <a:extLst>
                  <a:ext uri="{0D108BD9-81ED-4DB2-BD59-A6C34878D82A}">
                    <a16:rowId xmlns:a16="http://schemas.microsoft.com/office/drawing/2014/main" val="10001"/>
                  </a:ext>
                </a:extLst>
              </a:tr>
              <a:tr h="232295">
                <a:tc>
                  <a:txBody>
                    <a:bodyPr/>
                    <a:lstStyle/>
                    <a:p>
                      <a:r>
                        <a:rPr lang="en-US" sz="1600" dirty="0"/>
                        <a:t>SDR certificates</a:t>
                      </a:r>
                      <a:endParaRPr lang="de-DE" sz="1600" dirty="0"/>
                    </a:p>
                  </a:txBody>
                  <a:tcPr/>
                </a:tc>
                <a:tc>
                  <a:txBody>
                    <a:bodyPr/>
                    <a:lstStyle/>
                    <a:p>
                      <a:pPr algn="r"/>
                      <a:r>
                        <a:rPr lang="en-US" sz="1600" dirty="0"/>
                        <a:t>2.2</a:t>
                      </a:r>
                      <a:endParaRPr lang="de-DE" sz="1600" dirty="0"/>
                    </a:p>
                  </a:txBody>
                  <a:tcPr/>
                </a:tc>
                <a:tc>
                  <a:txBody>
                    <a:bodyPr/>
                    <a:lstStyle/>
                    <a:p>
                      <a:endParaRPr lang="de-DE" sz="1600"/>
                    </a:p>
                  </a:txBody>
                  <a:tcPr/>
                </a:tc>
                <a:tc>
                  <a:txBody>
                    <a:bodyPr/>
                    <a:lstStyle/>
                    <a:p>
                      <a:r>
                        <a:rPr lang="en-US" sz="1600" dirty="0"/>
                        <a:t>Vault cash of commercial</a:t>
                      </a:r>
                      <a:r>
                        <a:rPr lang="en-US" sz="1600" baseline="0" dirty="0"/>
                        <a:t> banks</a:t>
                      </a:r>
                      <a:endParaRPr lang="de-DE" sz="1600" dirty="0"/>
                    </a:p>
                  </a:txBody>
                  <a:tcPr>
                    <a:solidFill>
                      <a:schemeClr val="accent2">
                        <a:lumMod val="40000"/>
                        <a:lumOff val="60000"/>
                      </a:schemeClr>
                    </a:solidFill>
                  </a:tcPr>
                </a:tc>
                <a:tc>
                  <a:txBody>
                    <a:bodyPr/>
                    <a:lstStyle/>
                    <a:p>
                      <a:pPr algn="r"/>
                      <a:r>
                        <a:rPr lang="en-US" sz="1600" dirty="0"/>
                        <a:t>43.4</a:t>
                      </a:r>
                      <a:endParaRPr lang="de-DE" sz="1600" dirty="0"/>
                    </a:p>
                  </a:txBody>
                  <a:tcPr>
                    <a:solidFill>
                      <a:schemeClr val="accent2">
                        <a:lumMod val="40000"/>
                        <a:lumOff val="60000"/>
                      </a:schemeClr>
                    </a:solidFill>
                  </a:tcPr>
                </a:tc>
                <a:extLst>
                  <a:ext uri="{0D108BD9-81ED-4DB2-BD59-A6C34878D82A}">
                    <a16:rowId xmlns:a16="http://schemas.microsoft.com/office/drawing/2014/main" val="10002"/>
                  </a:ext>
                </a:extLst>
              </a:tr>
              <a:tr h="232295">
                <a:tc>
                  <a:txBody>
                    <a:bodyPr/>
                    <a:lstStyle/>
                    <a:p>
                      <a:r>
                        <a:rPr lang="en-US" sz="1600" dirty="0"/>
                        <a:t>Treasury</a:t>
                      </a:r>
                      <a:r>
                        <a:rPr lang="en-US" sz="1600" baseline="0" dirty="0"/>
                        <a:t> currency</a:t>
                      </a:r>
                      <a:endParaRPr lang="de-DE" sz="1600" dirty="0"/>
                    </a:p>
                  </a:txBody>
                  <a:tcPr/>
                </a:tc>
                <a:tc>
                  <a:txBody>
                    <a:bodyPr/>
                    <a:lstStyle/>
                    <a:p>
                      <a:pPr algn="r"/>
                      <a:r>
                        <a:rPr lang="en-US" sz="1600" dirty="0"/>
                        <a:t>36.0</a:t>
                      </a:r>
                      <a:endParaRPr lang="de-DE" sz="1600" dirty="0"/>
                    </a:p>
                  </a:txBody>
                  <a:tcPr/>
                </a:tc>
                <a:tc>
                  <a:txBody>
                    <a:bodyPr/>
                    <a:lstStyle/>
                    <a:p>
                      <a:endParaRPr lang="de-DE" sz="1600"/>
                    </a:p>
                  </a:txBody>
                  <a:tcPr/>
                </a:tc>
                <a:tc>
                  <a:txBody>
                    <a:bodyPr/>
                    <a:lstStyle/>
                    <a:p>
                      <a:r>
                        <a:rPr lang="en-US" sz="1600" dirty="0"/>
                        <a:t>Deposits</a:t>
                      </a:r>
                      <a:r>
                        <a:rPr lang="en-US" sz="1600" baseline="0" dirty="0"/>
                        <a:t> due to federal government</a:t>
                      </a:r>
                      <a:endParaRPr lang="de-DE" sz="1600" dirty="0"/>
                    </a:p>
                  </a:txBody>
                  <a:tcPr/>
                </a:tc>
                <a:tc>
                  <a:txBody>
                    <a:bodyPr/>
                    <a:lstStyle/>
                    <a:p>
                      <a:pPr algn="r"/>
                      <a:r>
                        <a:rPr lang="en-US" sz="1600" dirty="0"/>
                        <a:t>6.3</a:t>
                      </a:r>
                      <a:endParaRPr lang="de-DE" sz="1600" dirty="0"/>
                    </a:p>
                  </a:txBody>
                  <a:tcPr/>
                </a:tc>
                <a:extLst>
                  <a:ext uri="{0D108BD9-81ED-4DB2-BD59-A6C34878D82A}">
                    <a16:rowId xmlns:a16="http://schemas.microsoft.com/office/drawing/2014/main" val="10003"/>
                  </a:ext>
                </a:extLst>
              </a:tr>
              <a:tr h="232295">
                <a:tc>
                  <a:txBody>
                    <a:bodyPr/>
                    <a:lstStyle/>
                    <a:p>
                      <a:r>
                        <a:rPr lang="en-US" sz="1600" dirty="0"/>
                        <a:t>Federal</a:t>
                      </a:r>
                      <a:r>
                        <a:rPr lang="en-US" sz="1600" baseline="0" dirty="0"/>
                        <a:t> reserve float</a:t>
                      </a:r>
                      <a:endParaRPr lang="de-DE" sz="1600" dirty="0"/>
                    </a:p>
                  </a:txBody>
                  <a:tcPr/>
                </a:tc>
                <a:tc>
                  <a:txBody>
                    <a:bodyPr/>
                    <a:lstStyle/>
                    <a:p>
                      <a:pPr algn="r"/>
                      <a:r>
                        <a:rPr lang="en-US" sz="1600" dirty="0"/>
                        <a:t>0.2</a:t>
                      </a:r>
                      <a:endParaRPr lang="de-DE" sz="1600" dirty="0"/>
                    </a:p>
                  </a:txBody>
                  <a:tcPr/>
                </a:tc>
                <a:tc>
                  <a:txBody>
                    <a:bodyPr/>
                    <a:lstStyle/>
                    <a:p>
                      <a:endParaRPr lang="de-DE" sz="1600"/>
                    </a:p>
                  </a:txBody>
                  <a:tcPr/>
                </a:tc>
                <a:tc>
                  <a:txBody>
                    <a:bodyPr/>
                    <a:lstStyle/>
                    <a:p>
                      <a:r>
                        <a:rPr lang="en-US" sz="1600" dirty="0"/>
                        <a:t>Deposits due to rest of the world</a:t>
                      </a:r>
                      <a:endParaRPr lang="de-DE" sz="1600" dirty="0"/>
                    </a:p>
                  </a:txBody>
                  <a:tcPr/>
                </a:tc>
                <a:tc>
                  <a:txBody>
                    <a:bodyPr/>
                    <a:lstStyle/>
                    <a:p>
                      <a:pPr algn="r"/>
                      <a:r>
                        <a:rPr lang="en-US" sz="1600" dirty="0"/>
                        <a:t>0.3</a:t>
                      </a:r>
                      <a:endParaRPr lang="de-DE" sz="1600" dirty="0"/>
                    </a:p>
                  </a:txBody>
                  <a:tcPr/>
                </a:tc>
                <a:extLst>
                  <a:ext uri="{0D108BD9-81ED-4DB2-BD59-A6C34878D82A}">
                    <a16:rowId xmlns:a16="http://schemas.microsoft.com/office/drawing/2014/main" val="10004"/>
                  </a:ext>
                </a:extLst>
              </a:tr>
              <a:tr h="232295">
                <a:tc>
                  <a:txBody>
                    <a:bodyPr/>
                    <a:lstStyle/>
                    <a:p>
                      <a:r>
                        <a:rPr lang="en-US" sz="1600" dirty="0"/>
                        <a:t>FR loans to</a:t>
                      </a:r>
                      <a:r>
                        <a:rPr lang="en-US" sz="1600" baseline="0" dirty="0"/>
                        <a:t> domestic banks</a:t>
                      </a:r>
                      <a:endParaRPr lang="de-DE" sz="1600" dirty="0"/>
                    </a:p>
                  </a:txBody>
                  <a:tcPr>
                    <a:solidFill>
                      <a:schemeClr val="accent4">
                        <a:lumMod val="40000"/>
                        <a:lumOff val="60000"/>
                      </a:schemeClr>
                    </a:solidFill>
                  </a:tcPr>
                </a:tc>
                <a:tc>
                  <a:txBody>
                    <a:bodyPr/>
                    <a:lstStyle/>
                    <a:p>
                      <a:pPr algn="r"/>
                      <a:r>
                        <a:rPr lang="en-US" sz="1600" dirty="0"/>
                        <a:t>0.3</a:t>
                      </a:r>
                      <a:endParaRPr lang="de-DE" sz="1600" dirty="0"/>
                    </a:p>
                  </a:txBody>
                  <a:tcPr>
                    <a:solidFill>
                      <a:schemeClr val="accent4">
                        <a:lumMod val="40000"/>
                        <a:lumOff val="60000"/>
                      </a:schemeClr>
                    </a:solidFill>
                  </a:tcPr>
                </a:tc>
                <a:tc>
                  <a:txBody>
                    <a:bodyPr/>
                    <a:lstStyle/>
                    <a:p>
                      <a:endParaRPr lang="de-DE" sz="1600"/>
                    </a:p>
                  </a:txBody>
                  <a:tcPr/>
                </a:tc>
                <a:tc>
                  <a:txBody>
                    <a:bodyPr/>
                    <a:lstStyle/>
                    <a:p>
                      <a:r>
                        <a:rPr lang="en-US" sz="1600" dirty="0"/>
                        <a:t>Currency outside banks</a:t>
                      </a:r>
                      <a:endParaRPr lang="de-DE" sz="1600" dirty="0"/>
                    </a:p>
                  </a:txBody>
                  <a:tcPr>
                    <a:solidFill>
                      <a:schemeClr val="accent5">
                        <a:lumMod val="40000"/>
                        <a:lumOff val="60000"/>
                      </a:schemeClr>
                    </a:solidFill>
                  </a:tcPr>
                </a:tc>
                <a:tc>
                  <a:txBody>
                    <a:bodyPr/>
                    <a:lstStyle/>
                    <a:p>
                      <a:pPr algn="r"/>
                      <a:r>
                        <a:rPr lang="en-US" sz="1600" dirty="0"/>
                        <a:t>689.7</a:t>
                      </a:r>
                      <a:endParaRPr lang="de-DE" sz="1600" dirty="0"/>
                    </a:p>
                  </a:txBody>
                  <a:tcPr>
                    <a:solidFill>
                      <a:schemeClr val="accent5">
                        <a:lumMod val="40000"/>
                        <a:lumOff val="60000"/>
                      </a:schemeClr>
                    </a:solidFill>
                  </a:tcPr>
                </a:tc>
                <a:extLst>
                  <a:ext uri="{0D108BD9-81ED-4DB2-BD59-A6C34878D82A}">
                    <a16:rowId xmlns:a16="http://schemas.microsoft.com/office/drawing/2014/main" val="10005"/>
                  </a:ext>
                </a:extLst>
              </a:tr>
              <a:tr h="232295">
                <a:tc>
                  <a:txBody>
                    <a:bodyPr/>
                    <a:lstStyle/>
                    <a:p>
                      <a:r>
                        <a:rPr lang="en-US" sz="1600" dirty="0"/>
                        <a:t>Security repurchase agreements</a:t>
                      </a:r>
                      <a:endParaRPr lang="de-DE" sz="1600" dirty="0"/>
                    </a:p>
                  </a:txBody>
                  <a:tcPr/>
                </a:tc>
                <a:tc>
                  <a:txBody>
                    <a:bodyPr/>
                    <a:lstStyle/>
                    <a:p>
                      <a:pPr algn="r"/>
                      <a:r>
                        <a:rPr lang="en-US" sz="1600" dirty="0"/>
                        <a:t>33.5</a:t>
                      </a:r>
                      <a:endParaRPr lang="de-DE" sz="1600" dirty="0"/>
                    </a:p>
                  </a:txBody>
                  <a:tcPr/>
                </a:tc>
                <a:tc>
                  <a:txBody>
                    <a:bodyPr/>
                    <a:lstStyle/>
                    <a:p>
                      <a:endParaRPr lang="de-DE" sz="1600"/>
                    </a:p>
                  </a:txBody>
                  <a:tcPr/>
                </a:tc>
                <a:tc>
                  <a:txBody>
                    <a:bodyPr/>
                    <a:lstStyle/>
                    <a:p>
                      <a:r>
                        <a:rPr lang="en-US" sz="1600" dirty="0"/>
                        <a:t>Miscellaneous</a:t>
                      </a:r>
                      <a:r>
                        <a:rPr lang="en-US" sz="1600" baseline="0" dirty="0"/>
                        <a:t> liabilities</a:t>
                      </a:r>
                      <a:endParaRPr lang="de-DE" sz="1600" dirty="0"/>
                    </a:p>
                  </a:txBody>
                  <a:tcPr/>
                </a:tc>
                <a:tc>
                  <a:txBody>
                    <a:bodyPr/>
                    <a:lstStyle/>
                    <a:p>
                      <a:pPr algn="r"/>
                      <a:r>
                        <a:rPr lang="en-US" sz="1600" dirty="0"/>
                        <a:t>29.3</a:t>
                      </a:r>
                      <a:endParaRPr lang="de-DE" sz="1600" dirty="0"/>
                    </a:p>
                  </a:txBody>
                  <a:tcPr/>
                </a:tc>
                <a:extLst>
                  <a:ext uri="{0D108BD9-81ED-4DB2-BD59-A6C34878D82A}">
                    <a16:rowId xmlns:a16="http://schemas.microsoft.com/office/drawing/2014/main" val="10006"/>
                  </a:ext>
                </a:extLst>
              </a:tr>
              <a:tr h="232295">
                <a:tc>
                  <a:txBody>
                    <a:bodyPr/>
                    <a:lstStyle/>
                    <a:p>
                      <a:r>
                        <a:rPr lang="en-US" sz="1600" dirty="0"/>
                        <a:t>U.S.</a:t>
                      </a:r>
                      <a:r>
                        <a:rPr lang="en-US" sz="1600" baseline="0" dirty="0"/>
                        <a:t> Treasury securities</a:t>
                      </a:r>
                      <a:endParaRPr lang="de-DE" sz="1600" dirty="0"/>
                    </a:p>
                  </a:txBody>
                  <a:tcPr>
                    <a:solidFill>
                      <a:schemeClr val="accent6">
                        <a:lumMod val="40000"/>
                        <a:lumOff val="60000"/>
                      </a:schemeClr>
                    </a:solidFill>
                  </a:tcPr>
                </a:tc>
                <a:tc>
                  <a:txBody>
                    <a:bodyPr/>
                    <a:lstStyle/>
                    <a:p>
                      <a:pPr algn="r"/>
                      <a:r>
                        <a:rPr lang="en-US" sz="1600" dirty="0"/>
                        <a:t>687.4</a:t>
                      </a:r>
                      <a:endParaRPr lang="de-DE" sz="1600" dirty="0"/>
                    </a:p>
                  </a:txBody>
                  <a:tcPr>
                    <a:solidFill>
                      <a:schemeClr val="accent6">
                        <a:lumMod val="40000"/>
                        <a:lumOff val="60000"/>
                      </a:schemeClr>
                    </a:solidFill>
                  </a:tcPr>
                </a:tc>
                <a:tc>
                  <a:txBody>
                    <a:bodyPr/>
                    <a:lstStyle/>
                    <a:p>
                      <a:endParaRPr lang="de-DE" sz="1600"/>
                    </a:p>
                  </a:txBody>
                  <a:tcPr/>
                </a:tc>
                <a:tc>
                  <a:txBody>
                    <a:bodyPr/>
                    <a:lstStyle/>
                    <a:p>
                      <a:r>
                        <a:rPr lang="en-US" sz="1600" dirty="0"/>
                        <a:t>FR Bank stock</a:t>
                      </a:r>
                      <a:endParaRPr lang="de-DE" sz="1600" dirty="0"/>
                    </a:p>
                  </a:txBody>
                  <a:tcPr/>
                </a:tc>
                <a:tc>
                  <a:txBody>
                    <a:bodyPr/>
                    <a:lstStyle/>
                    <a:p>
                      <a:pPr algn="r"/>
                      <a:r>
                        <a:rPr lang="en-US" sz="1600" dirty="0"/>
                        <a:t>9.2</a:t>
                      </a:r>
                      <a:endParaRPr lang="de-DE" sz="1600" dirty="0"/>
                    </a:p>
                  </a:txBody>
                  <a:tcPr/>
                </a:tc>
                <a:extLst>
                  <a:ext uri="{0D108BD9-81ED-4DB2-BD59-A6C34878D82A}">
                    <a16:rowId xmlns:a16="http://schemas.microsoft.com/office/drawing/2014/main" val="10007"/>
                  </a:ext>
                </a:extLst>
              </a:tr>
              <a:tr h="232295">
                <a:tc>
                  <a:txBody>
                    <a:bodyPr/>
                    <a:lstStyle/>
                    <a:p>
                      <a:r>
                        <a:rPr lang="en-US" sz="1600" dirty="0"/>
                        <a:t>U.S.</a:t>
                      </a:r>
                      <a:r>
                        <a:rPr lang="en-US" sz="1600" baseline="0" dirty="0"/>
                        <a:t> Government securities</a:t>
                      </a:r>
                      <a:endParaRPr lang="de-DE" sz="1600" dirty="0"/>
                    </a:p>
                  </a:txBody>
                  <a:tcPr/>
                </a:tc>
                <a:tc>
                  <a:txBody>
                    <a:bodyPr/>
                    <a:lstStyle/>
                    <a:p>
                      <a:pPr algn="r"/>
                      <a:r>
                        <a:rPr lang="en-US" sz="1600" dirty="0"/>
                        <a:t>0.0</a:t>
                      </a:r>
                      <a:endParaRPr lang="de-DE" sz="1600" dirty="0"/>
                    </a:p>
                  </a:txBody>
                  <a:tcPr/>
                </a:tc>
                <a:tc>
                  <a:txBody>
                    <a:bodyPr/>
                    <a:lstStyle/>
                    <a:p>
                      <a:endParaRPr lang="de-DE" sz="1600"/>
                    </a:p>
                  </a:txBody>
                  <a:tcPr/>
                </a:tc>
                <a:tc>
                  <a:txBody>
                    <a:bodyPr/>
                    <a:lstStyle/>
                    <a:p>
                      <a:endParaRPr lang="de-DE" sz="1600"/>
                    </a:p>
                  </a:txBody>
                  <a:tcPr/>
                </a:tc>
                <a:tc>
                  <a:txBody>
                    <a:bodyPr/>
                    <a:lstStyle/>
                    <a:p>
                      <a:endParaRPr lang="de-DE" sz="1600" dirty="0"/>
                    </a:p>
                  </a:txBody>
                  <a:tcPr/>
                </a:tc>
                <a:extLst>
                  <a:ext uri="{0D108BD9-81ED-4DB2-BD59-A6C34878D82A}">
                    <a16:rowId xmlns:a16="http://schemas.microsoft.com/office/drawing/2014/main" val="10008"/>
                  </a:ext>
                </a:extLst>
              </a:tr>
              <a:tr h="232295">
                <a:tc>
                  <a:txBody>
                    <a:bodyPr/>
                    <a:lstStyle/>
                    <a:p>
                      <a:r>
                        <a:rPr lang="en-US" sz="1600" dirty="0"/>
                        <a:t>Miscellaneous assets</a:t>
                      </a:r>
                      <a:endParaRPr lang="de-DE" sz="1600" dirty="0"/>
                    </a:p>
                  </a:txBody>
                  <a:tcPr/>
                </a:tc>
                <a:tc>
                  <a:txBody>
                    <a:bodyPr/>
                    <a:lstStyle/>
                    <a:p>
                      <a:pPr algn="r"/>
                      <a:r>
                        <a:rPr lang="en-US" sz="1600" dirty="0"/>
                        <a:t>17.8</a:t>
                      </a:r>
                      <a:endParaRPr lang="de-DE" sz="1600" dirty="0"/>
                    </a:p>
                  </a:txBody>
                  <a:tcPr/>
                </a:tc>
                <a:tc>
                  <a:txBody>
                    <a:bodyPr/>
                    <a:lstStyle/>
                    <a:p>
                      <a:endParaRPr lang="de-DE" sz="1600"/>
                    </a:p>
                  </a:txBody>
                  <a:tcPr/>
                </a:tc>
                <a:tc>
                  <a:txBody>
                    <a:bodyPr/>
                    <a:lstStyle/>
                    <a:p>
                      <a:endParaRPr lang="de-DE" sz="1600"/>
                    </a:p>
                  </a:txBody>
                  <a:tcPr/>
                </a:tc>
                <a:tc>
                  <a:txBody>
                    <a:bodyPr/>
                    <a:lstStyle/>
                    <a:p>
                      <a:endParaRPr lang="de-DE" sz="1600" dirty="0"/>
                    </a:p>
                  </a:txBody>
                  <a:tcPr/>
                </a:tc>
                <a:extLst>
                  <a:ext uri="{0D108BD9-81ED-4DB2-BD59-A6C34878D82A}">
                    <a16:rowId xmlns:a16="http://schemas.microsoft.com/office/drawing/2014/main" val="10009"/>
                  </a:ext>
                </a:extLst>
              </a:tr>
              <a:tr h="232295">
                <a:tc>
                  <a:txBody>
                    <a:bodyPr/>
                    <a:lstStyle/>
                    <a:p>
                      <a:r>
                        <a:rPr lang="en-US" sz="1600" dirty="0"/>
                        <a:t>Total assets</a:t>
                      </a:r>
                      <a:endParaRPr lang="de-DE" sz="1600" dirty="0"/>
                    </a:p>
                  </a:txBody>
                  <a:tcPr/>
                </a:tc>
                <a:tc>
                  <a:txBody>
                    <a:bodyPr/>
                    <a:lstStyle/>
                    <a:p>
                      <a:pPr algn="r"/>
                      <a:r>
                        <a:rPr lang="en-US" sz="1600" dirty="0"/>
                        <a:t>$807.8</a:t>
                      </a:r>
                      <a:endParaRPr lang="de-DE" sz="1600" dirty="0"/>
                    </a:p>
                  </a:txBody>
                  <a:tcPr/>
                </a:tc>
                <a:tc>
                  <a:txBody>
                    <a:bodyPr/>
                    <a:lstStyle/>
                    <a:p>
                      <a:endParaRPr lang="de-DE" sz="1600"/>
                    </a:p>
                  </a:txBody>
                  <a:tcPr/>
                </a:tc>
                <a:tc>
                  <a:txBody>
                    <a:bodyPr/>
                    <a:lstStyle/>
                    <a:p>
                      <a:r>
                        <a:rPr lang="en-US" sz="1600" dirty="0"/>
                        <a:t>Total liabilities</a:t>
                      </a:r>
                      <a:r>
                        <a:rPr lang="en-US" sz="1600" baseline="0" dirty="0"/>
                        <a:t> and equity</a:t>
                      </a:r>
                      <a:endParaRPr lang="de-DE" sz="1600" dirty="0"/>
                    </a:p>
                  </a:txBody>
                  <a:tcPr/>
                </a:tc>
                <a:tc>
                  <a:txBody>
                    <a:bodyPr/>
                    <a:lstStyle/>
                    <a:p>
                      <a:pPr algn="r"/>
                      <a:r>
                        <a:rPr lang="en-US" sz="1600" dirty="0"/>
                        <a:t>$807.8</a:t>
                      </a:r>
                      <a:endParaRPr lang="de-DE" sz="1600" dirty="0"/>
                    </a:p>
                  </a:txBody>
                  <a:tcPr/>
                </a:tc>
                <a:extLst>
                  <a:ext uri="{0D108BD9-81ED-4DB2-BD59-A6C34878D82A}">
                    <a16:rowId xmlns:a16="http://schemas.microsoft.com/office/drawing/2014/main" val="10010"/>
                  </a:ext>
                </a:extLst>
              </a:tr>
            </a:tbl>
          </a:graphicData>
        </a:graphic>
      </p:graphicFrame>
      <p:sp>
        <p:nvSpPr>
          <p:cNvPr id="3" name="Rectangle 2"/>
          <p:cNvSpPr/>
          <p:nvPr/>
        </p:nvSpPr>
        <p:spPr>
          <a:xfrm>
            <a:off x="304800" y="5486400"/>
            <a:ext cx="2057400" cy="304800"/>
          </a:xfrm>
          <a:prstGeom prst="rect">
            <a:avLst/>
          </a:prstGeom>
          <a:solidFill>
            <a:schemeClr val="accent4">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solidFill>
                  <a:schemeClr val="tx1"/>
                </a:solidFill>
              </a:rPr>
              <a:t>Discount loans</a:t>
            </a:r>
            <a:endParaRPr lang="de-DE" b="1" dirty="0">
              <a:solidFill>
                <a:schemeClr val="tx1"/>
              </a:solidFill>
            </a:endParaRPr>
          </a:p>
        </p:txBody>
      </p:sp>
      <p:sp>
        <p:nvSpPr>
          <p:cNvPr id="22" name="Rectangle 21"/>
          <p:cNvSpPr/>
          <p:nvPr/>
        </p:nvSpPr>
        <p:spPr>
          <a:xfrm>
            <a:off x="5638800" y="5486400"/>
            <a:ext cx="1371600" cy="304800"/>
          </a:xfrm>
          <a:prstGeom prst="rect">
            <a:avLst/>
          </a:prstGeom>
          <a:solidFill>
            <a:schemeClr val="accent2">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solidFill>
                  <a:schemeClr val="tx1"/>
                </a:solidFill>
              </a:rPr>
              <a:t>Reserves</a:t>
            </a:r>
            <a:endParaRPr lang="de-DE" b="1" dirty="0">
              <a:solidFill>
                <a:schemeClr val="tx1"/>
              </a:solidFill>
            </a:endParaRPr>
          </a:p>
        </p:txBody>
      </p:sp>
      <p:sp>
        <p:nvSpPr>
          <p:cNvPr id="23" name="Rectangle 22"/>
          <p:cNvSpPr/>
          <p:nvPr/>
        </p:nvSpPr>
        <p:spPr>
          <a:xfrm>
            <a:off x="7391400" y="5486400"/>
            <a:ext cx="1371600" cy="304800"/>
          </a:xfrm>
          <a:prstGeom prst="rect">
            <a:avLst/>
          </a:prstGeom>
          <a:solidFill>
            <a:schemeClr val="accent5">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solidFill>
                  <a:schemeClr val="tx1"/>
                </a:solidFill>
              </a:rPr>
              <a:t>Currency</a:t>
            </a:r>
            <a:endParaRPr lang="de-DE" b="1" dirty="0">
              <a:solidFill>
                <a:schemeClr val="tx1"/>
              </a:solidFill>
            </a:endParaRPr>
          </a:p>
        </p:txBody>
      </p:sp>
      <p:sp>
        <p:nvSpPr>
          <p:cNvPr id="24" name="Rectangle 23"/>
          <p:cNvSpPr/>
          <p:nvPr/>
        </p:nvSpPr>
        <p:spPr>
          <a:xfrm>
            <a:off x="6531592" y="5486400"/>
            <a:ext cx="1371600" cy="304800"/>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solidFill>
                  <a:schemeClr val="tx1"/>
                </a:solidFill>
              </a:rPr>
              <a:t>+</a:t>
            </a:r>
            <a:endParaRPr lang="de-DE" b="1" dirty="0">
              <a:solidFill>
                <a:schemeClr val="tx1"/>
              </a:solidFill>
            </a:endParaRPr>
          </a:p>
        </p:txBody>
      </p:sp>
      <p:sp>
        <p:nvSpPr>
          <p:cNvPr id="25" name="Rectangle 24"/>
          <p:cNvSpPr/>
          <p:nvPr/>
        </p:nvSpPr>
        <p:spPr>
          <a:xfrm>
            <a:off x="3505200" y="5486400"/>
            <a:ext cx="2362200" cy="304800"/>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solidFill>
                  <a:schemeClr val="tx1"/>
                </a:solidFill>
              </a:rPr>
              <a:t>Monetary Base = </a:t>
            </a:r>
            <a:endParaRPr lang="de-DE" b="1" dirty="0">
              <a:solidFill>
                <a:schemeClr val="tx1"/>
              </a:solidFill>
            </a:endParaRPr>
          </a:p>
        </p:txBody>
      </p:sp>
      <p:sp>
        <p:nvSpPr>
          <p:cNvPr id="11"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Effect of the GFC</a:t>
            </a:r>
            <a:endParaRPr lang="zh-TW" altLang="en-US" dirty="0"/>
          </a:p>
        </p:txBody>
      </p:sp>
      <p:sp>
        <p:nvSpPr>
          <p:cNvPr id="3" name="Slide Number Placeholder 2"/>
          <p:cNvSpPr>
            <a:spLocks noGrp="1"/>
          </p:cNvSpPr>
          <p:nvPr>
            <p:ph type="sldNum" sz="quarter" idx="10"/>
          </p:nvPr>
        </p:nvSpPr>
        <p:spPr/>
        <p:txBody>
          <a:bodyPr/>
          <a:lstStyle/>
          <a:p>
            <a:fld id="{B2E8517A-7B27-4B5A-84D1-7E407DDFD705}" type="slidenum">
              <a:rPr lang="en-US" altLang="en-US" smtClean="0"/>
              <a:pPr/>
              <a:t>13</a:t>
            </a:fld>
            <a:endParaRPr lang="en-US" altLang="en-US"/>
          </a:p>
        </p:txBody>
      </p:sp>
      <p:pic>
        <p:nvPicPr>
          <p:cNvPr id="1034242" name="Picture 2" descr="http://blogs.exeter.ac.uk/governingfinancialinnovation/files/2012/05/Financial-Reform1.jpg">
            <a:hlinkClick r:id="rId3"/>
          </p:cNvPr>
          <p:cNvPicPr>
            <a:picLocks noChangeAspect="1" noChangeArrowheads="1"/>
          </p:cNvPicPr>
          <p:nvPr/>
        </p:nvPicPr>
        <p:blipFill>
          <a:blip r:embed="rId4" cstate="print"/>
          <a:srcRect/>
          <a:stretch>
            <a:fillRect/>
          </a:stretch>
        </p:blipFill>
        <p:spPr bwMode="auto">
          <a:xfrm>
            <a:off x="1672300" y="1371600"/>
            <a:ext cx="6000000" cy="4572000"/>
          </a:xfrm>
          <a:prstGeom prst="rect">
            <a:avLst/>
          </a:prstGeom>
          <a:noFill/>
        </p:spPr>
      </p:pic>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Financial Regulation</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zh-TW"/>
              <a:t>Key role of reserves in monetary policy</a:t>
            </a:r>
          </a:p>
        </p:txBody>
      </p:sp>
      <p:sp>
        <p:nvSpPr>
          <p:cNvPr id="224259" name="Rectangle 3"/>
          <p:cNvSpPr>
            <a:spLocks noGrp="1" noChangeArrowheads="1"/>
          </p:cNvSpPr>
          <p:nvPr>
            <p:ph idx="1"/>
          </p:nvPr>
        </p:nvSpPr>
        <p:spPr>
          <a:xfrm>
            <a:off x="457200" y="838200"/>
            <a:ext cx="7162800" cy="5333999"/>
          </a:xfrm>
        </p:spPr>
        <p:txBody>
          <a:bodyPr>
            <a:normAutofit fontScale="92500"/>
          </a:bodyPr>
          <a:lstStyle/>
          <a:p>
            <a:pPr>
              <a:lnSpc>
                <a:spcPct val="130000"/>
              </a:lnSpc>
            </a:pPr>
            <a:r>
              <a:rPr lang="en-US" altLang="zh-TW" dirty="0"/>
              <a:t>All banks are required to hold reserves at the Fed</a:t>
            </a:r>
          </a:p>
          <a:p>
            <a:pPr>
              <a:lnSpc>
                <a:spcPct val="130000"/>
              </a:lnSpc>
            </a:pPr>
            <a:r>
              <a:rPr lang="en-US" altLang="zh-TW" dirty="0"/>
              <a:t>Reserves = required reserves (10% of transaction accounts) + excess reserves</a:t>
            </a:r>
          </a:p>
          <a:p>
            <a:pPr lvl="1">
              <a:lnSpc>
                <a:spcPct val="130000"/>
              </a:lnSpc>
            </a:pPr>
            <a:r>
              <a:rPr lang="en-US" altLang="zh-TW" dirty="0"/>
              <a:t>Required reserves fluctuate depending on level of transaction deposits</a:t>
            </a:r>
          </a:p>
          <a:p>
            <a:pPr lvl="1">
              <a:lnSpc>
                <a:spcPct val="130000"/>
              </a:lnSpc>
            </a:pPr>
            <a:r>
              <a:rPr lang="en-US" altLang="zh-TW" dirty="0"/>
              <a:t>Excess reserves are a liquidity management tool for banks</a:t>
            </a:r>
          </a:p>
          <a:p>
            <a:pPr>
              <a:lnSpc>
                <a:spcPct val="130000"/>
              </a:lnSpc>
            </a:pPr>
            <a:r>
              <a:rPr lang="en-US" altLang="zh-TW" dirty="0"/>
              <a:t>Reserves are used to settle transactions between depository institutions</a:t>
            </a:r>
          </a:p>
          <a:p>
            <a:pPr>
              <a:lnSpc>
                <a:spcPct val="130000"/>
              </a:lnSpc>
            </a:pPr>
            <a:r>
              <a:rPr lang="en-US" altLang="zh-TW" dirty="0"/>
              <a:t>Banks with excess reserves lend these to banks in need of reserves = interbank transactions</a:t>
            </a:r>
          </a:p>
          <a:p>
            <a:pPr>
              <a:lnSpc>
                <a:spcPct val="130000"/>
              </a:lnSpc>
            </a:pPr>
            <a:r>
              <a:rPr lang="en-US" altLang="zh-TW" dirty="0"/>
              <a:t>Rate at which interbank transactions are done = Fed Funds Rate </a:t>
            </a:r>
          </a:p>
          <a:p>
            <a:pPr lvl="1">
              <a:lnSpc>
                <a:spcPct val="130000"/>
              </a:lnSpc>
            </a:pPr>
            <a:r>
              <a:rPr lang="en-US" altLang="zh-TW" dirty="0"/>
              <a:t>Fed Funds rate is NOT determined by the Fed; it is a function of the supply and demand for Fed funds among banks and the effects of the Fed’s trading through the FOMC</a:t>
            </a:r>
          </a:p>
        </p:txBody>
      </p:sp>
      <p:sp>
        <p:nvSpPr>
          <p:cNvPr id="8"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F5FDFEB5-071A-4A54-BA5E-445F9C334F8B}" type="slidenum">
              <a:rPr lang="en-US" altLang="en-US" sz="1400"/>
              <a:pPr/>
              <a:t>130</a:t>
            </a:fld>
            <a:endParaRPr lang="en-US" altLang="en-US" sz="1400"/>
          </a:p>
        </p:txBody>
      </p:sp>
      <p:sp>
        <p:nvSpPr>
          <p:cNvPr id="224260" name="Text Box 4"/>
          <p:cNvSpPr txBox="1">
            <a:spLocks noChangeArrowheads="1"/>
          </p:cNvSpPr>
          <p:nvPr/>
        </p:nvSpPr>
        <p:spPr bwMode="auto">
          <a:xfrm>
            <a:off x="228600" y="2514600"/>
            <a:ext cx="1143000" cy="366713"/>
          </a:xfrm>
          <a:prstGeom prst="rect">
            <a:avLst/>
          </a:prstGeom>
          <a:noFill/>
          <a:ln w="9525">
            <a:noFill/>
            <a:miter lim="800000"/>
            <a:headEnd/>
            <a:tailEnd/>
          </a:ln>
          <a:effectLst/>
        </p:spPr>
        <p:txBody>
          <a:bodyPr>
            <a:spAutoFit/>
          </a:bodyPr>
          <a:lstStyle/>
          <a:p>
            <a:pPr eaLnBrk="0" hangingPunct="0">
              <a:spcBef>
                <a:spcPct val="50000"/>
              </a:spcBef>
            </a:pPr>
            <a:endParaRPr lang="zh-TW" altLang="en-US">
              <a:ea typeface="PMingLiU" pitchFamily="18" charset="-120"/>
            </a:endParaRPr>
          </a:p>
        </p:txBody>
      </p:sp>
      <p:sp>
        <p:nvSpPr>
          <p:cNvPr id="224261" name="Text Box 5"/>
          <p:cNvSpPr txBox="1">
            <a:spLocks noChangeArrowheads="1"/>
          </p:cNvSpPr>
          <p:nvPr/>
        </p:nvSpPr>
        <p:spPr bwMode="auto">
          <a:xfrm>
            <a:off x="7696200" y="1439882"/>
            <a:ext cx="1371600" cy="3970318"/>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spAutoFit/>
          </a:bodyPr>
          <a:lstStyle/>
          <a:p>
            <a:pPr algn="ctr" eaLnBrk="0" hangingPunct="0">
              <a:spcBef>
                <a:spcPct val="50000"/>
              </a:spcBef>
            </a:pPr>
            <a:r>
              <a:rPr lang="en-US" altLang="zh-TW" b="1" dirty="0">
                <a:latin typeface="+mn-lt"/>
                <a:ea typeface="PMingLiU" pitchFamily="18" charset="-120"/>
              </a:rPr>
              <a:t>The initial link in the chain between monetary policy and the economy is the market for balances held at the Federal Reserve Banks</a:t>
            </a:r>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
        <p:nvSpPr>
          <p:cNvPr id="2" name="Cloud Callout 1"/>
          <p:cNvSpPr/>
          <p:nvPr/>
        </p:nvSpPr>
        <p:spPr>
          <a:xfrm>
            <a:off x="5943600" y="533400"/>
            <a:ext cx="3124200" cy="906482"/>
          </a:xfrm>
          <a:prstGeom prst="cloudCallout">
            <a:avLst>
              <a:gd name="adj1" fmla="val -55955"/>
              <a:gd name="adj2" fmla="val 210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on hold during pandemic</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2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425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425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42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425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425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4259">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4259">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4261"/>
                                        </p:tgtEl>
                                        <p:attrNameLst>
                                          <p:attrName>style.visibility</p:attrName>
                                        </p:attrNameLst>
                                      </p:cBhvr>
                                      <p:to>
                                        <p:strVal val="visible"/>
                                      </p:to>
                                    </p:set>
                                    <p:animEffect transition="in" filter="fade">
                                      <p:cBhvr>
                                        <p:cTn id="33" dur="500"/>
                                        <p:tgtEl>
                                          <p:spTgt spid="224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build="p"/>
      <p:bldP spid="224261"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zh-TW"/>
              <a:t>Objective of Monetary Policy</a:t>
            </a:r>
          </a:p>
        </p:txBody>
      </p:sp>
      <p:sp>
        <p:nvSpPr>
          <p:cNvPr id="226307" name="Rectangle 3"/>
          <p:cNvSpPr>
            <a:spLocks noGrp="1" noChangeArrowheads="1"/>
          </p:cNvSpPr>
          <p:nvPr>
            <p:ph idx="1"/>
          </p:nvPr>
        </p:nvSpPr>
        <p:spPr/>
        <p:txBody>
          <a:bodyPr/>
          <a:lstStyle/>
          <a:p>
            <a:r>
              <a:rPr lang="en-US" altLang="zh-TW" dirty="0"/>
              <a:t>To influence the amount of reserves in the banking system…</a:t>
            </a:r>
          </a:p>
          <a:p>
            <a:r>
              <a:rPr lang="en-US" altLang="zh-TW" dirty="0"/>
              <a:t>which affects interest rates and availability of credit and…</a:t>
            </a:r>
          </a:p>
          <a:p>
            <a:r>
              <a:rPr lang="en-US" altLang="zh-TW" dirty="0"/>
              <a:t>ultimately affects the levels of employment, output, prices and inflation</a:t>
            </a:r>
          </a:p>
        </p:txBody>
      </p:sp>
      <p:sp>
        <p:nvSpPr>
          <p:cNvPr id="7"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9D6DB595-0330-4B22-8681-6E218FD5F0A4}" type="slidenum">
              <a:rPr lang="en-US" altLang="en-US" sz="1400"/>
              <a:pPr/>
              <a:t>131</a:t>
            </a:fld>
            <a:endParaRPr lang="en-US" altLang="en-US" sz="1400"/>
          </a:p>
        </p:txBody>
      </p:sp>
      <p:sp>
        <p:nvSpPr>
          <p:cNvPr id="226308" name="Text Box 4"/>
          <p:cNvSpPr txBox="1">
            <a:spLocks noChangeArrowheads="1"/>
          </p:cNvSpPr>
          <p:nvPr/>
        </p:nvSpPr>
        <p:spPr bwMode="auto">
          <a:xfrm>
            <a:off x="361336" y="4724400"/>
            <a:ext cx="8305800" cy="70788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square">
            <a:spAutoFit/>
          </a:bodyPr>
          <a:lstStyle/>
          <a:p>
            <a:pPr algn="ctr" eaLnBrk="0" hangingPunct="0">
              <a:spcBef>
                <a:spcPct val="50000"/>
              </a:spcBef>
            </a:pPr>
            <a:r>
              <a:rPr lang="en-US" altLang="zh-TW" sz="2000" b="1" dirty="0">
                <a:ea typeface="PMingLiU" pitchFamily="18" charset="-120"/>
              </a:rPr>
              <a:t>Monetary policy = what the Fed does to influence the amount of money and credit in the US economy</a:t>
            </a:r>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6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63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26308"/>
                                        </p:tgtEl>
                                        <p:attrNameLst>
                                          <p:attrName>style.visibility</p:attrName>
                                        </p:attrNameLst>
                                      </p:cBhvr>
                                      <p:to>
                                        <p:strVal val="visible"/>
                                      </p:to>
                                    </p:set>
                                    <p:animEffect transition="in" filter="fade">
                                      <p:cBhvr>
                                        <p:cTn id="19" dur="500"/>
                                        <p:tgtEl>
                                          <p:spTgt spid="226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7" grpId="0" build="p"/>
      <p:bldP spid="226308"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r>
              <a:rPr lang="en-US" altLang="zh-TW" dirty="0"/>
              <a:t>Monetary Policy Tools, old and new</a:t>
            </a:r>
          </a:p>
        </p:txBody>
      </p:sp>
      <p:sp>
        <p:nvSpPr>
          <p:cNvPr id="232451" name="Rectangle 3"/>
          <p:cNvSpPr>
            <a:spLocks noGrp="1" noChangeArrowheads="1"/>
          </p:cNvSpPr>
          <p:nvPr>
            <p:ph idx="1"/>
          </p:nvPr>
        </p:nvSpPr>
        <p:spPr/>
        <p:txBody>
          <a:bodyPr>
            <a:normAutofit/>
          </a:bodyPr>
          <a:lstStyle/>
          <a:p>
            <a:pPr>
              <a:lnSpc>
                <a:spcPct val="120000"/>
              </a:lnSpc>
            </a:pPr>
            <a:r>
              <a:rPr lang="en-US" altLang="zh-TW" sz="2100" dirty="0"/>
              <a:t>Open Market Operations</a:t>
            </a:r>
          </a:p>
          <a:p>
            <a:pPr>
              <a:lnSpc>
                <a:spcPct val="120000"/>
              </a:lnSpc>
            </a:pPr>
            <a:r>
              <a:rPr lang="en-US" altLang="zh-TW" sz="2100" dirty="0"/>
              <a:t>The Discount Rate and Discount Loans</a:t>
            </a:r>
          </a:p>
          <a:p>
            <a:pPr>
              <a:lnSpc>
                <a:spcPct val="120000"/>
              </a:lnSpc>
            </a:pPr>
            <a:r>
              <a:rPr lang="en-US" altLang="zh-TW" sz="2100" dirty="0"/>
              <a:t>Reserve Requirements</a:t>
            </a:r>
          </a:p>
          <a:p>
            <a:pPr>
              <a:lnSpc>
                <a:spcPct val="120000"/>
              </a:lnSpc>
            </a:pPr>
            <a:r>
              <a:rPr lang="en-US" altLang="zh-TW" sz="2100" dirty="0"/>
              <a:t>Quantitative Easing (I, II, ….) , Tapering and Normalization</a:t>
            </a:r>
          </a:p>
          <a:p>
            <a:pPr>
              <a:lnSpc>
                <a:spcPct val="120000"/>
              </a:lnSpc>
            </a:pPr>
            <a:r>
              <a:rPr lang="en-US" altLang="zh-TW" sz="2100" dirty="0"/>
              <a:t>Twist</a:t>
            </a:r>
          </a:p>
          <a:p>
            <a:pPr>
              <a:lnSpc>
                <a:spcPct val="120000"/>
              </a:lnSpc>
            </a:pPr>
            <a:r>
              <a:rPr lang="en-US" altLang="zh-TW" sz="2100" dirty="0"/>
              <a:t>Zero Lower Bound</a:t>
            </a:r>
          </a:p>
          <a:p>
            <a:pPr>
              <a:lnSpc>
                <a:spcPct val="120000"/>
              </a:lnSpc>
            </a:pPr>
            <a:r>
              <a:rPr lang="en-US" altLang="zh-TW" sz="2100" dirty="0"/>
              <a:t>Forward Guidance</a:t>
            </a:r>
          </a:p>
          <a:p>
            <a:pPr>
              <a:lnSpc>
                <a:spcPct val="120000"/>
              </a:lnSpc>
            </a:pPr>
            <a:r>
              <a:rPr lang="en-US" altLang="zh-TW" sz="2100" dirty="0"/>
              <a:t>Interest On Excess Reserves (IOER)</a:t>
            </a:r>
          </a:p>
          <a:p>
            <a:pPr>
              <a:lnSpc>
                <a:spcPct val="120000"/>
              </a:lnSpc>
            </a:pPr>
            <a:r>
              <a:rPr lang="en-US" altLang="zh-TW" sz="2100" dirty="0"/>
              <a:t>Overnight Reverse Repos Program (ORRP</a:t>
            </a:r>
            <a:r>
              <a:rPr lang="en-US" altLang="zh-TW" sz="2100" dirty="0" smtClean="0"/>
              <a:t>)</a:t>
            </a:r>
            <a:endParaRPr lang="en-US" altLang="zh-TW" sz="2100" dirty="0"/>
          </a:p>
        </p:txBody>
      </p:sp>
      <p:sp>
        <p:nvSpPr>
          <p:cNvPr id="8"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C844FB7B-A4D1-405A-80B6-3FA92FA6BB58}" type="slidenum">
              <a:rPr lang="en-US" altLang="en-US" sz="1400"/>
              <a:pPr/>
              <a:t>132</a:t>
            </a:fld>
            <a:endParaRPr lang="en-US" altLang="en-US" sz="1400"/>
          </a:p>
        </p:txBody>
      </p:sp>
      <p:sp>
        <p:nvSpPr>
          <p:cNvPr id="232452" name="Text Box 4"/>
          <p:cNvSpPr txBox="1">
            <a:spLocks noChangeArrowheads="1"/>
          </p:cNvSpPr>
          <p:nvPr/>
        </p:nvSpPr>
        <p:spPr bwMode="auto">
          <a:xfrm>
            <a:off x="5638800" y="2057400"/>
            <a:ext cx="1828800" cy="369332"/>
          </a:xfrm>
          <a:prstGeom prst="rect">
            <a:avLst/>
          </a:prstGeom>
          <a:noFill/>
          <a:ln>
            <a:noFill/>
            <a:headEnd/>
            <a:tailEnd/>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a:spcBef>
                <a:spcPct val="50000"/>
              </a:spcBef>
            </a:pPr>
            <a:r>
              <a:rPr lang="en-US" altLang="zh-TW" b="1" dirty="0">
                <a:ea typeface="PMingLiU" pitchFamily="18" charset="-120"/>
              </a:rPr>
              <a:t>Traditional Tools</a:t>
            </a:r>
          </a:p>
        </p:txBody>
      </p:sp>
      <p:sp>
        <p:nvSpPr>
          <p:cNvPr id="232453" name="AutoShape 5"/>
          <p:cNvSpPr>
            <a:spLocks/>
          </p:cNvSpPr>
          <p:nvPr/>
        </p:nvSpPr>
        <p:spPr bwMode="auto">
          <a:xfrm>
            <a:off x="5257800" y="1669006"/>
            <a:ext cx="381000" cy="1150394"/>
          </a:xfrm>
          <a:prstGeom prst="rightBrace">
            <a:avLst>
              <a:gd name="adj1" fmla="val 12970"/>
              <a:gd name="adj2" fmla="val 51117"/>
            </a:avLst>
          </a:prstGeom>
          <a:ln>
            <a:headEnd/>
            <a:tailEnd/>
          </a:ln>
        </p:spPr>
        <p:style>
          <a:lnRef idx="2">
            <a:schemeClr val="accent2"/>
          </a:lnRef>
          <a:fillRef idx="0">
            <a:schemeClr val="accent2"/>
          </a:fillRef>
          <a:effectRef idx="1">
            <a:schemeClr val="accent2"/>
          </a:effectRef>
          <a:fontRef idx="minor">
            <a:schemeClr val="tx1"/>
          </a:fontRef>
        </p:style>
        <p:txBody>
          <a:bodyPr wrap="none" anchor="ctr"/>
          <a:lstStyle/>
          <a:p>
            <a:endParaRPr lang="zh-TW" altLang="en-US"/>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4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24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24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24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24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245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245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245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245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2452"/>
                                        </p:tgtEl>
                                        <p:attrNameLst>
                                          <p:attrName>style.visibility</p:attrName>
                                        </p:attrNameLst>
                                      </p:cBhvr>
                                      <p:to>
                                        <p:strVal val="visible"/>
                                      </p:to>
                                    </p:set>
                                    <p:animEffect transition="in" filter="fade">
                                      <p:cBhvr>
                                        <p:cTn id="43" dur="500"/>
                                        <p:tgtEl>
                                          <p:spTgt spid="2324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2453"/>
                                        </p:tgtEl>
                                        <p:attrNameLst>
                                          <p:attrName>style.visibility</p:attrName>
                                        </p:attrNameLst>
                                      </p:cBhvr>
                                      <p:to>
                                        <p:strVal val="visible"/>
                                      </p:to>
                                    </p:set>
                                    <p:animEffect transition="in" filter="fade">
                                      <p:cBhvr>
                                        <p:cTn id="46" dur="500"/>
                                        <p:tgtEl>
                                          <p:spTgt spid="232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1" grpId="0" uiExpand="1" build="p"/>
      <p:bldP spid="232452" grpId="0"/>
      <p:bldP spid="232453"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457200" y="274638"/>
            <a:ext cx="8686800" cy="1143000"/>
          </a:xfrm>
        </p:spPr>
        <p:txBody>
          <a:bodyPr/>
          <a:lstStyle/>
          <a:p>
            <a:r>
              <a:rPr lang="en-US" altLang="zh-TW" dirty="0"/>
              <a:t>Tools of Monetary Policy: </a:t>
            </a:r>
            <a:r>
              <a:rPr lang="en-US" altLang="zh-TW" dirty="0">
                <a:solidFill>
                  <a:schemeClr val="accent2">
                    <a:lumMod val="75000"/>
                  </a:schemeClr>
                </a:solidFill>
              </a:rPr>
              <a:t>Open Market Operations</a:t>
            </a:r>
          </a:p>
        </p:txBody>
      </p:sp>
      <p:sp>
        <p:nvSpPr>
          <p:cNvPr id="2" name="Text Placeholder 1"/>
          <p:cNvSpPr>
            <a:spLocks noGrp="1"/>
          </p:cNvSpPr>
          <p:nvPr>
            <p:ph type="body" idx="1"/>
          </p:nvPr>
        </p:nvSpPr>
        <p:spPr/>
        <p:txBody>
          <a:bodyPr/>
          <a:lstStyle/>
          <a:p>
            <a:r>
              <a:rPr lang="en-US" altLang="zh-TW" dirty="0"/>
              <a:t>Open Market Operations</a:t>
            </a:r>
          </a:p>
        </p:txBody>
      </p:sp>
      <p:sp>
        <p:nvSpPr>
          <p:cNvPr id="240643" name="Rectangle 3"/>
          <p:cNvSpPr>
            <a:spLocks noGrp="1" noChangeArrowheads="1"/>
          </p:cNvSpPr>
          <p:nvPr>
            <p:ph sz="half" idx="2"/>
          </p:nvPr>
        </p:nvSpPr>
        <p:spPr/>
        <p:txBody>
          <a:bodyPr/>
          <a:lstStyle/>
          <a:p>
            <a:r>
              <a:rPr lang="en-US" altLang="zh-TW" dirty="0"/>
              <a:t>Dynamic: Meant to change Reserves</a:t>
            </a:r>
          </a:p>
          <a:p>
            <a:r>
              <a:rPr lang="en-US" altLang="zh-TW" dirty="0"/>
              <a:t>Defensive: Meant to offset other factors affecting Reserves, typically uses repos</a:t>
            </a:r>
          </a:p>
        </p:txBody>
      </p:sp>
      <p:sp>
        <p:nvSpPr>
          <p:cNvPr id="3" name="Text Placeholder 2"/>
          <p:cNvSpPr>
            <a:spLocks noGrp="1"/>
          </p:cNvSpPr>
          <p:nvPr>
            <p:ph type="body" sz="quarter" idx="3"/>
          </p:nvPr>
        </p:nvSpPr>
        <p:spPr/>
        <p:txBody>
          <a:bodyPr/>
          <a:lstStyle/>
          <a:p>
            <a:pPr>
              <a:lnSpc>
                <a:spcPct val="100000"/>
              </a:lnSpc>
            </a:pPr>
            <a:r>
              <a:rPr lang="en-US" altLang="zh-TW" dirty="0"/>
              <a:t>Advantages of Open Market Operations</a:t>
            </a:r>
            <a:endParaRPr lang="de-DE" dirty="0"/>
          </a:p>
        </p:txBody>
      </p:sp>
      <p:sp>
        <p:nvSpPr>
          <p:cNvPr id="240644" name="Rectangle 4"/>
          <p:cNvSpPr>
            <a:spLocks noGrp="1" noChangeArrowheads="1"/>
          </p:cNvSpPr>
          <p:nvPr>
            <p:ph sz="quarter" idx="4"/>
          </p:nvPr>
        </p:nvSpPr>
        <p:spPr/>
        <p:txBody>
          <a:bodyPr/>
          <a:lstStyle/>
          <a:p>
            <a:r>
              <a:rPr lang="en-US" altLang="zh-TW" dirty="0"/>
              <a:t>Fed has complete control</a:t>
            </a:r>
          </a:p>
          <a:p>
            <a:r>
              <a:rPr lang="en-US" altLang="zh-TW" dirty="0"/>
              <a:t>Flexible and precise</a:t>
            </a:r>
          </a:p>
          <a:p>
            <a:r>
              <a:rPr lang="en-US" altLang="zh-TW" dirty="0"/>
              <a:t>Easily reversed</a:t>
            </a:r>
          </a:p>
          <a:p>
            <a:r>
              <a:rPr lang="en-US" altLang="zh-TW" dirty="0"/>
              <a:t>Implemented quickly</a:t>
            </a:r>
          </a:p>
        </p:txBody>
      </p:sp>
      <p:sp>
        <p:nvSpPr>
          <p:cNvPr id="7" name="Slide Number Placeholder 6"/>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E7824AB9-9B5B-4ABD-8B53-B01E3D166528}" type="slidenum">
              <a:rPr lang="en-US" altLang="en-US" sz="1400"/>
              <a:pPr/>
              <a:t>133</a:t>
            </a:fld>
            <a:endParaRPr lang="en-US" altLang="en-US" sz="1400"/>
          </a:p>
        </p:txBody>
      </p:sp>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06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06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064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064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064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064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3" grpId="0" build="p"/>
      <p:bldP spid="3" grpId="0" build="p"/>
      <p:bldP spid="240644"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ea typeface="PMingLiU" pitchFamily="18" charset="-120"/>
              </a:rPr>
              <a:t>Impact of Open Market Purchase from the public on Fed’s Balance Sheet</a:t>
            </a:r>
            <a:endParaRPr lang="de-DE" dirty="0"/>
          </a:p>
        </p:txBody>
      </p:sp>
      <p:sp>
        <p:nvSpPr>
          <p:cNvPr id="3" name="Slide Number Placeholder 2"/>
          <p:cNvSpPr>
            <a:spLocks noGrp="1"/>
          </p:cNvSpPr>
          <p:nvPr>
            <p:ph type="sldNum" sz="quarter" idx="10"/>
          </p:nvPr>
        </p:nvSpPr>
        <p:spPr/>
        <p:txBody>
          <a:bodyPr/>
          <a:lstStyle/>
          <a:p>
            <a:fld id="{B2E8517A-7B27-4B5A-84D1-7E407DDFD705}" type="slidenum">
              <a:rPr lang="en-US" altLang="en-US" smtClean="0"/>
              <a:pPr/>
              <a:t>134</a:t>
            </a:fld>
            <a:endParaRPr lang="en-US" altLang="en-US"/>
          </a:p>
        </p:txBody>
      </p:sp>
      <p:graphicFrame>
        <p:nvGraphicFramePr>
          <p:cNvPr id="5" name="Table 4"/>
          <p:cNvGraphicFramePr>
            <a:graphicFrameLocks noGrp="1"/>
          </p:cNvGraphicFramePr>
          <p:nvPr>
            <p:extLst>
              <p:ext uri="{D42A27DB-BD31-4B8C-83A1-F6EECF244321}">
                <p14:modId xmlns:p14="http://schemas.microsoft.com/office/powerpoint/2010/main" val="1277116949"/>
              </p:ext>
            </p:extLst>
          </p:nvPr>
        </p:nvGraphicFramePr>
        <p:xfrm>
          <a:off x="609600" y="2174240"/>
          <a:ext cx="3905250" cy="1483360"/>
        </p:xfrm>
        <a:graphic>
          <a:graphicData uri="http://schemas.openxmlformats.org/drawingml/2006/table">
            <a:tbl>
              <a:tblPr firstRow="1" bandRow="1">
                <a:tableStyleId>{69012ECD-51FC-41F1-AA8D-1B2483CD663E}</a:tableStyleId>
              </a:tblPr>
              <a:tblGrid>
                <a:gridCol w="123825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1108710">
                  <a:extLst>
                    <a:ext uri="{9D8B030D-6E8A-4147-A177-3AD203B41FA5}">
                      <a16:colId xmlns:a16="http://schemas.microsoft.com/office/drawing/2014/main" val="20002"/>
                    </a:ext>
                  </a:extLst>
                </a:gridCol>
                <a:gridCol w="796290">
                  <a:extLst>
                    <a:ext uri="{9D8B030D-6E8A-4147-A177-3AD203B41FA5}">
                      <a16:colId xmlns:a16="http://schemas.microsoft.com/office/drawing/2014/main" val="20003"/>
                    </a:ext>
                  </a:extLst>
                </a:gridCol>
              </a:tblGrid>
              <a:tr h="370840">
                <a:tc gridSpan="4">
                  <a:txBody>
                    <a:bodyPr/>
                    <a:lstStyle/>
                    <a:p>
                      <a:pPr algn="ctr"/>
                      <a:r>
                        <a:rPr lang="en-US" dirty="0">
                          <a:solidFill>
                            <a:schemeClr val="tx1"/>
                          </a:solidFill>
                        </a:rPr>
                        <a:t>Public</a:t>
                      </a:r>
                      <a:endParaRPr lang="de-DE"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extLst>
                  <a:ext uri="{0D108BD9-81ED-4DB2-BD59-A6C34878D82A}">
                    <a16:rowId xmlns:a16="http://schemas.microsoft.com/office/drawing/2014/main" val="10000"/>
                  </a:ext>
                </a:extLst>
              </a:tr>
              <a:tr h="370840">
                <a:tc gridSpan="2">
                  <a:txBody>
                    <a:bodyPr/>
                    <a:lstStyle/>
                    <a:p>
                      <a:pPr algn="ctr"/>
                      <a:r>
                        <a:rPr lang="en-US" sz="1800" b="1" kern="1200" dirty="0">
                          <a:solidFill>
                            <a:schemeClr val="bg1"/>
                          </a:solidFill>
                          <a:latin typeface="+mn-lt"/>
                          <a:ea typeface="+mn-ea"/>
                          <a:cs typeface="+mn-cs"/>
                        </a:rPr>
                        <a:t>Assets</a:t>
                      </a:r>
                      <a:endParaRPr lang="de-DE" sz="1800" b="1" kern="1200" dirty="0">
                        <a:solidFill>
                          <a:schemeClr val="bg1"/>
                        </a:solidFill>
                        <a:latin typeface="+mn-lt"/>
                        <a:ea typeface="+mn-ea"/>
                        <a:cs typeface="+mn-cs"/>
                      </a:endParaRPr>
                    </a:p>
                  </a:txBody>
                  <a:tcPr>
                    <a:lnR w="12700" cap="flat" cmpd="sng" algn="ctr">
                      <a:solidFill>
                        <a:schemeClr val="accent1"/>
                      </a:solidFill>
                      <a:prstDash val="solid"/>
                      <a:round/>
                      <a:headEnd type="none" w="med" len="med"/>
                      <a:tailEnd type="none" w="med" len="med"/>
                    </a:lnR>
                    <a:solidFill>
                      <a:schemeClr val="accent1"/>
                    </a:solidFill>
                  </a:tcPr>
                </a:tc>
                <a:tc hMerge="1">
                  <a:txBody>
                    <a:bodyPr/>
                    <a:lstStyle/>
                    <a:p>
                      <a:endParaRPr lang="de-DE" dirty="0"/>
                    </a:p>
                  </a:txBody>
                  <a:tcPr/>
                </a:tc>
                <a:tc gridSpan="2">
                  <a:txBody>
                    <a:bodyPr/>
                    <a:lstStyle/>
                    <a:p>
                      <a:pPr algn="ctr"/>
                      <a:r>
                        <a:rPr lang="en-US" sz="1800" b="1" kern="1200" dirty="0">
                          <a:solidFill>
                            <a:schemeClr val="bg1"/>
                          </a:solidFill>
                          <a:latin typeface="+mn-lt"/>
                          <a:ea typeface="+mn-ea"/>
                          <a:cs typeface="+mn-cs"/>
                        </a:rPr>
                        <a:t>Liabilities</a:t>
                      </a:r>
                      <a:endParaRPr lang="de-DE" sz="1800" b="1" kern="1200" dirty="0">
                        <a:solidFill>
                          <a:schemeClr val="bg1"/>
                        </a:solidFill>
                        <a:latin typeface="+mn-lt"/>
                        <a:ea typeface="+mn-ea"/>
                        <a:cs typeface="+mn-cs"/>
                      </a:endParaRPr>
                    </a:p>
                  </a:txBody>
                  <a:tcPr>
                    <a:lnL w="12700" cap="flat" cmpd="sng" algn="ctr">
                      <a:solidFill>
                        <a:schemeClr val="accent1"/>
                      </a:solidFill>
                      <a:prstDash val="solid"/>
                      <a:round/>
                      <a:headEnd type="none" w="med" len="med"/>
                      <a:tailEnd type="none" w="med" len="med"/>
                    </a:lnL>
                    <a:solidFill>
                      <a:schemeClr val="accent1"/>
                    </a:solidFill>
                  </a:tcPr>
                </a:tc>
                <a:tc hMerge="1">
                  <a:txBody>
                    <a:bodyPr/>
                    <a:lstStyle/>
                    <a:p>
                      <a:endParaRPr lang="de-DE" dirty="0"/>
                    </a:p>
                  </a:txBody>
                  <a:tcPr/>
                </a:tc>
                <a:extLst>
                  <a:ext uri="{0D108BD9-81ED-4DB2-BD59-A6C34878D82A}">
                    <a16:rowId xmlns:a16="http://schemas.microsoft.com/office/drawing/2014/main" val="10001"/>
                  </a:ext>
                </a:extLst>
              </a:tr>
              <a:tr h="370840">
                <a:tc>
                  <a:txBody>
                    <a:bodyPr/>
                    <a:lstStyle/>
                    <a:p>
                      <a:r>
                        <a:rPr lang="en-US" dirty="0"/>
                        <a:t>Securities</a:t>
                      </a:r>
                      <a:endParaRPr lang="de-DE" dirty="0"/>
                    </a:p>
                  </a:txBody>
                  <a:tcPr>
                    <a:lnB w="12700" cap="flat" cmpd="sng" algn="ctr">
                      <a:solidFill>
                        <a:schemeClr val="bg1"/>
                      </a:solidFill>
                      <a:prstDash val="solid"/>
                      <a:round/>
                      <a:headEnd type="none" w="med" len="med"/>
                      <a:tailEnd type="none" w="med" len="med"/>
                    </a:lnB>
                    <a:solidFill>
                      <a:schemeClr val="bg1"/>
                    </a:solidFill>
                  </a:tcPr>
                </a:tc>
                <a:tc>
                  <a:txBody>
                    <a:bodyPr/>
                    <a:lstStyle/>
                    <a:p>
                      <a:r>
                        <a:rPr lang="en-US" dirty="0"/>
                        <a:t>-$100</a:t>
                      </a:r>
                      <a:endParaRPr lang="de-DE" dirty="0">
                        <a:solidFill>
                          <a:srgbClr val="FF0000"/>
                        </a:solidFill>
                      </a:endParaRPr>
                    </a:p>
                  </a:txBody>
                  <a:tcPr>
                    <a:lnR w="12700" cap="flat" cmpd="sng" algn="ctr">
                      <a:solidFill>
                        <a:schemeClr val="accent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solidFill>
                  </a:tcPr>
                </a:tc>
                <a:tc>
                  <a:txBody>
                    <a:bodyPr/>
                    <a:lstStyle/>
                    <a:p>
                      <a:endParaRPr lang="de-DE" dirty="0"/>
                    </a:p>
                  </a:txBody>
                  <a:tcPr>
                    <a:lnL w="12700" cap="flat" cmpd="sng" algn="ctr">
                      <a:solidFill>
                        <a:schemeClr val="accent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solidFill>
                  </a:tcPr>
                </a:tc>
                <a:tc>
                  <a:txBody>
                    <a:bodyPr/>
                    <a:lstStyle/>
                    <a:p>
                      <a:endParaRPr lang="de-DE" dirty="0"/>
                    </a:p>
                  </a:txBody>
                  <a:tcPr>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r>
                        <a:rPr lang="en-US" dirty="0"/>
                        <a:t>Deposits</a:t>
                      </a:r>
                      <a:endParaRPr lang="de-DE" dirty="0"/>
                    </a:p>
                  </a:txBody>
                  <a:tcPr>
                    <a:lnT w="12700" cap="flat" cmpd="sng" algn="ctr">
                      <a:solidFill>
                        <a:schemeClr val="bg1"/>
                      </a:solidFill>
                      <a:prstDash val="solid"/>
                      <a:round/>
                      <a:headEnd type="none" w="med" len="med"/>
                      <a:tailEnd type="none" w="med" len="med"/>
                    </a:lnT>
                    <a:solidFill>
                      <a:schemeClr val="bg1"/>
                    </a:solidFill>
                  </a:tcPr>
                </a:tc>
                <a:tc>
                  <a:txBody>
                    <a:bodyPr/>
                    <a:lstStyle/>
                    <a:p>
                      <a:r>
                        <a:rPr lang="en-US" dirty="0"/>
                        <a:t>+$100</a:t>
                      </a:r>
                      <a:endParaRPr lang="de-DE" dirty="0"/>
                    </a:p>
                  </a:txBody>
                  <a:tcPr>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a:txBody>
                    <a:bodyPr/>
                    <a:lstStyle/>
                    <a:p>
                      <a:endParaRPr lang="de-DE" dirty="0"/>
                    </a:p>
                  </a:txBody>
                  <a:tcPr>
                    <a:lnL w="12700" cap="flat" cmpd="sng" algn="ctr">
                      <a:solidFill>
                        <a:schemeClr val="accent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bg1"/>
                    </a:solidFill>
                  </a:tcPr>
                </a:tc>
                <a:tc>
                  <a:txBody>
                    <a:bodyPr/>
                    <a:lstStyle/>
                    <a:p>
                      <a:endParaRPr lang="de-DE" dirty="0"/>
                    </a:p>
                  </a:txBody>
                  <a:tcPr>
                    <a:lnT w="127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706754121"/>
              </p:ext>
            </p:extLst>
          </p:nvPr>
        </p:nvGraphicFramePr>
        <p:xfrm>
          <a:off x="4800600" y="2182742"/>
          <a:ext cx="3905250" cy="1112520"/>
        </p:xfrm>
        <a:graphic>
          <a:graphicData uri="http://schemas.openxmlformats.org/drawingml/2006/table">
            <a:tbl>
              <a:tblPr firstRow="1" bandRow="1">
                <a:tableStyleId>{69012ECD-51FC-41F1-AA8D-1B2483CD663E}</a:tableStyleId>
              </a:tblPr>
              <a:tblGrid>
                <a:gridCol w="123825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1108710">
                  <a:extLst>
                    <a:ext uri="{9D8B030D-6E8A-4147-A177-3AD203B41FA5}">
                      <a16:colId xmlns:a16="http://schemas.microsoft.com/office/drawing/2014/main" val="20002"/>
                    </a:ext>
                  </a:extLst>
                </a:gridCol>
                <a:gridCol w="796290">
                  <a:extLst>
                    <a:ext uri="{9D8B030D-6E8A-4147-A177-3AD203B41FA5}">
                      <a16:colId xmlns:a16="http://schemas.microsoft.com/office/drawing/2014/main" val="20003"/>
                    </a:ext>
                  </a:extLst>
                </a:gridCol>
              </a:tblGrid>
              <a:tr h="370840">
                <a:tc gridSpan="4">
                  <a:txBody>
                    <a:bodyPr/>
                    <a:lstStyle/>
                    <a:p>
                      <a:pPr algn="ctr"/>
                      <a:r>
                        <a:rPr lang="en-US" baseline="0" dirty="0">
                          <a:solidFill>
                            <a:schemeClr val="tx1"/>
                          </a:solidFill>
                        </a:rPr>
                        <a:t>Fed</a:t>
                      </a:r>
                      <a:endParaRPr lang="de-DE"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extLst>
                  <a:ext uri="{0D108BD9-81ED-4DB2-BD59-A6C34878D82A}">
                    <a16:rowId xmlns:a16="http://schemas.microsoft.com/office/drawing/2014/main" val="10000"/>
                  </a:ext>
                </a:extLst>
              </a:tr>
              <a:tr h="370840">
                <a:tc gridSpan="2">
                  <a:txBody>
                    <a:bodyPr/>
                    <a:lstStyle/>
                    <a:p>
                      <a:pPr algn="ctr"/>
                      <a:r>
                        <a:rPr lang="en-US" sz="1800" b="1" kern="1200" dirty="0">
                          <a:solidFill>
                            <a:schemeClr val="bg1"/>
                          </a:solidFill>
                          <a:latin typeface="+mn-lt"/>
                          <a:ea typeface="+mn-ea"/>
                          <a:cs typeface="+mn-cs"/>
                        </a:rPr>
                        <a:t>Assets</a:t>
                      </a:r>
                      <a:endParaRPr lang="de-DE" sz="1800" b="1" kern="1200" dirty="0">
                        <a:solidFill>
                          <a:schemeClr val="bg1"/>
                        </a:solidFill>
                        <a:latin typeface="+mn-lt"/>
                        <a:ea typeface="+mn-ea"/>
                        <a:cs typeface="+mn-cs"/>
                      </a:endParaRPr>
                    </a:p>
                  </a:txBody>
                  <a:tcPr>
                    <a:lnR w="12700" cap="flat" cmpd="sng" algn="ctr">
                      <a:solidFill>
                        <a:schemeClr val="accent1"/>
                      </a:solidFill>
                      <a:prstDash val="solid"/>
                      <a:round/>
                      <a:headEnd type="none" w="med" len="med"/>
                      <a:tailEnd type="none" w="med" len="med"/>
                    </a:lnR>
                    <a:solidFill>
                      <a:schemeClr val="accent1"/>
                    </a:solidFill>
                  </a:tcPr>
                </a:tc>
                <a:tc hMerge="1">
                  <a:txBody>
                    <a:bodyPr/>
                    <a:lstStyle/>
                    <a:p>
                      <a:endParaRPr lang="de-DE" dirty="0"/>
                    </a:p>
                  </a:txBody>
                  <a:tcPr/>
                </a:tc>
                <a:tc gridSpan="2">
                  <a:txBody>
                    <a:bodyPr/>
                    <a:lstStyle/>
                    <a:p>
                      <a:pPr algn="ctr"/>
                      <a:r>
                        <a:rPr lang="en-US" sz="1800" b="1" kern="1200" dirty="0">
                          <a:solidFill>
                            <a:schemeClr val="bg1"/>
                          </a:solidFill>
                          <a:latin typeface="+mn-lt"/>
                          <a:ea typeface="+mn-ea"/>
                          <a:cs typeface="+mn-cs"/>
                        </a:rPr>
                        <a:t>Liabilities</a:t>
                      </a:r>
                      <a:endParaRPr lang="de-DE" sz="1800" b="1" kern="1200" dirty="0">
                        <a:solidFill>
                          <a:schemeClr val="bg1"/>
                        </a:solidFill>
                        <a:latin typeface="+mn-lt"/>
                        <a:ea typeface="+mn-ea"/>
                        <a:cs typeface="+mn-cs"/>
                      </a:endParaRPr>
                    </a:p>
                  </a:txBody>
                  <a:tcPr>
                    <a:lnL w="12700" cap="flat" cmpd="sng" algn="ctr">
                      <a:solidFill>
                        <a:schemeClr val="accent1"/>
                      </a:solidFill>
                      <a:prstDash val="solid"/>
                      <a:round/>
                      <a:headEnd type="none" w="med" len="med"/>
                      <a:tailEnd type="none" w="med" len="med"/>
                    </a:lnL>
                    <a:solidFill>
                      <a:schemeClr val="accent1"/>
                    </a:solidFill>
                  </a:tcPr>
                </a:tc>
                <a:tc hMerge="1">
                  <a:txBody>
                    <a:bodyPr/>
                    <a:lstStyle/>
                    <a:p>
                      <a:endParaRPr lang="de-DE" dirty="0"/>
                    </a:p>
                  </a:txBody>
                  <a:tcPr/>
                </a:tc>
                <a:extLst>
                  <a:ext uri="{0D108BD9-81ED-4DB2-BD59-A6C34878D82A}">
                    <a16:rowId xmlns:a16="http://schemas.microsoft.com/office/drawing/2014/main" val="10001"/>
                  </a:ext>
                </a:extLst>
              </a:tr>
              <a:tr h="370840">
                <a:tc>
                  <a:txBody>
                    <a:bodyPr/>
                    <a:lstStyle/>
                    <a:p>
                      <a:r>
                        <a:rPr lang="en-US" dirty="0"/>
                        <a:t>Securities</a:t>
                      </a:r>
                      <a:endParaRPr lang="de-DE" dirty="0"/>
                    </a:p>
                  </a:txBody>
                  <a:tcPr>
                    <a:solidFill>
                      <a:schemeClr val="bg1"/>
                    </a:solidFill>
                  </a:tcPr>
                </a:tc>
                <a:tc>
                  <a:txBody>
                    <a:bodyPr/>
                    <a:lstStyle/>
                    <a:p>
                      <a:r>
                        <a:rPr lang="en-US" dirty="0"/>
                        <a:t>+$100</a:t>
                      </a:r>
                      <a:endParaRPr lang="de-DE" dirty="0">
                        <a:solidFill>
                          <a:srgbClr val="FF0000"/>
                        </a:solidFill>
                      </a:endParaRPr>
                    </a:p>
                  </a:txBody>
                  <a:tcPr>
                    <a:lnR w="12700" cap="flat" cmpd="sng" algn="ctr">
                      <a:solidFill>
                        <a:schemeClr val="accent1"/>
                      </a:solidFill>
                      <a:prstDash val="solid"/>
                      <a:round/>
                      <a:headEnd type="none" w="med" len="med"/>
                      <a:tailEnd type="none" w="med" len="med"/>
                    </a:lnR>
                    <a:solidFill>
                      <a:schemeClr val="bg1"/>
                    </a:solidFill>
                  </a:tcPr>
                </a:tc>
                <a:tc>
                  <a:txBody>
                    <a:bodyPr/>
                    <a:lstStyle/>
                    <a:p>
                      <a:r>
                        <a:rPr lang="en-US" dirty="0"/>
                        <a:t>Deposits</a:t>
                      </a:r>
                      <a:endParaRPr lang="de-DE" dirty="0"/>
                    </a:p>
                  </a:txBody>
                  <a:tcPr>
                    <a:lnL w="12700" cap="flat" cmpd="sng" algn="ctr">
                      <a:solidFill>
                        <a:schemeClr val="accent1"/>
                      </a:solidFill>
                      <a:prstDash val="solid"/>
                      <a:round/>
                      <a:headEnd type="none" w="med" len="med"/>
                      <a:tailEnd type="none" w="med" len="med"/>
                    </a:lnL>
                    <a:solidFill>
                      <a:schemeClr val="bg1"/>
                    </a:solidFill>
                  </a:tcPr>
                </a:tc>
                <a:tc>
                  <a:txBody>
                    <a:bodyPr/>
                    <a:lstStyle/>
                    <a:p>
                      <a:r>
                        <a:rPr lang="en-US" dirty="0"/>
                        <a:t>+$100</a:t>
                      </a:r>
                      <a:endParaRPr lang="de-DE" dirty="0"/>
                    </a:p>
                  </a:txBody>
                  <a:tcPr>
                    <a:solidFill>
                      <a:schemeClr val="bg1"/>
                    </a:solidFill>
                  </a:tcPr>
                </a:tc>
                <a:extLst>
                  <a:ext uri="{0D108BD9-81ED-4DB2-BD59-A6C34878D82A}">
                    <a16:rowId xmlns:a16="http://schemas.microsoft.com/office/drawing/2014/main" val="10002"/>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908052263"/>
              </p:ext>
            </p:extLst>
          </p:nvPr>
        </p:nvGraphicFramePr>
        <p:xfrm>
          <a:off x="2743200" y="3962400"/>
          <a:ext cx="3905250" cy="1112520"/>
        </p:xfrm>
        <a:graphic>
          <a:graphicData uri="http://schemas.openxmlformats.org/drawingml/2006/table">
            <a:tbl>
              <a:tblPr firstRow="1" bandRow="1">
                <a:tableStyleId>{69012ECD-51FC-41F1-AA8D-1B2483CD663E}</a:tableStyleId>
              </a:tblPr>
              <a:tblGrid>
                <a:gridCol w="123825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1108710">
                  <a:extLst>
                    <a:ext uri="{9D8B030D-6E8A-4147-A177-3AD203B41FA5}">
                      <a16:colId xmlns:a16="http://schemas.microsoft.com/office/drawing/2014/main" val="20002"/>
                    </a:ext>
                  </a:extLst>
                </a:gridCol>
                <a:gridCol w="796290">
                  <a:extLst>
                    <a:ext uri="{9D8B030D-6E8A-4147-A177-3AD203B41FA5}">
                      <a16:colId xmlns:a16="http://schemas.microsoft.com/office/drawing/2014/main" val="20003"/>
                    </a:ext>
                  </a:extLst>
                </a:gridCol>
              </a:tblGrid>
              <a:tr h="370840">
                <a:tc gridSpan="4">
                  <a:txBody>
                    <a:bodyPr/>
                    <a:lstStyle/>
                    <a:p>
                      <a:pPr algn="ctr"/>
                      <a:r>
                        <a:rPr lang="en-US" dirty="0">
                          <a:solidFill>
                            <a:schemeClr val="tx1"/>
                          </a:solidFill>
                        </a:rPr>
                        <a:t>Banking</a:t>
                      </a:r>
                      <a:r>
                        <a:rPr lang="en-US" baseline="0" dirty="0">
                          <a:solidFill>
                            <a:schemeClr val="tx1"/>
                          </a:solidFill>
                        </a:rPr>
                        <a:t> System</a:t>
                      </a:r>
                      <a:endParaRPr lang="de-DE"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extLst>
                  <a:ext uri="{0D108BD9-81ED-4DB2-BD59-A6C34878D82A}">
                    <a16:rowId xmlns:a16="http://schemas.microsoft.com/office/drawing/2014/main" val="10000"/>
                  </a:ext>
                </a:extLst>
              </a:tr>
              <a:tr h="370840">
                <a:tc gridSpan="2">
                  <a:txBody>
                    <a:bodyPr/>
                    <a:lstStyle/>
                    <a:p>
                      <a:pPr algn="ctr"/>
                      <a:r>
                        <a:rPr lang="en-US" sz="1800" b="1" kern="1200" dirty="0">
                          <a:solidFill>
                            <a:schemeClr val="bg1"/>
                          </a:solidFill>
                          <a:latin typeface="+mn-lt"/>
                          <a:ea typeface="+mn-ea"/>
                          <a:cs typeface="+mn-cs"/>
                        </a:rPr>
                        <a:t>Assets</a:t>
                      </a:r>
                      <a:endParaRPr lang="de-DE" sz="1800" b="1" kern="1200" dirty="0">
                        <a:solidFill>
                          <a:schemeClr val="bg1"/>
                        </a:solidFill>
                        <a:latin typeface="+mn-lt"/>
                        <a:ea typeface="+mn-ea"/>
                        <a:cs typeface="+mn-cs"/>
                      </a:endParaRPr>
                    </a:p>
                  </a:txBody>
                  <a:tcPr>
                    <a:lnR w="12700" cap="flat" cmpd="sng" algn="ctr">
                      <a:solidFill>
                        <a:schemeClr val="accent1"/>
                      </a:solidFill>
                      <a:prstDash val="solid"/>
                      <a:round/>
                      <a:headEnd type="none" w="med" len="med"/>
                      <a:tailEnd type="none" w="med" len="med"/>
                    </a:lnR>
                    <a:solidFill>
                      <a:schemeClr val="accent1"/>
                    </a:solidFill>
                  </a:tcPr>
                </a:tc>
                <a:tc hMerge="1">
                  <a:txBody>
                    <a:bodyPr/>
                    <a:lstStyle/>
                    <a:p>
                      <a:endParaRPr lang="de-DE" dirty="0"/>
                    </a:p>
                  </a:txBody>
                  <a:tcPr/>
                </a:tc>
                <a:tc gridSpan="2">
                  <a:txBody>
                    <a:bodyPr/>
                    <a:lstStyle/>
                    <a:p>
                      <a:pPr algn="ctr"/>
                      <a:r>
                        <a:rPr lang="en-US" sz="1800" b="1" kern="1200" dirty="0">
                          <a:solidFill>
                            <a:schemeClr val="bg1"/>
                          </a:solidFill>
                          <a:latin typeface="+mn-lt"/>
                          <a:ea typeface="+mn-ea"/>
                          <a:cs typeface="+mn-cs"/>
                        </a:rPr>
                        <a:t>Liabilities</a:t>
                      </a:r>
                      <a:endParaRPr lang="de-DE" sz="1800" b="1" kern="1200" dirty="0">
                        <a:solidFill>
                          <a:schemeClr val="bg1"/>
                        </a:solidFill>
                        <a:latin typeface="+mn-lt"/>
                        <a:ea typeface="+mn-ea"/>
                        <a:cs typeface="+mn-cs"/>
                      </a:endParaRPr>
                    </a:p>
                  </a:txBody>
                  <a:tcPr>
                    <a:lnL w="12700" cap="flat" cmpd="sng" algn="ctr">
                      <a:solidFill>
                        <a:schemeClr val="accent1"/>
                      </a:solidFill>
                      <a:prstDash val="solid"/>
                      <a:round/>
                      <a:headEnd type="none" w="med" len="med"/>
                      <a:tailEnd type="none" w="med" len="med"/>
                    </a:lnL>
                    <a:solidFill>
                      <a:schemeClr val="accent1"/>
                    </a:solidFill>
                  </a:tcPr>
                </a:tc>
                <a:tc hMerge="1">
                  <a:txBody>
                    <a:bodyPr/>
                    <a:lstStyle/>
                    <a:p>
                      <a:endParaRPr lang="de-DE" dirty="0"/>
                    </a:p>
                  </a:txBody>
                  <a:tcPr/>
                </a:tc>
                <a:extLst>
                  <a:ext uri="{0D108BD9-81ED-4DB2-BD59-A6C34878D82A}">
                    <a16:rowId xmlns:a16="http://schemas.microsoft.com/office/drawing/2014/main" val="10001"/>
                  </a:ext>
                </a:extLst>
              </a:tr>
              <a:tr h="370840">
                <a:tc>
                  <a:txBody>
                    <a:bodyPr/>
                    <a:lstStyle/>
                    <a:p>
                      <a:r>
                        <a:rPr lang="en-US" dirty="0"/>
                        <a:t>Reserves</a:t>
                      </a:r>
                      <a:endParaRPr lang="de-DE" dirty="0"/>
                    </a:p>
                  </a:txBody>
                  <a:tcPr>
                    <a:solidFill>
                      <a:schemeClr val="bg1"/>
                    </a:solidFill>
                  </a:tcPr>
                </a:tc>
                <a:tc>
                  <a:txBody>
                    <a:bodyPr/>
                    <a:lstStyle/>
                    <a:p>
                      <a:r>
                        <a:rPr lang="en-US" dirty="0"/>
                        <a:t>+$100</a:t>
                      </a:r>
                      <a:endParaRPr lang="de-DE" dirty="0">
                        <a:solidFill>
                          <a:srgbClr val="FF0000"/>
                        </a:solidFill>
                      </a:endParaRPr>
                    </a:p>
                  </a:txBody>
                  <a:tcPr>
                    <a:lnR w="12700" cap="flat" cmpd="sng" algn="ctr">
                      <a:solidFill>
                        <a:schemeClr val="accent1"/>
                      </a:solidFill>
                      <a:prstDash val="solid"/>
                      <a:round/>
                      <a:headEnd type="none" w="med" len="med"/>
                      <a:tailEnd type="none" w="med" len="med"/>
                    </a:lnR>
                    <a:solidFill>
                      <a:schemeClr val="bg1"/>
                    </a:solidFill>
                  </a:tcPr>
                </a:tc>
                <a:tc>
                  <a:txBody>
                    <a:bodyPr/>
                    <a:lstStyle/>
                    <a:p>
                      <a:r>
                        <a:rPr lang="en-US" dirty="0"/>
                        <a:t>Deposits</a:t>
                      </a:r>
                      <a:endParaRPr lang="de-DE" dirty="0"/>
                    </a:p>
                  </a:txBody>
                  <a:tcPr>
                    <a:lnL w="12700" cap="flat" cmpd="sng" algn="ctr">
                      <a:solidFill>
                        <a:schemeClr val="accent1"/>
                      </a:solidFill>
                      <a:prstDash val="solid"/>
                      <a:round/>
                      <a:headEnd type="none" w="med" len="med"/>
                      <a:tailEnd type="none" w="med" len="med"/>
                    </a:lnL>
                    <a:solidFill>
                      <a:schemeClr val="bg1"/>
                    </a:solidFill>
                  </a:tcPr>
                </a:tc>
                <a:tc>
                  <a:txBody>
                    <a:bodyPr/>
                    <a:lstStyle/>
                    <a:p>
                      <a:r>
                        <a:rPr lang="en-US" dirty="0"/>
                        <a:t>+$100</a:t>
                      </a:r>
                      <a:endParaRPr lang="de-DE" dirty="0"/>
                    </a:p>
                  </a:txBody>
                  <a:tcPr>
                    <a:solidFill>
                      <a:schemeClr val="bg1"/>
                    </a:solidFill>
                  </a:tcPr>
                </a:tc>
                <a:extLst>
                  <a:ext uri="{0D108BD9-81ED-4DB2-BD59-A6C34878D82A}">
                    <a16:rowId xmlns:a16="http://schemas.microsoft.com/office/drawing/2014/main" val="10002"/>
                  </a:ext>
                </a:extLst>
              </a:tr>
            </a:tbl>
          </a:graphicData>
        </a:graphic>
      </p:graphicFrame>
      <p:sp>
        <p:nvSpPr>
          <p:cNvPr id="9" name="Oval 7"/>
          <p:cNvSpPr>
            <a:spLocks noChangeArrowheads="1"/>
          </p:cNvSpPr>
          <p:nvPr/>
        </p:nvSpPr>
        <p:spPr bwMode="auto">
          <a:xfrm>
            <a:off x="1905000" y="2895600"/>
            <a:ext cx="685800" cy="381000"/>
          </a:xfrm>
          <a:prstGeom prst="ellipse">
            <a:avLst/>
          </a:prstGeom>
          <a:noFill/>
          <a:ln w="28575">
            <a:solidFill>
              <a:srgbClr val="FF0000"/>
            </a:solidFill>
            <a:round/>
            <a:headEnd/>
            <a:tailEnd/>
          </a:ln>
          <a:effectLst/>
        </p:spPr>
        <p:txBody>
          <a:bodyPr wrap="none" anchor="ctr"/>
          <a:lstStyle/>
          <a:p>
            <a:endParaRPr lang="zh-TW" altLang="en-US"/>
          </a:p>
        </p:txBody>
      </p:sp>
      <p:sp>
        <p:nvSpPr>
          <p:cNvPr id="10" name="Oval 8"/>
          <p:cNvSpPr>
            <a:spLocks noChangeArrowheads="1"/>
          </p:cNvSpPr>
          <p:nvPr/>
        </p:nvSpPr>
        <p:spPr bwMode="auto">
          <a:xfrm>
            <a:off x="1905000" y="3276600"/>
            <a:ext cx="685800" cy="381000"/>
          </a:xfrm>
          <a:prstGeom prst="ellipse">
            <a:avLst/>
          </a:prstGeom>
          <a:noFill/>
          <a:ln w="28575">
            <a:solidFill>
              <a:srgbClr val="FF0000"/>
            </a:solidFill>
            <a:round/>
            <a:headEnd/>
            <a:tailEnd/>
          </a:ln>
          <a:effectLst/>
        </p:spPr>
        <p:txBody>
          <a:bodyPr wrap="none" anchor="ctr"/>
          <a:lstStyle/>
          <a:p>
            <a:endParaRPr lang="zh-TW" altLang="en-US"/>
          </a:p>
        </p:txBody>
      </p:sp>
      <p:cxnSp>
        <p:nvCxnSpPr>
          <p:cNvPr id="11" name="AutoShape 9"/>
          <p:cNvCxnSpPr>
            <a:cxnSpLocks noChangeShapeType="1"/>
            <a:stCxn id="9" idx="6"/>
            <a:endCxn id="10" idx="6"/>
          </p:cNvCxnSpPr>
          <p:nvPr/>
        </p:nvCxnSpPr>
        <p:spPr bwMode="auto">
          <a:xfrm>
            <a:off x="2590800" y="3086100"/>
            <a:ext cx="12700" cy="381000"/>
          </a:xfrm>
          <a:prstGeom prst="curvedConnector3">
            <a:avLst>
              <a:gd name="adj1" fmla="val 1800000"/>
            </a:avLst>
          </a:prstGeom>
          <a:noFill/>
          <a:ln w="28575">
            <a:solidFill>
              <a:srgbClr val="FF0000"/>
            </a:solidFill>
            <a:round/>
            <a:headEnd/>
            <a:tailEnd type="triangle" w="med" len="med"/>
          </a:ln>
          <a:effectLst/>
        </p:spPr>
      </p:cxnSp>
      <p:sp>
        <p:nvSpPr>
          <p:cNvPr id="12" name="Oval 10"/>
          <p:cNvSpPr>
            <a:spLocks noChangeArrowheads="1"/>
          </p:cNvSpPr>
          <p:nvPr/>
        </p:nvSpPr>
        <p:spPr bwMode="auto">
          <a:xfrm>
            <a:off x="6096000" y="2934476"/>
            <a:ext cx="685800" cy="381000"/>
          </a:xfrm>
          <a:prstGeom prst="ellipse">
            <a:avLst/>
          </a:prstGeom>
          <a:noFill/>
          <a:ln w="28575">
            <a:solidFill>
              <a:srgbClr val="0066FF"/>
            </a:solidFill>
            <a:round/>
            <a:headEnd/>
            <a:tailEnd/>
          </a:ln>
          <a:effectLst/>
        </p:spPr>
        <p:txBody>
          <a:bodyPr wrap="none" anchor="ctr"/>
          <a:lstStyle/>
          <a:p>
            <a:endParaRPr lang="zh-TW" altLang="en-US"/>
          </a:p>
        </p:txBody>
      </p:sp>
      <p:cxnSp>
        <p:nvCxnSpPr>
          <p:cNvPr id="13" name="AutoShape 11"/>
          <p:cNvCxnSpPr>
            <a:cxnSpLocks noChangeShapeType="1"/>
            <a:endCxn id="12" idx="2"/>
          </p:cNvCxnSpPr>
          <p:nvPr/>
        </p:nvCxnSpPr>
        <p:spPr bwMode="auto">
          <a:xfrm>
            <a:off x="2603500" y="3124976"/>
            <a:ext cx="3492500" cy="12700"/>
          </a:xfrm>
          <a:prstGeom prst="curvedConnector3">
            <a:avLst>
              <a:gd name="adj1" fmla="val 50000"/>
            </a:avLst>
          </a:prstGeom>
          <a:noFill/>
          <a:ln w="28575">
            <a:solidFill>
              <a:srgbClr val="0066FF"/>
            </a:solidFill>
            <a:round/>
            <a:headEnd/>
            <a:tailEnd type="triangle" w="med" len="med"/>
          </a:ln>
          <a:effectLst/>
        </p:spPr>
      </p:cxnSp>
      <p:sp>
        <p:nvSpPr>
          <p:cNvPr id="15" name="Oval 14"/>
          <p:cNvSpPr>
            <a:spLocks noChangeArrowheads="1"/>
          </p:cNvSpPr>
          <p:nvPr/>
        </p:nvSpPr>
        <p:spPr bwMode="auto">
          <a:xfrm>
            <a:off x="4033935" y="4715457"/>
            <a:ext cx="666750" cy="381776"/>
          </a:xfrm>
          <a:prstGeom prst="ellipse">
            <a:avLst/>
          </a:prstGeom>
          <a:noFill/>
          <a:ln w="28575">
            <a:solidFill>
              <a:srgbClr val="6C442E"/>
            </a:solidFill>
            <a:round/>
            <a:headEnd/>
            <a:tailEnd/>
          </a:ln>
          <a:effectLst/>
        </p:spPr>
        <p:txBody>
          <a:bodyPr wrap="none" anchor="ctr"/>
          <a:lstStyle/>
          <a:p>
            <a:endParaRPr lang="zh-TW" altLang="en-US"/>
          </a:p>
        </p:txBody>
      </p:sp>
      <p:sp>
        <p:nvSpPr>
          <p:cNvPr id="16" name="Oval 15"/>
          <p:cNvSpPr>
            <a:spLocks noChangeArrowheads="1"/>
          </p:cNvSpPr>
          <p:nvPr/>
        </p:nvSpPr>
        <p:spPr bwMode="auto">
          <a:xfrm>
            <a:off x="8001000" y="2924369"/>
            <a:ext cx="666750" cy="381776"/>
          </a:xfrm>
          <a:prstGeom prst="ellipse">
            <a:avLst/>
          </a:prstGeom>
          <a:noFill/>
          <a:ln w="28575">
            <a:solidFill>
              <a:srgbClr val="6C442E"/>
            </a:solidFill>
            <a:round/>
            <a:headEnd/>
            <a:tailEnd/>
          </a:ln>
          <a:effectLst/>
        </p:spPr>
        <p:txBody>
          <a:bodyPr wrap="none" anchor="ctr"/>
          <a:lstStyle/>
          <a:p>
            <a:endParaRPr lang="zh-TW" altLang="en-US"/>
          </a:p>
        </p:txBody>
      </p:sp>
      <p:cxnSp>
        <p:nvCxnSpPr>
          <p:cNvPr id="17" name="AutoShape 16"/>
          <p:cNvCxnSpPr>
            <a:cxnSpLocks noChangeShapeType="1"/>
            <a:stCxn id="15" idx="4"/>
            <a:endCxn id="16" idx="4"/>
          </p:cNvCxnSpPr>
          <p:nvPr/>
        </p:nvCxnSpPr>
        <p:spPr bwMode="auto">
          <a:xfrm rot="5400000" flipH="1" flipV="1">
            <a:off x="5455298" y="2218156"/>
            <a:ext cx="1791088" cy="3967065"/>
          </a:xfrm>
          <a:prstGeom prst="curvedConnector3">
            <a:avLst>
              <a:gd name="adj1" fmla="val -12763"/>
            </a:avLst>
          </a:prstGeom>
          <a:noFill/>
          <a:ln w="28575">
            <a:solidFill>
              <a:srgbClr val="6C442E"/>
            </a:solidFill>
            <a:round/>
            <a:headEnd/>
            <a:tailEnd type="triangle" w="med" len="med"/>
          </a:ln>
          <a:effectLst/>
        </p:spPr>
      </p:cxnSp>
      <p:sp>
        <p:nvSpPr>
          <p:cNvPr id="19" name="Oval 12"/>
          <p:cNvSpPr>
            <a:spLocks noChangeArrowheads="1"/>
          </p:cNvSpPr>
          <p:nvPr/>
        </p:nvSpPr>
        <p:spPr bwMode="auto">
          <a:xfrm>
            <a:off x="5943600" y="4699909"/>
            <a:ext cx="666750" cy="386829"/>
          </a:xfrm>
          <a:prstGeom prst="ellipse">
            <a:avLst/>
          </a:prstGeom>
          <a:noFill/>
          <a:ln w="28575">
            <a:solidFill>
              <a:srgbClr val="3C801A"/>
            </a:solidFill>
            <a:round/>
            <a:headEnd/>
            <a:tailEnd/>
          </a:ln>
          <a:effectLst/>
        </p:spPr>
        <p:txBody>
          <a:bodyPr wrap="none" anchor="ctr"/>
          <a:lstStyle/>
          <a:p>
            <a:endParaRPr lang="zh-TW" altLang="en-US"/>
          </a:p>
        </p:txBody>
      </p:sp>
      <p:cxnSp>
        <p:nvCxnSpPr>
          <p:cNvPr id="20" name="AutoShape 13"/>
          <p:cNvCxnSpPr>
            <a:cxnSpLocks noChangeShapeType="1"/>
            <a:stCxn id="10" idx="6"/>
            <a:endCxn id="19" idx="0"/>
          </p:cNvCxnSpPr>
          <p:nvPr/>
        </p:nvCxnSpPr>
        <p:spPr bwMode="auto">
          <a:xfrm>
            <a:off x="2590800" y="3467100"/>
            <a:ext cx="3686175" cy="1232809"/>
          </a:xfrm>
          <a:prstGeom prst="curvedConnector2">
            <a:avLst/>
          </a:prstGeom>
          <a:noFill/>
          <a:ln w="28575">
            <a:solidFill>
              <a:srgbClr val="3C801A"/>
            </a:solidFill>
            <a:round/>
            <a:headEnd/>
            <a:tailEnd type="triangle" w="med" len="med"/>
          </a:ln>
          <a:effectLst/>
        </p:spPr>
      </p:cxnSp>
      <p:sp>
        <p:nvSpPr>
          <p:cNvPr id="28" name="Text Box 5"/>
          <p:cNvSpPr txBox="1">
            <a:spLocks noChangeArrowheads="1"/>
          </p:cNvSpPr>
          <p:nvPr/>
        </p:nvSpPr>
        <p:spPr bwMode="auto">
          <a:xfrm>
            <a:off x="2895601" y="5619690"/>
            <a:ext cx="3741440" cy="40011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square">
            <a:spAutoFit/>
          </a:bodyPr>
          <a:lstStyle/>
          <a:p>
            <a:pPr algn="ctr" eaLnBrk="0" hangingPunct="0"/>
            <a:r>
              <a:rPr lang="en-US" altLang="zh-TW" sz="2000" b="1" dirty="0">
                <a:ea typeface="PMingLiU" pitchFamily="18" charset="-120"/>
              </a:rPr>
              <a:t>Result </a:t>
            </a:r>
            <a:r>
              <a:rPr lang="en-US" altLang="zh-TW" sz="2000" b="1" dirty="0">
                <a:ea typeface="PMingLiU" pitchFamily="18" charset="-120"/>
                <a:sym typeface="Symbol" pitchFamily="18" charset="2"/>
              </a:rPr>
              <a:t></a:t>
            </a:r>
            <a:r>
              <a:rPr lang="en-US" altLang="zh-TW" sz="2000" b="1" i="1" dirty="0">
                <a:ea typeface="PMingLiU" pitchFamily="18" charset="-120"/>
                <a:sym typeface="Symbol" pitchFamily="18" charset="2"/>
              </a:rPr>
              <a:t>R</a:t>
            </a:r>
            <a:r>
              <a:rPr lang="en-US" altLang="zh-TW" sz="2000" b="1" dirty="0">
                <a:ea typeface="PMingLiU" pitchFamily="18" charset="-120"/>
                <a:sym typeface="Symbol" pitchFamily="18" charset="2"/>
              </a:rPr>
              <a:t>  $100, </a:t>
            </a:r>
            <a:r>
              <a:rPr lang="en-US" altLang="zh-TW" sz="2000" b="1" i="1" dirty="0">
                <a:ea typeface="PMingLiU" pitchFamily="18" charset="-120"/>
                <a:sym typeface="Symbol" pitchFamily="18" charset="2"/>
              </a:rPr>
              <a:t>MB</a:t>
            </a:r>
            <a:r>
              <a:rPr lang="en-US" altLang="zh-TW" sz="2000" b="1" dirty="0">
                <a:ea typeface="PMingLiU" pitchFamily="18" charset="-120"/>
                <a:sym typeface="Symbol" pitchFamily="18" charset="2"/>
              </a:rPr>
              <a:t> $100 </a:t>
            </a:r>
            <a:endParaRPr lang="en-US" altLang="zh-TW" sz="2000" b="1" dirty="0">
              <a:ea typeface="PMingLiU" pitchFamily="18" charset="-120"/>
            </a:endParaRPr>
          </a:p>
        </p:txBody>
      </p:sp>
      <p:sp>
        <p:nvSpPr>
          <p:cNvPr id="1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302741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5" grpId="0" animBg="1"/>
      <p:bldP spid="16" grpId="0" animBg="1"/>
      <p:bldP spid="19" grpId="0" animBg="1"/>
      <p:bldP spid="28"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p:txBody>
          <a:bodyPr/>
          <a:lstStyle/>
          <a:p>
            <a:r>
              <a:rPr lang="en-US" altLang="zh-TW" dirty="0"/>
              <a:t>Tools of Monetary Policy: </a:t>
            </a:r>
            <a:r>
              <a:rPr lang="en-US" altLang="zh-TW" dirty="0">
                <a:solidFill>
                  <a:schemeClr val="accent2"/>
                </a:solidFill>
              </a:rPr>
              <a:t>Discount Loans</a:t>
            </a:r>
          </a:p>
        </p:txBody>
      </p:sp>
      <p:sp>
        <p:nvSpPr>
          <p:cNvPr id="244739" name="Rectangle 3"/>
          <p:cNvSpPr>
            <a:spLocks noGrp="1" noChangeArrowheads="1"/>
          </p:cNvSpPr>
          <p:nvPr>
            <p:ph idx="1"/>
          </p:nvPr>
        </p:nvSpPr>
        <p:spPr/>
        <p:txBody>
          <a:bodyPr/>
          <a:lstStyle/>
          <a:p>
            <a:r>
              <a:rPr lang="en-US" altLang="zh-TW" dirty="0"/>
              <a:t>The Fed’s discount loans are primarily of three types:</a:t>
            </a:r>
          </a:p>
          <a:p>
            <a:pPr lvl="1"/>
            <a:r>
              <a:rPr lang="en-US" altLang="zh-TW" b="1" dirty="0">
                <a:solidFill>
                  <a:schemeClr val="accent2">
                    <a:lumMod val="75000"/>
                  </a:schemeClr>
                </a:solidFill>
              </a:rPr>
              <a:t>Primary Credit</a:t>
            </a:r>
            <a:r>
              <a:rPr lang="en-US" altLang="zh-TW" dirty="0"/>
              <a:t>: Policy whereby healthy banks are permitted to borrow as they wish from the primary credit facility.</a:t>
            </a:r>
          </a:p>
          <a:p>
            <a:pPr lvl="1"/>
            <a:r>
              <a:rPr lang="en-US" altLang="zh-TW" b="1" dirty="0">
                <a:solidFill>
                  <a:schemeClr val="accent2">
                    <a:lumMod val="75000"/>
                  </a:schemeClr>
                </a:solidFill>
              </a:rPr>
              <a:t>Secondary Credit</a:t>
            </a:r>
            <a:r>
              <a:rPr lang="en-US" altLang="zh-TW" dirty="0"/>
              <a:t>: Given to troubled banks experiencing liquidity problems.</a:t>
            </a:r>
          </a:p>
          <a:p>
            <a:pPr lvl="1"/>
            <a:r>
              <a:rPr lang="en-US" altLang="zh-TW" b="1" dirty="0">
                <a:solidFill>
                  <a:schemeClr val="accent2">
                    <a:lumMod val="75000"/>
                  </a:schemeClr>
                </a:solidFill>
              </a:rPr>
              <a:t>Seasonal Credit</a:t>
            </a:r>
            <a:r>
              <a:rPr lang="en-US" altLang="zh-TW" dirty="0"/>
              <a:t>: Designed for small, regional banks that have seasonal patterns of deposits. </a:t>
            </a:r>
          </a:p>
          <a:p>
            <a:r>
              <a:rPr lang="en-US" altLang="zh-TW" b="1" dirty="0">
                <a:solidFill>
                  <a:schemeClr val="accent2">
                    <a:lumMod val="75000"/>
                  </a:schemeClr>
                </a:solidFill>
              </a:rPr>
              <a:t>NEW</a:t>
            </a:r>
            <a:r>
              <a:rPr lang="en-US" altLang="zh-TW" dirty="0"/>
              <a:t>: enhanced use of discount windows during </a:t>
            </a:r>
            <a:r>
              <a:rPr lang="en-US" altLang="zh-TW" dirty="0" smtClean="0"/>
              <a:t>GFC and pandemic to </a:t>
            </a:r>
            <a:r>
              <a:rPr lang="en-US" altLang="zh-TW" dirty="0"/>
              <a:t>prevent liquidity crisis (TAF, broadened collateral, longer terms, wider coverage beyond depository institutions)</a:t>
            </a:r>
          </a:p>
          <a:p>
            <a:pPr lvl="1"/>
            <a:endParaRPr lang="zh-TW" altLang="en-US" dirty="0"/>
          </a:p>
        </p:txBody>
      </p:sp>
      <p:sp>
        <p:nvSpPr>
          <p:cNvPr id="6"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8DDE79E3-6C72-43D1-9374-1D397F704A00}" type="slidenum">
              <a:rPr lang="en-US" altLang="en-US" sz="1400"/>
              <a:pPr/>
              <a:t>135</a:t>
            </a:fld>
            <a:endParaRPr lang="en-US" altLang="en-US" sz="1400"/>
          </a:p>
        </p:txBody>
      </p:sp>
      <p:sp>
        <p:nvSpPr>
          <p:cNvPr id="5"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47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47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473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473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47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9"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zh-TW" dirty="0"/>
              <a:t>Tools of Monetary Policy: </a:t>
            </a:r>
            <a:r>
              <a:rPr lang="en-US" altLang="zh-TW" dirty="0">
                <a:solidFill>
                  <a:schemeClr val="accent2">
                    <a:lumMod val="75000"/>
                  </a:schemeClr>
                </a:solidFill>
              </a:rPr>
              <a:t>Discount Loans</a:t>
            </a:r>
          </a:p>
        </p:txBody>
      </p:sp>
      <p:sp>
        <p:nvSpPr>
          <p:cNvPr id="245763" name="Rectangle 3"/>
          <p:cNvSpPr>
            <a:spLocks noGrp="1" noChangeArrowheads="1"/>
          </p:cNvSpPr>
          <p:nvPr>
            <p:ph idx="1"/>
          </p:nvPr>
        </p:nvSpPr>
        <p:spPr/>
        <p:txBody>
          <a:bodyPr>
            <a:normAutofit lnSpcReduction="10000"/>
          </a:bodyPr>
          <a:lstStyle/>
          <a:p>
            <a:r>
              <a:rPr lang="en-US" altLang="zh-TW" b="1" dirty="0">
                <a:solidFill>
                  <a:schemeClr val="accent2">
                    <a:lumMod val="75000"/>
                  </a:schemeClr>
                </a:solidFill>
              </a:rPr>
              <a:t>Lender of Last Resort Function</a:t>
            </a:r>
          </a:p>
          <a:p>
            <a:pPr lvl="1"/>
            <a:r>
              <a:rPr lang="en-US" altLang="zh-TW" dirty="0"/>
              <a:t>To prevent banking panics - FDIC fund not big enough </a:t>
            </a:r>
          </a:p>
          <a:p>
            <a:pPr lvl="2"/>
            <a:r>
              <a:rPr lang="en-US" altLang="zh-TW" sz="1800" dirty="0"/>
              <a:t>Examples: Continental Illinois and Franklin </a:t>
            </a:r>
            <a:br>
              <a:rPr lang="en-US" altLang="zh-TW" sz="1800" dirty="0"/>
            </a:br>
            <a:r>
              <a:rPr lang="en-US" altLang="zh-TW" sz="1800" dirty="0"/>
              <a:t>National Bank</a:t>
            </a:r>
          </a:p>
          <a:p>
            <a:pPr lvl="1"/>
            <a:r>
              <a:rPr lang="en-US" altLang="zh-TW" dirty="0"/>
              <a:t>To prevent nonbank financial panics</a:t>
            </a:r>
          </a:p>
          <a:p>
            <a:pPr lvl="2"/>
            <a:r>
              <a:rPr lang="en-US" altLang="zh-TW" sz="1800" dirty="0"/>
              <a:t>1987 stock market crash</a:t>
            </a:r>
          </a:p>
          <a:p>
            <a:pPr lvl="2"/>
            <a:r>
              <a:rPr lang="en-US" altLang="zh-TW" sz="1800" dirty="0"/>
              <a:t>Bear Stearns and AIG bailouts (2008</a:t>
            </a:r>
            <a:r>
              <a:rPr lang="en-US" altLang="zh-TW" sz="1800" dirty="0" smtClean="0"/>
              <a:t>)</a:t>
            </a:r>
          </a:p>
          <a:p>
            <a:pPr lvl="2"/>
            <a:r>
              <a:rPr lang="en-US" altLang="zh-TW" sz="1800" dirty="0" smtClean="0"/>
              <a:t>pandemic</a:t>
            </a:r>
            <a:endParaRPr lang="en-US" altLang="zh-TW" sz="1800" dirty="0"/>
          </a:p>
          <a:p>
            <a:r>
              <a:rPr lang="en-US" altLang="zh-TW" dirty="0"/>
              <a:t>Announcement Effect</a:t>
            </a:r>
          </a:p>
          <a:p>
            <a:pPr lvl="1"/>
            <a:r>
              <a:rPr lang="en-US" altLang="zh-TW" dirty="0"/>
              <a:t>Problem: signals</a:t>
            </a:r>
          </a:p>
        </p:txBody>
      </p:sp>
      <p:sp>
        <p:nvSpPr>
          <p:cNvPr id="6"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DDD1766E-F6D6-4FC9-AB75-1477D6BD47EF}" type="slidenum">
              <a:rPr lang="en-US" altLang="en-US" sz="1400"/>
              <a:pPr/>
              <a:t>136</a:t>
            </a:fld>
            <a:endParaRPr lang="en-US" altLang="en-US" sz="1400"/>
          </a:p>
        </p:txBody>
      </p:sp>
      <p:sp>
        <p:nvSpPr>
          <p:cNvPr id="5"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57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576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6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6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6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6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6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ea typeface="PMingLiU" pitchFamily="18" charset="-120"/>
              </a:rPr>
              <a:t>Impact of Discount Lending on the Federal Reserve Balance Sheet</a:t>
            </a:r>
            <a:endParaRPr lang="de-DE" dirty="0"/>
          </a:p>
        </p:txBody>
      </p:sp>
      <p:sp>
        <p:nvSpPr>
          <p:cNvPr id="3" name="Slide Number Placeholder 2"/>
          <p:cNvSpPr>
            <a:spLocks noGrp="1"/>
          </p:cNvSpPr>
          <p:nvPr>
            <p:ph type="sldNum" sz="quarter" idx="10"/>
          </p:nvPr>
        </p:nvSpPr>
        <p:spPr/>
        <p:txBody>
          <a:bodyPr/>
          <a:lstStyle/>
          <a:p>
            <a:fld id="{B2E8517A-7B27-4B5A-84D1-7E407DDFD705}" type="slidenum">
              <a:rPr lang="en-US" altLang="en-US" smtClean="0"/>
              <a:pPr/>
              <a:t>137</a:t>
            </a:fld>
            <a:endParaRPr lang="en-US" altLang="en-US"/>
          </a:p>
        </p:txBody>
      </p:sp>
      <p:graphicFrame>
        <p:nvGraphicFramePr>
          <p:cNvPr id="5" name="Table 4"/>
          <p:cNvGraphicFramePr>
            <a:graphicFrameLocks noGrp="1"/>
          </p:cNvGraphicFramePr>
          <p:nvPr>
            <p:extLst>
              <p:ext uri="{D42A27DB-BD31-4B8C-83A1-F6EECF244321}">
                <p14:modId xmlns:p14="http://schemas.microsoft.com/office/powerpoint/2010/main" val="2803428110"/>
              </p:ext>
            </p:extLst>
          </p:nvPr>
        </p:nvGraphicFramePr>
        <p:xfrm>
          <a:off x="609600" y="2174240"/>
          <a:ext cx="3905250" cy="1381760"/>
        </p:xfrm>
        <a:graphic>
          <a:graphicData uri="http://schemas.openxmlformats.org/drawingml/2006/table">
            <a:tbl>
              <a:tblPr firstRow="1" bandRow="1">
                <a:tableStyleId>{69012ECD-51FC-41F1-AA8D-1B2483CD663E}</a:tableStyleId>
              </a:tblPr>
              <a:tblGrid>
                <a:gridCol w="123825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1108710">
                  <a:extLst>
                    <a:ext uri="{9D8B030D-6E8A-4147-A177-3AD203B41FA5}">
                      <a16:colId xmlns:a16="http://schemas.microsoft.com/office/drawing/2014/main" val="20002"/>
                    </a:ext>
                  </a:extLst>
                </a:gridCol>
                <a:gridCol w="796290">
                  <a:extLst>
                    <a:ext uri="{9D8B030D-6E8A-4147-A177-3AD203B41FA5}">
                      <a16:colId xmlns:a16="http://schemas.microsoft.com/office/drawing/2014/main" val="20003"/>
                    </a:ext>
                  </a:extLst>
                </a:gridCol>
              </a:tblGrid>
              <a:tr h="370840">
                <a:tc gridSpan="4">
                  <a:txBody>
                    <a:bodyPr/>
                    <a:lstStyle/>
                    <a:p>
                      <a:pPr algn="ctr"/>
                      <a:r>
                        <a:rPr lang="en-US" dirty="0">
                          <a:solidFill>
                            <a:schemeClr val="tx1"/>
                          </a:solidFill>
                        </a:rPr>
                        <a:t>Banking</a:t>
                      </a:r>
                      <a:r>
                        <a:rPr lang="en-US" baseline="0" dirty="0">
                          <a:solidFill>
                            <a:schemeClr val="tx1"/>
                          </a:solidFill>
                        </a:rPr>
                        <a:t> System</a:t>
                      </a:r>
                      <a:endParaRPr lang="de-DE"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extLst>
                  <a:ext uri="{0D108BD9-81ED-4DB2-BD59-A6C34878D82A}">
                    <a16:rowId xmlns:a16="http://schemas.microsoft.com/office/drawing/2014/main" val="10000"/>
                  </a:ext>
                </a:extLst>
              </a:tr>
              <a:tr h="370840">
                <a:tc gridSpan="2">
                  <a:txBody>
                    <a:bodyPr/>
                    <a:lstStyle/>
                    <a:p>
                      <a:pPr algn="ctr"/>
                      <a:r>
                        <a:rPr lang="en-US" sz="1800" b="1" kern="1200" dirty="0">
                          <a:solidFill>
                            <a:schemeClr val="bg1"/>
                          </a:solidFill>
                          <a:latin typeface="+mn-lt"/>
                          <a:ea typeface="+mn-ea"/>
                          <a:cs typeface="+mn-cs"/>
                        </a:rPr>
                        <a:t>Assets</a:t>
                      </a:r>
                      <a:endParaRPr lang="de-DE" sz="1800" b="1" kern="1200" dirty="0">
                        <a:solidFill>
                          <a:schemeClr val="bg1"/>
                        </a:solidFill>
                        <a:latin typeface="+mn-lt"/>
                        <a:ea typeface="+mn-ea"/>
                        <a:cs typeface="+mn-cs"/>
                      </a:endParaRPr>
                    </a:p>
                  </a:txBody>
                  <a:tcPr>
                    <a:lnR w="12700" cap="flat" cmpd="sng" algn="ctr">
                      <a:solidFill>
                        <a:schemeClr val="accent1"/>
                      </a:solidFill>
                      <a:prstDash val="solid"/>
                      <a:round/>
                      <a:headEnd type="none" w="med" len="med"/>
                      <a:tailEnd type="none" w="med" len="med"/>
                    </a:lnR>
                    <a:solidFill>
                      <a:schemeClr val="accent1"/>
                    </a:solidFill>
                  </a:tcPr>
                </a:tc>
                <a:tc hMerge="1">
                  <a:txBody>
                    <a:bodyPr/>
                    <a:lstStyle/>
                    <a:p>
                      <a:endParaRPr lang="de-DE" dirty="0"/>
                    </a:p>
                  </a:txBody>
                  <a:tcPr/>
                </a:tc>
                <a:tc gridSpan="2">
                  <a:txBody>
                    <a:bodyPr/>
                    <a:lstStyle/>
                    <a:p>
                      <a:pPr algn="ctr"/>
                      <a:r>
                        <a:rPr lang="en-US" sz="1800" b="1" kern="1200" dirty="0">
                          <a:solidFill>
                            <a:schemeClr val="bg1"/>
                          </a:solidFill>
                          <a:latin typeface="+mn-lt"/>
                          <a:ea typeface="+mn-ea"/>
                          <a:cs typeface="+mn-cs"/>
                        </a:rPr>
                        <a:t>Liabilities</a:t>
                      </a:r>
                      <a:endParaRPr lang="de-DE" sz="1800" b="1" kern="1200" dirty="0">
                        <a:solidFill>
                          <a:schemeClr val="bg1"/>
                        </a:solidFill>
                        <a:latin typeface="+mn-lt"/>
                        <a:ea typeface="+mn-ea"/>
                        <a:cs typeface="+mn-cs"/>
                      </a:endParaRPr>
                    </a:p>
                  </a:txBody>
                  <a:tcPr>
                    <a:lnL w="12700" cap="flat" cmpd="sng" algn="ctr">
                      <a:solidFill>
                        <a:schemeClr val="accent1"/>
                      </a:solidFill>
                      <a:prstDash val="solid"/>
                      <a:round/>
                      <a:headEnd type="none" w="med" len="med"/>
                      <a:tailEnd type="none" w="med" len="med"/>
                    </a:lnL>
                    <a:solidFill>
                      <a:schemeClr val="accent1"/>
                    </a:solidFill>
                  </a:tcPr>
                </a:tc>
                <a:tc hMerge="1">
                  <a:txBody>
                    <a:bodyPr/>
                    <a:lstStyle/>
                    <a:p>
                      <a:endParaRPr lang="de-DE" dirty="0"/>
                    </a:p>
                  </a:txBody>
                  <a:tcPr/>
                </a:tc>
                <a:extLst>
                  <a:ext uri="{0D108BD9-81ED-4DB2-BD59-A6C34878D82A}">
                    <a16:rowId xmlns:a16="http://schemas.microsoft.com/office/drawing/2014/main" val="10001"/>
                  </a:ext>
                </a:extLst>
              </a:tr>
              <a:tr h="370840">
                <a:tc>
                  <a:txBody>
                    <a:bodyPr/>
                    <a:lstStyle/>
                    <a:p>
                      <a:r>
                        <a:rPr lang="en-US" dirty="0"/>
                        <a:t>Reserves</a:t>
                      </a:r>
                      <a:endParaRPr lang="de-DE" dirty="0"/>
                    </a:p>
                  </a:txBody>
                  <a:tcPr>
                    <a:lnB w="12700" cap="flat" cmpd="sng" algn="ctr">
                      <a:solidFill>
                        <a:schemeClr val="accent1"/>
                      </a:solidFill>
                      <a:prstDash val="solid"/>
                      <a:round/>
                      <a:headEnd type="none" w="med" len="med"/>
                      <a:tailEnd type="none" w="med" len="med"/>
                    </a:lnB>
                    <a:solidFill>
                      <a:schemeClr val="bg1"/>
                    </a:solidFill>
                  </a:tcPr>
                </a:tc>
                <a:tc>
                  <a:txBody>
                    <a:bodyPr/>
                    <a:lstStyle/>
                    <a:p>
                      <a:r>
                        <a:rPr lang="en-US" dirty="0"/>
                        <a:t>+$100</a:t>
                      </a:r>
                      <a:endParaRPr lang="de-DE" dirty="0">
                        <a:solidFill>
                          <a:srgbClr val="FF0000"/>
                        </a:solidFill>
                      </a:endParaRPr>
                    </a:p>
                  </a:txBody>
                  <a:tcPr>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solidFill>
                  </a:tcPr>
                </a:tc>
                <a:tc>
                  <a:txBody>
                    <a:bodyPr/>
                    <a:lstStyle/>
                    <a:p>
                      <a:r>
                        <a:rPr lang="en-US" dirty="0"/>
                        <a:t>Discount Loans</a:t>
                      </a:r>
                      <a:endParaRPr lang="de-DE" dirty="0"/>
                    </a:p>
                  </a:txBody>
                  <a:tcPr>
                    <a:lnL w="12700" cap="flat" cmpd="sng" algn="ctr">
                      <a:solidFill>
                        <a:schemeClr val="accent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+$100</a:t>
                      </a:r>
                      <a:endParaRPr lang="de-DE" dirty="0"/>
                    </a:p>
                  </a:txBody>
                  <a:tcPr>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260816999"/>
              </p:ext>
            </p:extLst>
          </p:nvPr>
        </p:nvGraphicFramePr>
        <p:xfrm>
          <a:off x="4800600" y="2182742"/>
          <a:ext cx="3905250" cy="1381760"/>
        </p:xfrm>
        <a:graphic>
          <a:graphicData uri="http://schemas.openxmlformats.org/drawingml/2006/table">
            <a:tbl>
              <a:tblPr firstRow="1" bandRow="1">
                <a:tableStyleId>{69012ECD-51FC-41F1-AA8D-1B2483CD663E}</a:tableStyleId>
              </a:tblPr>
              <a:tblGrid>
                <a:gridCol w="123825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1108710">
                  <a:extLst>
                    <a:ext uri="{9D8B030D-6E8A-4147-A177-3AD203B41FA5}">
                      <a16:colId xmlns:a16="http://schemas.microsoft.com/office/drawing/2014/main" val="20002"/>
                    </a:ext>
                  </a:extLst>
                </a:gridCol>
                <a:gridCol w="796290">
                  <a:extLst>
                    <a:ext uri="{9D8B030D-6E8A-4147-A177-3AD203B41FA5}">
                      <a16:colId xmlns:a16="http://schemas.microsoft.com/office/drawing/2014/main" val="20003"/>
                    </a:ext>
                  </a:extLst>
                </a:gridCol>
              </a:tblGrid>
              <a:tr h="370840">
                <a:tc gridSpan="4">
                  <a:txBody>
                    <a:bodyPr/>
                    <a:lstStyle/>
                    <a:p>
                      <a:pPr algn="ctr"/>
                      <a:r>
                        <a:rPr lang="en-US" baseline="0" dirty="0">
                          <a:solidFill>
                            <a:schemeClr val="tx1"/>
                          </a:solidFill>
                        </a:rPr>
                        <a:t>Fed</a:t>
                      </a:r>
                      <a:endParaRPr lang="de-DE"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extLst>
                  <a:ext uri="{0D108BD9-81ED-4DB2-BD59-A6C34878D82A}">
                    <a16:rowId xmlns:a16="http://schemas.microsoft.com/office/drawing/2014/main" val="10000"/>
                  </a:ext>
                </a:extLst>
              </a:tr>
              <a:tr h="370840">
                <a:tc gridSpan="2">
                  <a:txBody>
                    <a:bodyPr/>
                    <a:lstStyle/>
                    <a:p>
                      <a:pPr algn="ctr"/>
                      <a:r>
                        <a:rPr lang="en-US" sz="1800" b="1" kern="1200" dirty="0">
                          <a:solidFill>
                            <a:schemeClr val="bg1"/>
                          </a:solidFill>
                          <a:latin typeface="+mn-lt"/>
                          <a:ea typeface="+mn-ea"/>
                          <a:cs typeface="+mn-cs"/>
                        </a:rPr>
                        <a:t>Assets</a:t>
                      </a:r>
                      <a:endParaRPr lang="de-DE" sz="1800" b="1" kern="1200" dirty="0">
                        <a:solidFill>
                          <a:schemeClr val="bg1"/>
                        </a:solidFill>
                        <a:latin typeface="+mn-lt"/>
                        <a:ea typeface="+mn-ea"/>
                        <a:cs typeface="+mn-cs"/>
                      </a:endParaRPr>
                    </a:p>
                  </a:txBody>
                  <a:tcPr>
                    <a:lnR w="12700" cap="flat" cmpd="sng" algn="ctr">
                      <a:solidFill>
                        <a:schemeClr val="accent1"/>
                      </a:solidFill>
                      <a:prstDash val="solid"/>
                      <a:round/>
                      <a:headEnd type="none" w="med" len="med"/>
                      <a:tailEnd type="none" w="med" len="med"/>
                    </a:lnR>
                    <a:solidFill>
                      <a:schemeClr val="accent1"/>
                    </a:solidFill>
                  </a:tcPr>
                </a:tc>
                <a:tc hMerge="1">
                  <a:txBody>
                    <a:bodyPr/>
                    <a:lstStyle/>
                    <a:p>
                      <a:endParaRPr lang="de-DE" dirty="0"/>
                    </a:p>
                  </a:txBody>
                  <a:tcPr/>
                </a:tc>
                <a:tc gridSpan="2">
                  <a:txBody>
                    <a:bodyPr/>
                    <a:lstStyle/>
                    <a:p>
                      <a:pPr algn="ctr"/>
                      <a:r>
                        <a:rPr lang="en-US" sz="1800" b="1" kern="1200" dirty="0">
                          <a:solidFill>
                            <a:schemeClr val="bg1"/>
                          </a:solidFill>
                          <a:latin typeface="+mn-lt"/>
                          <a:ea typeface="+mn-ea"/>
                          <a:cs typeface="+mn-cs"/>
                        </a:rPr>
                        <a:t>Liabilities</a:t>
                      </a:r>
                      <a:endParaRPr lang="de-DE" sz="1800" b="1" kern="1200" dirty="0">
                        <a:solidFill>
                          <a:schemeClr val="bg1"/>
                        </a:solidFill>
                        <a:latin typeface="+mn-lt"/>
                        <a:ea typeface="+mn-ea"/>
                        <a:cs typeface="+mn-cs"/>
                      </a:endParaRPr>
                    </a:p>
                  </a:txBody>
                  <a:tcPr>
                    <a:lnL w="12700" cap="flat" cmpd="sng" algn="ctr">
                      <a:solidFill>
                        <a:schemeClr val="accent1"/>
                      </a:solidFill>
                      <a:prstDash val="solid"/>
                      <a:round/>
                      <a:headEnd type="none" w="med" len="med"/>
                      <a:tailEnd type="none" w="med" len="med"/>
                    </a:lnL>
                    <a:solidFill>
                      <a:schemeClr val="accent1"/>
                    </a:solidFill>
                  </a:tcPr>
                </a:tc>
                <a:tc hMerge="1">
                  <a:txBody>
                    <a:bodyPr/>
                    <a:lstStyle/>
                    <a:p>
                      <a:endParaRPr lang="de-DE"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Discount Loans</a:t>
                      </a:r>
                      <a:endParaRPr lang="de-DE" dirty="0"/>
                    </a:p>
                  </a:txBody>
                  <a:tcPr>
                    <a:solidFill>
                      <a:schemeClr val="bg1"/>
                    </a:solidFill>
                  </a:tcPr>
                </a:tc>
                <a:tc>
                  <a:txBody>
                    <a:bodyPr/>
                    <a:lstStyle/>
                    <a:p>
                      <a:r>
                        <a:rPr lang="en-US" dirty="0"/>
                        <a:t>+$100</a:t>
                      </a:r>
                      <a:endParaRPr lang="de-DE" dirty="0">
                        <a:solidFill>
                          <a:srgbClr val="FF0000"/>
                        </a:solidFill>
                      </a:endParaRPr>
                    </a:p>
                  </a:txBody>
                  <a:tcPr>
                    <a:lnR w="12700" cap="flat" cmpd="sng" algn="ctr">
                      <a:solidFill>
                        <a:schemeClr val="accent1"/>
                      </a:solidFill>
                      <a:prstDash val="solid"/>
                      <a:round/>
                      <a:headEnd type="none" w="med" len="med"/>
                      <a:tailEnd type="none" w="med" len="med"/>
                    </a:lnR>
                    <a:solidFill>
                      <a:schemeClr val="bg1"/>
                    </a:solidFill>
                  </a:tcPr>
                </a:tc>
                <a:tc>
                  <a:txBody>
                    <a:bodyPr/>
                    <a:lstStyle/>
                    <a:p>
                      <a:r>
                        <a:rPr lang="en-US" dirty="0"/>
                        <a:t>Reserves</a:t>
                      </a:r>
                      <a:endParaRPr lang="de-DE" dirty="0"/>
                    </a:p>
                  </a:txBody>
                  <a:tcPr>
                    <a:lnL w="12700" cap="flat" cmpd="sng" algn="ctr">
                      <a:solidFill>
                        <a:schemeClr val="accent1"/>
                      </a:solidFill>
                      <a:prstDash val="solid"/>
                      <a:round/>
                      <a:headEnd type="none" w="med" len="med"/>
                      <a:tailEnd type="none" w="med" len="med"/>
                    </a:lnL>
                    <a:solidFill>
                      <a:schemeClr val="bg1"/>
                    </a:solidFill>
                  </a:tcPr>
                </a:tc>
                <a:tc>
                  <a:txBody>
                    <a:bodyPr/>
                    <a:lstStyle/>
                    <a:p>
                      <a:r>
                        <a:rPr lang="en-US" dirty="0"/>
                        <a:t>+$100</a:t>
                      </a:r>
                      <a:endParaRPr lang="de-DE" dirty="0"/>
                    </a:p>
                  </a:txBody>
                  <a:tcPr>
                    <a:solidFill>
                      <a:schemeClr val="bg1"/>
                    </a:solidFill>
                  </a:tcPr>
                </a:tc>
                <a:extLst>
                  <a:ext uri="{0D108BD9-81ED-4DB2-BD59-A6C34878D82A}">
                    <a16:rowId xmlns:a16="http://schemas.microsoft.com/office/drawing/2014/main" val="10002"/>
                  </a:ext>
                </a:extLst>
              </a:tr>
            </a:tbl>
          </a:graphicData>
        </a:graphic>
      </p:graphicFrame>
      <p:sp>
        <p:nvSpPr>
          <p:cNvPr id="9" name="Oval 7"/>
          <p:cNvSpPr>
            <a:spLocks noChangeArrowheads="1"/>
          </p:cNvSpPr>
          <p:nvPr/>
        </p:nvSpPr>
        <p:spPr bwMode="auto">
          <a:xfrm>
            <a:off x="3782007" y="2915232"/>
            <a:ext cx="685800" cy="381000"/>
          </a:xfrm>
          <a:prstGeom prst="ellipse">
            <a:avLst/>
          </a:prstGeom>
          <a:noFill/>
          <a:ln w="28575">
            <a:solidFill>
              <a:schemeClr val="accent3"/>
            </a:solidFill>
            <a:round/>
            <a:headEnd/>
            <a:tailEnd/>
          </a:ln>
          <a:effectLst/>
        </p:spPr>
        <p:txBody>
          <a:bodyPr wrap="none" anchor="ctr"/>
          <a:lstStyle/>
          <a:p>
            <a:endParaRPr lang="zh-TW" altLang="en-US"/>
          </a:p>
        </p:txBody>
      </p:sp>
      <p:sp>
        <p:nvSpPr>
          <p:cNvPr id="12" name="Oval 10"/>
          <p:cNvSpPr>
            <a:spLocks noChangeArrowheads="1"/>
          </p:cNvSpPr>
          <p:nvPr/>
        </p:nvSpPr>
        <p:spPr bwMode="auto">
          <a:xfrm>
            <a:off x="6096000" y="2915232"/>
            <a:ext cx="685800" cy="381000"/>
          </a:xfrm>
          <a:prstGeom prst="ellipse">
            <a:avLst/>
          </a:prstGeom>
          <a:noFill/>
          <a:ln w="28575">
            <a:solidFill>
              <a:schemeClr val="accent3"/>
            </a:solidFill>
            <a:round/>
            <a:headEnd/>
            <a:tailEnd/>
          </a:ln>
          <a:effectLst/>
        </p:spPr>
        <p:txBody>
          <a:bodyPr wrap="none" anchor="ctr"/>
          <a:lstStyle/>
          <a:p>
            <a:endParaRPr lang="zh-TW" altLang="en-US"/>
          </a:p>
        </p:txBody>
      </p:sp>
      <p:cxnSp>
        <p:nvCxnSpPr>
          <p:cNvPr id="13" name="AutoShape 11"/>
          <p:cNvCxnSpPr>
            <a:cxnSpLocks noChangeShapeType="1"/>
            <a:endCxn id="12" idx="2"/>
          </p:cNvCxnSpPr>
          <p:nvPr/>
        </p:nvCxnSpPr>
        <p:spPr bwMode="auto">
          <a:xfrm>
            <a:off x="4467807" y="3096207"/>
            <a:ext cx="1628193" cy="9525"/>
          </a:xfrm>
          <a:prstGeom prst="curvedConnector3">
            <a:avLst>
              <a:gd name="adj1" fmla="val 52292"/>
            </a:avLst>
          </a:prstGeom>
          <a:noFill/>
          <a:ln w="28575">
            <a:solidFill>
              <a:schemeClr val="accent3"/>
            </a:solidFill>
            <a:round/>
            <a:headEnd/>
            <a:tailEnd type="triangle" w="med" len="med"/>
          </a:ln>
          <a:effectLst/>
        </p:spPr>
      </p:cxnSp>
      <p:sp>
        <p:nvSpPr>
          <p:cNvPr id="15" name="Oval 14"/>
          <p:cNvSpPr>
            <a:spLocks noChangeArrowheads="1"/>
          </p:cNvSpPr>
          <p:nvPr/>
        </p:nvSpPr>
        <p:spPr bwMode="auto">
          <a:xfrm>
            <a:off x="1905000" y="2914844"/>
            <a:ext cx="666750" cy="381776"/>
          </a:xfrm>
          <a:prstGeom prst="ellipse">
            <a:avLst/>
          </a:prstGeom>
          <a:noFill/>
          <a:ln w="28575">
            <a:solidFill>
              <a:schemeClr val="accent2"/>
            </a:solidFill>
            <a:round/>
            <a:headEnd/>
            <a:tailEnd/>
          </a:ln>
          <a:effectLst/>
        </p:spPr>
        <p:txBody>
          <a:bodyPr wrap="none" anchor="ctr"/>
          <a:lstStyle/>
          <a:p>
            <a:endParaRPr lang="zh-TW" altLang="en-US"/>
          </a:p>
        </p:txBody>
      </p:sp>
      <p:sp>
        <p:nvSpPr>
          <p:cNvPr id="16" name="Oval 15"/>
          <p:cNvSpPr>
            <a:spLocks noChangeArrowheads="1"/>
          </p:cNvSpPr>
          <p:nvPr/>
        </p:nvSpPr>
        <p:spPr bwMode="auto">
          <a:xfrm>
            <a:off x="8001000" y="2914844"/>
            <a:ext cx="666750" cy="381776"/>
          </a:xfrm>
          <a:prstGeom prst="ellipse">
            <a:avLst/>
          </a:prstGeom>
          <a:noFill/>
          <a:ln w="28575">
            <a:solidFill>
              <a:schemeClr val="accent2"/>
            </a:solidFill>
            <a:round/>
            <a:headEnd/>
            <a:tailEnd/>
          </a:ln>
          <a:effectLst/>
        </p:spPr>
        <p:txBody>
          <a:bodyPr wrap="none" anchor="ctr"/>
          <a:lstStyle/>
          <a:p>
            <a:endParaRPr lang="zh-TW" altLang="en-US"/>
          </a:p>
        </p:txBody>
      </p:sp>
      <p:cxnSp>
        <p:nvCxnSpPr>
          <p:cNvPr id="17" name="AutoShape 16"/>
          <p:cNvCxnSpPr>
            <a:cxnSpLocks noChangeShapeType="1"/>
            <a:stCxn id="15" idx="4"/>
            <a:endCxn id="16" idx="4"/>
          </p:cNvCxnSpPr>
          <p:nvPr/>
        </p:nvCxnSpPr>
        <p:spPr bwMode="auto">
          <a:xfrm rot="16200000" flipH="1">
            <a:off x="5286375" y="248620"/>
            <a:ext cx="12700" cy="6096000"/>
          </a:xfrm>
          <a:prstGeom prst="curvedConnector3">
            <a:avLst>
              <a:gd name="adj1" fmla="val 3342858"/>
            </a:avLst>
          </a:prstGeom>
          <a:noFill/>
          <a:ln w="28575">
            <a:solidFill>
              <a:schemeClr val="accent2"/>
            </a:solidFill>
            <a:round/>
            <a:headEnd/>
            <a:tailEnd type="triangle" w="med" len="med"/>
          </a:ln>
          <a:effectLst/>
        </p:spPr>
      </p:cxnSp>
      <p:sp>
        <p:nvSpPr>
          <p:cNvPr id="28" name="Text Box 5"/>
          <p:cNvSpPr txBox="1">
            <a:spLocks noChangeArrowheads="1"/>
          </p:cNvSpPr>
          <p:nvPr/>
        </p:nvSpPr>
        <p:spPr bwMode="auto">
          <a:xfrm>
            <a:off x="2743200" y="5486400"/>
            <a:ext cx="3741440" cy="40011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square">
            <a:spAutoFit/>
          </a:bodyPr>
          <a:lstStyle/>
          <a:p>
            <a:pPr algn="ctr" eaLnBrk="0" hangingPunct="0"/>
            <a:r>
              <a:rPr lang="en-US" altLang="zh-TW" sz="2000" b="1" dirty="0">
                <a:ea typeface="PMingLiU" pitchFamily="18" charset="-120"/>
              </a:rPr>
              <a:t>Result </a:t>
            </a:r>
            <a:r>
              <a:rPr lang="en-US" altLang="zh-TW" sz="2000" b="1" dirty="0">
                <a:ea typeface="PMingLiU" pitchFamily="18" charset="-120"/>
                <a:sym typeface="Symbol" pitchFamily="18" charset="2"/>
              </a:rPr>
              <a:t></a:t>
            </a:r>
            <a:r>
              <a:rPr lang="en-US" altLang="zh-TW" sz="2000" b="1" i="1" dirty="0">
                <a:ea typeface="PMingLiU" pitchFamily="18" charset="-120"/>
                <a:sym typeface="Symbol" pitchFamily="18" charset="2"/>
              </a:rPr>
              <a:t>R</a:t>
            </a:r>
            <a:r>
              <a:rPr lang="en-US" altLang="zh-TW" sz="2000" b="1" dirty="0">
                <a:ea typeface="PMingLiU" pitchFamily="18" charset="-120"/>
                <a:sym typeface="Symbol" pitchFamily="18" charset="2"/>
              </a:rPr>
              <a:t>  $100, </a:t>
            </a:r>
            <a:r>
              <a:rPr lang="en-US" altLang="zh-TW" sz="2000" b="1" i="1" dirty="0">
                <a:ea typeface="PMingLiU" pitchFamily="18" charset="-120"/>
                <a:sym typeface="Symbol" pitchFamily="18" charset="2"/>
              </a:rPr>
              <a:t>MB</a:t>
            </a:r>
            <a:r>
              <a:rPr lang="en-US" altLang="zh-TW" sz="2000" b="1" dirty="0">
                <a:ea typeface="PMingLiU" pitchFamily="18" charset="-120"/>
                <a:sym typeface="Symbol" pitchFamily="18" charset="2"/>
              </a:rPr>
              <a:t> $100 </a:t>
            </a:r>
            <a:endParaRPr lang="en-US" altLang="zh-TW" sz="2000" b="1" dirty="0">
              <a:ea typeface="PMingLiU" pitchFamily="18" charset="-120"/>
            </a:endParaRPr>
          </a:p>
        </p:txBody>
      </p:sp>
      <p:sp>
        <p:nvSpPr>
          <p:cNvPr id="14"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136687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5" grpId="0" animBg="1"/>
      <p:bldP spid="16" grpId="0" animBg="1"/>
      <p:bldP spid="28"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457200" y="274638"/>
            <a:ext cx="8686800" cy="1143000"/>
          </a:xfrm>
        </p:spPr>
        <p:txBody>
          <a:bodyPr/>
          <a:lstStyle/>
          <a:p>
            <a:r>
              <a:rPr lang="en-US" altLang="zh-TW" dirty="0"/>
              <a:t>Tools of Monetary Policy: </a:t>
            </a:r>
            <a:r>
              <a:rPr lang="en-US" altLang="zh-TW" dirty="0">
                <a:solidFill>
                  <a:schemeClr val="accent2">
                    <a:lumMod val="75000"/>
                  </a:schemeClr>
                </a:solidFill>
              </a:rPr>
              <a:t>Reserve Requirements</a:t>
            </a:r>
          </a:p>
        </p:txBody>
      </p:sp>
      <p:sp>
        <p:nvSpPr>
          <p:cNvPr id="248835" name="Rectangle 3"/>
          <p:cNvSpPr>
            <a:spLocks noGrp="1" noChangeArrowheads="1"/>
          </p:cNvSpPr>
          <p:nvPr>
            <p:ph idx="1"/>
          </p:nvPr>
        </p:nvSpPr>
        <p:spPr/>
        <p:txBody>
          <a:bodyPr/>
          <a:lstStyle/>
          <a:p>
            <a:r>
              <a:rPr lang="en-US" altLang="zh-TW" dirty="0"/>
              <a:t>Advantages</a:t>
            </a:r>
          </a:p>
          <a:p>
            <a:pPr lvl="1"/>
            <a:r>
              <a:rPr lang="en-US" altLang="zh-TW" dirty="0"/>
              <a:t>Powerful effect</a:t>
            </a:r>
          </a:p>
          <a:p>
            <a:r>
              <a:rPr lang="en-US" altLang="zh-TW" dirty="0"/>
              <a:t>Disadvantages</a:t>
            </a:r>
          </a:p>
          <a:p>
            <a:pPr lvl="1"/>
            <a:r>
              <a:rPr lang="en-US" altLang="zh-TW" dirty="0"/>
              <a:t>Small changes have very large effect on </a:t>
            </a:r>
            <a:r>
              <a:rPr lang="en-US" altLang="zh-TW" dirty="0" err="1"/>
              <a:t>Ms</a:t>
            </a:r>
            <a:endParaRPr lang="en-US" altLang="zh-TW" dirty="0"/>
          </a:p>
          <a:p>
            <a:pPr lvl="1"/>
            <a:r>
              <a:rPr lang="en-US" altLang="zh-TW" dirty="0"/>
              <a:t>Raising causes liquidity problems for banks</a:t>
            </a:r>
          </a:p>
          <a:p>
            <a:pPr lvl="1"/>
            <a:r>
              <a:rPr lang="en-US" altLang="zh-TW" dirty="0"/>
              <a:t>Frequent changes cause uncertainty </a:t>
            </a:r>
            <a:br>
              <a:rPr lang="en-US" altLang="zh-TW" dirty="0"/>
            </a:br>
            <a:r>
              <a:rPr lang="en-US" altLang="zh-TW" dirty="0"/>
              <a:t>for banks</a:t>
            </a:r>
          </a:p>
          <a:p>
            <a:pPr lvl="1"/>
            <a:r>
              <a:rPr lang="en-US" altLang="zh-TW" dirty="0"/>
              <a:t>Tax on banks</a:t>
            </a:r>
          </a:p>
        </p:txBody>
      </p:sp>
      <p:sp>
        <p:nvSpPr>
          <p:cNvPr id="8"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34186780-4247-4A67-979F-7AC3CFC2F426}" type="slidenum">
              <a:rPr lang="en-US" altLang="en-US" sz="1400"/>
              <a:pPr/>
              <a:t>138</a:t>
            </a:fld>
            <a:endParaRPr lang="en-US" altLang="en-US" sz="1400"/>
          </a:p>
        </p:txBody>
      </p:sp>
      <p:sp>
        <p:nvSpPr>
          <p:cNvPr id="248836" name="Text Box 4"/>
          <p:cNvSpPr txBox="1">
            <a:spLocks noChangeArrowheads="1"/>
          </p:cNvSpPr>
          <p:nvPr/>
        </p:nvSpPr>
        <p:spPr bwMode="auto">
          <a:xfrm>
            <a:off x="6019800" y="1219200"/>
            <a:ext cx="2667000" cy="1200329"/>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square">
            <a:spAutoFit/>
          </a:bodyPr>
          <a:lstStyle/>
          <a:p>
            <a:pPr algn="ctr" eaLnBrk="0" hangingPunct="0">
              <a:spcBef>
                <a:spcPct val="50000"/>
              </a:spcBef>
            </a:pPr>
            <a:r>
              <a:rPr lang="en-US" altLang="zh-TW" b="1" dirty="0">
                <a:latin typeface="+mn-lt"/>
                <a:ea typeface="PMingLiU" pitchFamily="18" charset="-120"/>
              </a:rPr>
              <a:t>From 2009*, the Fed can pay interest on bank balances held at Reserve Banks</a:t>
            </a:r>
          </a:p>
        </p:txBody>
      </p:sp>
      <p:sp>
        <p:nvSpPr>
          <p:cNvPr id="248837" name="Text Box 5"/>
          <p:cNvSpPr txBox="1">
            <a:spLocks noChangeArrowheads="1"/>
          </p:cNvSpPr>
          <p:nvPr/>
        </p:nvSpPr>
        <p:spPr bwMode="auto">
          <a:xfrm>
            <a:off x="0" y="5864423"/>
            <a:ext cx="5926394" cy="307777"/>
          </a:xfrm>
          <a:prstGeom prst="rect">
            <a:avLst/>
          </a:prstGeom>
          <a:noFill/>
        </p:spPr>
        <p:txBody>
          <a:bodyPr wrap="square" rtlCol="0">
            <a:spAutoFit/>
          </a:bodyPr>
          <a:lstStyle>
            <a:defPPr>
              <a:defRPr lang="en-US"/>
            </a:defPPr>
            <a:lvl1pPr>
              <a:defRPr sz="1400" i="1">
                <a:latin typeface="+mn-lt"/>
              </a:defRPr>
            </a:lvl1pPr>
          </a:lstStyle>
          <a:p>
            <a:r>
              <a:rPr lang="en-US" altLang="zh-TW" dirty="0"/>
              <a:t>* Date was supposed to be 2016 but was moved forward as result of the crisis</a:t>
            </a:r>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
        <p:nvSpPr>
          <p:cNvPr id="2" name="TextBox 1"/>
          <p:cNvSpPr txBox="1"/>
          <p:nvPr/>
        </p:nvSpPr>
        <p:spPr>
          <a:xfrm>
            <a:off x="6031706" y="2599685"/>
            <a:ext cx="2667000" cy="3693319"/>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square">
            <a:spAutoFit/>
          </a:bodyPr>
          <a:lstStyle>
            <a:defPPr>
              <a:defRPr lang="en-US"/>
            </a:defPPr>
            <a:lvl1pPr algn="ctr" eaLnBrk="0" hangingPunct="0">
              <a:spcBef>
                <a:spcPct val="50000"/>
              </a:spcBef>
              <a:defRPr b="1">
                <a:solidFill>
                  <a:schemeClr val="lt1"/>
                </a:solidFill>
                <a:latin typeface="+mn-lt"/>
                <a:ea typeface="PMingLiU" pitchFamily="18" charset="-120"/>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r>
              <a:rPr lang="en-US" dirty="0"/>
              <a:t>In response to the COVID-19 pandemic, the Federal Reserve reduced the reserve requirement ratio to zero across all deposit tiers, effective March 26, 2020. This aim of this reduction was to jump-start the economy by allowing banks to use additional liquidity to lend to individuals and businesses.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88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883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88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88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883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883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883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48836"/>
                                        </p:tgtEl>
                                        <p:attrNameLst>
                                          <p:attrName>style.visibility</p:attrName>
                                        </p:attrNameLst>
                                      </p:cBhvr>
                                      <p:to>
                                        <p:strVal val="visible"/>
                                      </p:to>
                                    </p:set>
                                    <p:animEffect transition="in" filter="fade">
                                      <p:cBhvr>
                                        <p:cTn id="25" dur="500"/>
                                        <p:tgtEl>
                                          <p:spTgt spid="248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5" grpId="0" build="p"/>
      <p:bldP spid="248836"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E4B1B-16D6-4F6D-81F6-6DDA23BAF499}"/>
              </a:ext>
            </a:extLst>
          </p:cNvPr>
          <p:cNvSpPr>
            <a:spLocks noGrp="1"/>
          </p:cNvSpPr>
          <p:nvPr>
            <p:ph type="title"/>
          </p:nvPr>
        </p:nvSpPr>
        <p:spPr/>
        <p:txBody>
          <a:bodyPr/>
          <a:lstStyle/>
          <a:p>
            <a:r>
              <a:rPr lang="en-US" smtClean="0"/>
              <a:t>Summary </a:t>
            </a:r>
            <a:endParaRPr lang="en-US" dirty="0"/>
          </a:p>
        </p:txBody>
      </p:sp>
      <p:sp>
        <p:nvSpPr>
          <p:cNvPr id="3" name="Content Placeholder 2">
            <a:extLst>
              <a:ext uri="{FF2B5EF4-FFF2-40B4-BE49-F238E27FC236}">
                <a16:creationId xmlns:a16="http://schemas.microsoft.com/office/drawing/2014/main" id="{6F443A35-087A-4F30-9F41-26ACD82487C2}"/>
              </a:ext>
            </a:extLst>
          </p:cNvPr>
          <p:cNvSpPr>
            <a:spLocks noGrp="1"/>
          </p:cNvSpPr>
          <p:nvPr>
            <p:ph idx="1"/>
          </p:nvPr>
        </p:nvSpPr>
        <p:spPr/>
        <p:txBody>
          <a:bodyPr>
            <a:normAutofit fontScale="92500" lnSpcReduction="20000"/>
          </a:bodyPr>
          <a:lstStyle/>
          <a:p>
            <a:r>
              <a:rPr lang="en-US" dirty="0" smtClean="0"/>
              <a:t>Monetary v. fiscal policy</a:t>
            </a:r>
          </a:p>
          <a:p>
            <a:r>
              <a:rPr lang="en-US" dirty="0" smtClean="0"/>
              <a:t>MP in the US:</a:t>
            </a:r>
          </a:p>
          <a:p>
            <a:pPr lvl="1"/>
            <a:r>
              <a:rPr lang="en-US" dirty="0" smtClean="0"/>
              <a:t>Fed Goals: inflation; unemployment</a:t>
            </a:r>
          </a:p>
          <a:p>
            <a:pPr lvl="1"/>
            <a:r>
              <a:rPr lang="en-US" dirty="0" smtClean="0"/>
              <a:t>Fed Balance Sheet</a:t>
            </a:r>
          </a:p>
          <a:p>
            <a:pPr lvl="1"/>
            <a:r>
              <a:rPr lang="en-US" dirty="0" smtClean="0"/>
              <a:t>Monetary Base</a:t>
            </a:r>
          </a:p>
          <a:p>
            <a:pPr lvl="1"/>
            <a:r>
              <a:rPr lang="en-US" dirty="0" smtClean="0"/>
              <a:t>Reserves</a:t>
            </a:r>
          </a:p>
          <a:p>
            <a:pPr lvl="1"/>
            <a:r>
              <a:rPr lang="en-US" dirty="0" smtClean="0"/>
              <a:t>Fed Funds Rate</a:t>
            </a:r>
          </a:p>
          <a:p>
            <a:r>
              <a:rPr lang="en-US" dirty="0" smtClean="0"/>
              <a:t>MP traditional tools</a:t>
            </a:r>
          </a:p>
          <a:p>
            <a:pPr lvl="1"/>
            <a:r>
              <a:rPr lang="en-US" dirty="0" smtClean="0"/>
              <a:t>Open Market Operations</a:t>
            </a:r>
          </a:p>
          <a:p>
            <a:pPr lvl="1"/>
            <a:r>
              <a:rPr lang="en-US" dirty="0" smtClean="0"/>
              <a:t>Discount Loans</a:t>
            </a:r>
          </a:p>
          <a:p>
            <a:pPr lvl="1"/>
            <a:r>
              <a:rPr lang="en-US" dirty="0" smtClean="0"/>
              <a:t>Reserve Requirements</a:t>
            </a:r>
            <a:endParaRPr lang="en-US" dirty="0"/>
          </a:p>
        </p:txBody>
      </p:sp>
      <p:sp>
        <p:nvSpPr>
          <p:cNvPr id="4" name="Slide Number Placeholder 3">
            <a:extLst>
              <a:ext uri="{FF2B5EF4-FFF2-40B4-BE49-F238E27FC236}">
                <a16:creationId xmlns:a16="http://schemas.microsoft.com/office/drawing/2014/main" id="{E3FE8C55-B573-45F7-8EB0-2F03C7B0CC2A}"/>
              </a:ext>
            </a:extLst>
          </p:cNvPr>
          <p:cNvSpPr>
            <a:spLocks noGrp="1"/>
          </p:cNvSpPr>
          <p:nvPr>
            <p:ph type="sldNum" sz="quarter" idx="10"/>
          </p:nvPr>
        </p:nvSpPr>
        <p:spPr/>
        <p:txBody>
          <a:bodyPr/>
          <a:lstStyle/>
          <a:p>
            <a:fld id="{37AF7983-E557-4B4F-BF89-F0A9ABB3FF61}" type="slidenum">
              <a:rPr lang="en-US" altLang="en-US" smtClean="0"/>
              <a:pPr/>
              <a:t>139</a:t>
            </a:fld>
            <a:endParaRPr lang="en-US" altLang="en-US"/>
          </a:p>
        </p:txBody>
      </p:sp>
      <p:sp>
        <p:nvSpPr>
          <p:cNvPr id="5" name="Footer Placeholder 4">
            <a:extLst>
              <a:ext uri="{FF2B5EF4-FFF2-40B4-BE49-F238E27FC236}">
                <a16:creationId xmlns:a16="http://schemas.microsoft.com/office/drawing/2014/main" id="{8522D8D1-6CEC-4F1A-804C-A03E17FB8F65}"/>
              </a:ext>
            </a:extLst>
          </p:cNvPr>
          <p:cNvSpPr>
            <a:spLocks noGrp="1"/>
          </p:cNvSpPr>
          <p:nvPr>
            <p:ph type="ftr" sz="quarter" idx="11"/>
          </p:nvPr>
        </p:nvSpPr>
        <p:spPr/>
        <p:txBody>
          <a:bodyPr/>
          <a:lstStyle/>
          <a:p>
            <a:r>
              <a:rPr lang="en-US" altLang="en-US" smtClean="0"/>
              <a:t>Summary</a:t>
            </a:r>
            <a:endParaRPr lang="en-US" altLang="en-US" dirty="0"/>
          </a:p>
        </p:txBody>
      </p:sp>
    </p:spTree>
    <p:extLst>
      <p:ext uri="{BB962C8B-B14F-4D97-AF65-F5344CB8AC3E}">
        <p14:creationId xmlns:p14="http://schemas.microsoft.com/office/powerpoint/2010/main" val="37572062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152400"/>
            <a:ext cx="8229600" cy="762000"/>
          </a:xfrm>
        </p:spPr>
        <p:txBody>
          <a:bodyPr/>
          <a:lstStyle/>
          <a:p>
            <a:r>
              <a:rPr lang="en-US" altLang="zh-TW" dirty="0"/>
              <a:t>…not that easy</a:t>
            </a:r>
            <a:endParaRPr lang="zh-TW" altLang="en-US" dirty="0"/>
          </a:p>
        </p:txBody>
      </p:sp>
      <p:sp>
        <p:nvSpPr>
          <p:cNvPr id="3" name="Slide Number Placeholder 2"/>
          <p:cNvSpPr>
            <a:spLocks noGrp="1"/>
          </p:cNvSpPr>
          <p:nvPr>
            <p:ph type="sldNum" sz="quarter" idx="10"/>
          </p:nvPr>
        </p:nvSpPr>
        <p:spPr/>
        <p:txBody>
          <a:bodyPr/>
          <a:lstStyle/>
          <a:p>
            <a:fld id="{B2E8517A-7B27-4B5A-84D1-7E407DDFD705}" type="slidenum">
              <a:rPr lang="en-US" altLang="en-US" smtClean="0"/>
              <a:pPr/>
              <a:t>14</a:t>
            </a:fld>
            <a:endParaRPr lang="en-US" altLang="en-US"/>
          </a:p>
        </p:txBody>
      </p:sp>
      <p:sp>
        <p:nvSpPr>
          <p:cNvPr id="6" name="Footer Placeholder 4"/>
          <p:cNvSpPr>
            <a:spLocks noGrp="1"/>
          </p:cNvSpPr>
          <p:nvPr>
            <p:ph type="ftr" sz="quarter" idx="11"/>
          </p:nvPr>
        </p:nvSpPr>
        <p:spPr bwMode="auto">
          <a:noFill/>
          <a:ln>
            <a:miter lim="800000"/>
            <a:headEnd/>
            <a:tailEnd/>
          </a:ln>
        </p:spPr>
        <p:txBody>
          <a:bodyPr/>
          <a:lstStyle/>
          <a:p>
            <a:r>
              <a:rPr lang="en-US" altLang="zh-TW" dirty="0"/>
              <a:t>Financial Regulation</a:t>
            </a:r>
          </a:p>
        </p:txBody>
      </p:sp>
      <p:pic>
        <p:nvPicPr>
          <p:cNvPr id="1035266" name="Picture 2" descr="http://dailyreckoning.com/files/2010/04/FinReg.jpg">
            <a:hlinkClick r:id="rId3"/>
          </p:cNvPr>
          <p:cNvPicPr>
            <a:picLocks noChangeAspect="1" noChangeArrowheads="1"/>
          </p:cNvPicPr>
          <p:nvPr/>
        </p:nvPicPr>
        <p:blipFill>
          <a:blip r:embed="rId4" cstate="print"/>
          <a:srcRect/>
          <a:stretch>
            <a:fillRect/>
          </a:stretch>
        </p:blipFill>
        <p:spPr bwMode="auto">
          <a:xfrm>
            <a:off x="1279636" y="990600"/>
            <a:ext cx="6112168" cy="4800600"/>
          </a:xfrm>
          <a:prstGeom prst="rect">
            <a:avLst/>
          </a:prstGeom>
          <a:noFill/>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Test Your Understanding</a:t>
            </a:r>
            <a:endParaRPr lang="zh-TW" altLang="en-US" dirty="0"/>
          </a:p>
        </p:txBody>
      </p:sp>
      <p:sp>
        <p:nvSpPr>
          <p:cNvPr id="6" name="Content Placeholder 5"/>
          <p:cNvSpPr>
            <a:spLocks noGrp="1"/>
          </p:cNvSpPr>
          <p:nvPr>
            <p:ph sz="half" idx="1"/>
          </p:nvPr>
        </p:nvSpPr>
        <p:spPr>
          <a:xfrm>
            <a:off x="152400" y="1600200"/>
            <a:ext cx="5791200" cy="4525963"/>
          </a:xfrm>
        </p:spPr>
        <p:txBody>
          <a:bodyPr/>
          <a:lstStyle/>
          <a:p>
            <a:pPr lvl="0">
              <a:lnSpc>
                <a:spcPct val="100000"/>
              </a:lnSpc>
            </a:pPr>
            <a:r>
              <a:rPr lang="zh-TW" altLang="zh-TW" dirty="0"/>
              <a:t> </a:t>
            </a:r>
            <a:r>
              <a:rPr lang="en-US" altLang="zh-TW" dirty="0"/>
              <a:t>When the Fed uses Open market Operations to buy securities it is planning to _____ interest rates:</a:t>
            </a:r>
          </a:p>
          <a:p>
            <a:pPr lvl="1">
              <a:lnSpc>
                <a:spcPct val="100000"/>
              </a:lnSpc>
            </a:pPr>
            <a:r>
              <a:rPr lang="en-US" altLang="zh-TW" dirty="0"/>
              <a:t>Reduce</a:t>
            </a:r>
          </a:p>
          <a:p>
            <a:pPr lvl="1">
              <a:lnSpc>
                <a:spcPct val="100000"/>
              </a:lnSpc>
            </a:pPr>
            <a:r>
              <a:rPr lang="en-US" altLang="zh-TW" dirty="0"/>
              <a:t>increase</a:t>
            </a:r>
          </a:p>
          <a:p>
            <a:pPr lvl="0">
              <a:lnSpc>
                <a:spcPct val="100000"/>
              </a:lnSpc>
            </a:pPr>
            <a:r>
              <a:rPr lang="en-US" altLang="zh-TW" dirty="0"/>
              <a:t>When the PBOC increases the reserve requirement the interest rates:</a:t>
            </a:r>
          </a:p>
          <a:p>
            <a:pPr lvl="1">
              <a:lnSpc>
                <a:spcPct val="100000"/>
              </a:lnSpc>
            </a:pPr>
            <a:r>
              <a:rPr lang="en-US" altLang="zh-TW" dirty="0"/>
              <a:t>Increase</a:t>
            </a:r>
          </a:p>
          <a:p>
            <a:pPr lvl="1">
              <a:lnSpc>
                <a:spcPct val="100000"/>
              </a:lnSpc>
            </a:pPr>
            <a:r>
              <a:rPr lang="en-US" altLang="zh-TW" dirty="0"/>
              <a:t>decrease </a:t>
            </a:r>
            <a:endParaRPr lang="zh-TW" altLang="zh-TW" dirty="0"/>
          </a:p>
          <a:p>
            <a:pPr>
              <a:lnSpc>
                <a:spcPct val="100000"/>
              </a:lnSpc>
            </a:pPr>
            <a:r>
              <a:rPr lang="en-US" altLang="zh-TW" dirty="0"/>
              <a:t>The ECB is unwinding it asset purchases operations. This is expected to _____ interest rates:</a:t>
            </a:r>
          </a:p>
          <a:p>
            <a:pPr lvl="1">
              <a:lnSpc>
                <a:spcPct val="100000"/>
              </a:lnSpc>
            </a:pPr>
            <a:r>
              <a:rPr lang="en-US" altLang="zh-TW" dirty="0"/>
              <a:t>Increase </a:t>
            </a:r>
          </a:p>
          <a:p>
            <a:pPr lvl="1">
              <a:lnSpc>
                <a:spcPct val="100000"/>
              </a:lnSpc>
            </a:pPr>
            <a:r>
              <a:rPr lang="en-US" altLang="zh-TW" dirty="0"/>
              <a:t>decrease</a:t>
            </a:r>
            <a:endParaRPr lang="zh-TW" altLang="zh-TW" dirty="0"/>
          </a:p>
          <a:p>
            <a:pPr>
              <a:lnSpc>
                <a:spcPct val="100000"/>
              </a:lnSpc>
            </a:pPr>
            <a:endParaRPr lang="zh-TW" altLang="zh-TW" dirty="0"/>
          </a:p>
          <a:p>
            <a:pPr>
              <a:lnSpc>
                <a:spcPct val="100000"/>
              </a:lnSpc>
            </a:pP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140</a:t>
            </a:fld>
            <a:endParaRPr lang="en-US" altLang="en-US"/>
          </a:p>
        </p:txBody>
      </p:sp>
      <p:sp>
        <p:nvSpPr>
          <p:cNvPr id="5" name="Footer Placeholder 4"/>
          <p:cNvSpPr>
            <a:spLocks noGrp="1"/>
          </p:cNvSpPr>
          <p:nvPr>
            <p:ph type="ftr" sz="quarter" idx="11"/>
          </p:nvPr>
        </p:nvSpPr>
        <p:spPr/>
        <p:txBody>
          <a:bodyPr/>
          <a:lstStyle/>
          <a:p>
            <a:r>
              <a:rPr lang="en-US" altLang="en-US" dirty="0"/>
              <a:t>Central Banking &amp; Monetary Policy</a:t>
            </a:r>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5920330" y="2438401"/>
            <a:ext cx="3071270" cy="28534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0797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66688"/>
            <a:ext cx="4343400" cy="808038"/>
          </a:xfrm>
        </p:spPr>
        <p:txBody>
          <a:bodyPr/>
          <a:lstStyle/>
          <a:p>
            <a:r>
              <a:rPr lang="en-US" dirty="0"/>
              <a:t>Recent tools</a:t>
            </a:r>
          </a:p>
        </p:txBody>
      </p:sp>
      <p:sp>
        <p:nvSpPr>
          <p:cNvPr id="8" name="Text Placeholder 7"/>
          <p:cNvSpPr>
            <a:spLocks noGrp="1"/>
          </p:cNvSpPr>
          <p:nvPr>
            <p:ph type="body" idx="1"/>
          </p:nvPr>
        </p:nvSpPr>
        <p:spPr>
          <a:xfrm>
            <a:off x="457200" y="1143000"/>
            <a:ext cx="4040188" cy="639762"/>
          </a:xfrm>
        </p:spPr>
        <p:txBody>
          <a:bodyPr/>
          <a:lstStyle/>
          <a:p>
            <a:pPr>
              <a:lnSpc>
                <a:spcPct val="100000"/>
              </a:lnSpc>
            </a:pPr>
            <a:r>
              <a:rPr lang="en-US" altLang="zh-TW" dirty="0"/>
              <a:t>Interest On Required and Excess Reserves (IORR and IOER)</a:t>
            </a:r>
          </a:p>
        </p:txBody>
      </p:sp>
      <p:sp>
        <p:nvSpPr>
          <p:cNvPr id="7" name="Content Placeholder 6"/>
          <p:cNvSpPr>
            <a:spLocks noGrp="1"/>
          </p:cNvSpPr>
          <p:nvPr>
            <p:ph sz="half" idx="2"/>
          </p:nvPr>
        </p:nvSpPr>
        <p:spPr>
          <a:xfrm>
            <a:off x="152400" y="1754187"/>
            <a:ext cx="4416425" cy="4329114"/>
          </a:xfrm>
        </p:spPr>
        <p:txBody>
          <a:bodyPr/>
          <a:lstStyle/>
          <a:p>
            <a:pPr>
              <a:lnSpc>
                <a:spcPct val="100000"/>
              </a:lnSpc>
            </a:pPr>
            <a:r>
              <a:rPr lang="en-US" sz="1800" dirty="0"/>
              <a:t>Deployed since </a:t>
            </a:r>
            <a:r>
              <a:rPr lang="en-US" sz="1800" b="1" dirty="0"/>
              <a:t>2011</a:t>
            </a:r>
          </a:p>
          <a:p>
            <a:pPr>
              <a:lnSpc>
                <a:spcPct val="100000"/>
              </a:lnSpc>
            </a:pPr>
            <a:r>
              <a:rPr lang="en-US" sz="1800" dirty="0"/>
              <a:t>The interest rate on </a:t>
            </a:r>
            <a:r>
              <a:rPr lang="en-US" sz="1800" b="1" dirty="0"/>
              <a:t>required reserves </a:t>
            </a:r>
            <a:r>
              <a:rPr lang="en-US" sz="1800" dirty="0"/>
              <a:t>(IORR rate) is determined by the Board and is intended to </a:t>
            </a:r>
            <a:r>
              <a:rPr lang="en-US" sz="1800" b="1" dirty="0"/>
              <a:t>eliminate effectively the implicit tax</a:t>
            </a:r>
            <a:r>
              <a:rPr lang="en-US" sz="1800" dirty="0"/>
              <a:t> that reserve requirements used to impose on depository institutions. </a:t>
            </a:r>
          </a:p>
          <a:p>
            <a:pPr>
              <a:lnSpc>
                <a:spcPct val="100000"/>
              </a:lnSpc>
            </a:pPr>
            <a:r>
              <a:rPr lang="en-US" sz="1800" dirty="0"/>
              <a:t>The interest rate on </a:t>
            </a:r>
            <a:r>
              <a:rPr lang="en-US" sz="1800" b="1" dirty="0"/>
              <a:t>excess reserves </a:t>
            </a:r>
            <a:r>
              <a:rPr lang="en-US" sz="1800" dirty="0"/>
              <a:t>(IOER rate) is also determined by the Board and gives the Federal Reserve </a:t>
            </a:r>
            <a:r>
              <a:rPr lang="en-US" sz="1800" b="1" dirty="0"/>
              <a:t>an additional tool for the conduct of monetary policy</a:t>
            </a:r>
            <a:r>
              <a:rPr lang="en-US" sz="1800" dirty="0"/>
              <a:t>. </a:t>
            </a:r>
          </a:p>
          <a:p>
            <a:pPr>
              <a:lnSpc>
                <a:spcPct val="100000"/>
              </a:lnSpc>
            </a:pPr>
            <a:r>
              <a:rPr lang="en-US" sz="1800" dirty="0"/>
              <a:t>The Federal Reserve intends to move the federal funds rate into the target range set by the FOMC </a:t>
            </a:r>
            <a:r>
              <a:rPr lang="en-US" sz="1800" b="1" dirty="0"/>
              <a:t>primarily by adjusting the IOER rate. </a:t>
            </a:r>
          </a:p>
        </p:txBody>
      </p:sp>
      <p:sp>
        <p:nvSpPr>
          <p:cNvPr id="9" name="Text Placeholder 8"/>
          <p:cNvSpPr>
            <a:spLocks noGrp="1"/>
          </p:cNvSpPr>
          <p:nvPr>
            <p:ph type="body" sz="quarter" idx="3"/>
          </p:nvPr>
        </p:nvSpPr>
        <p:spPr>
          <a:xfrm>
            <a:off x="4645025" y="838200"/>
            <a:ext cx="4041775" cy="639762"/>
          </a:xfrm>
        </p:spPr>
        <p:txBody>
          <a:bodyPr/>
          <a:lstStyle/>
          <a:p>
            <a:pPr>
              <a:lnSpc>
                <a:spcPct val="100000"/>
              </a:lnSpc>
            </a:pPr>
            <a:r>
              <a:rPr lang="en-US" altLang="zh-TW" dirty="0"/>
              <a:t>Overnight Reverse Repos Program (ON RRP)</a:t>
            </a:r>
          </a:p>
        </p:txBody>
      </p:sp>
      <p:sp>
        <p:nvSpPr>
          <p:cNvPr id="10" name="Content Placeholder 9"/>
          <p:cNvSpPr>
            <a:spLocks noGrp="1"/>
          </p:cNvSpPr>
          <p:nvPr>
            <p:ph sz="quarter" idx="4"/>
          </p:nvPr>
        </p:nvSpPr>
        <p:spPr>
          <a:xfrm>
            <a:off x="4645025" y="1477962"/>
            <a:ext cx="4422775" cy="4922838"/>
          </a:xfrm>
        </p:spPr>
        <p:txBody>
          <a:bodyPr/>
          <a:lstStyle/>
          <a:p>
            <a:pPr>
              <a:lnSpc>
                <a:spcPct val="100000"/>
              </a:lnSpc>
            </a:pPr>
            <a:r>
              <a:rPr lang="en-US" sz="1800" dirty="0"/>
              <a:t>Deployed since </a:t>
            </a:r>
            <a:r>
              <a:rPr lang="en-US" sz="1800" b="1" dirty="0"/>
              <a:t>2014</a:t>
            </a:r>
          </a:p>
          <a:p>
            <a:pPr>
              <a:lnSpc>
                <a:spcPct val="100000"/>
              </a:lnSpc>
            </a:pPr>
            <a:r>
              <a:rPr lang="en-US" sz="1800" dirty="0"/>
              <a:t>The FOMC sets </a:t>
            </a:r>
            <a:r>
              <a:rPr lang="en-US" sz="1800" b="1" dirty="0"/>
              <a:t>the overnight (ON) Reverse Repurchase (RRP) offering rate</a:t>
            </a:r>
            <a:r>
              <a:rPr lang="en-US" sz="1800" dirty="0"/>
              <a:t>, the maximum interest rate the Federal Reserve is willing to pay in an ON RRP operation; the actual interest rate that a counterparty receives is determined through an auction process.</a:t>
            </a:r>
          </a:p>
          <a:p>
            <a:pPr>
              <a:lnSpc>
                <a:spcPct val="100000"/>
              </a:lnSpc>
            </a:pPr>
            <a:r>
              <a:rPr lang="en-US" sz="1800" dirty="0"/>
              <a:t> A </a:t>
            </a:r>
            <a:r>
              <a:rPr lang="en-US" sz="1800" b="1" dirty="0"/>
              <a:t>reverse repurchase agreement </a:t>
            </a:r>
            <a:r>
              <a:rPr lang="en-US" sz="1800" dirty="0"/>
              <a:t>“RRP,” is a transaction in which the Fed </a:t>
            </a:r>
            <a:r>
              <a:rPr lang="en-US" sz="1800" b="1" dirty="0"/>
              <a:t>sells</a:t>
            </a:r>
            <a:r>
              <a:rPr lang="en-US" sz="1800" dirty="0"/>
              <a:t> a security to an eligible counterparty with </a:t>
            </a:r>
            <a:r>
              <a:rPr lang="en-US" sz="1800" b="1" dirty="0"/>
              <a:t>an agreement to repurchase </a:t>
            </a:r>
            <a:r>
              <a:rPr lang="en-US" sz="1800" dirty="0"/>
              <a:t>that same security at a specified price at a specific time in the future.</a:t>
            </a:r>
          </a:p>
          <a:p>
            <a:pPr>
              <a:lnSpc>
                <a:spcPct val="100000"/>
              </a:lnSpc>
            </a:pPr>
            <a:r>
              <a:rPr lang="en-US" sz="1800" dirty="0"/>
              <a:t>The Federal Reserve conducts ON RRP operations with a </a:t>
            </a:r>
            <a:r>
              <a:rPr lang="en-US" sz="1800" b="1" dirty="0"/>
              <a:t>wide range of entities</a:t>
            </a:r>
          </a:p>
          <a:p>
            <a:pPr>
              <a:lnSpc>
                <a:spcPct val="100000"/>
              </a:lnSpc>
            </a:pPr>
            <a:endParaRPr lang="en-US" sz="1800" dirty="0"/>
          </a:p>
        </p:txBody>
      </p:sp>
      <p:sp>
        <p:nvSpPr>
          <p:cNvPr id="4" name="Slide Number Placeholder 3"/>
          <p:cNvSpPr>
            <a:spLocks noGrp="1"/>
          </p:cNvSpPr>
          <p:nvPr>
            <p:ph type="sldNum" sz="quarter" idx="10"/>
          </p:nvPr>
        </p:nvSpPr>
        <p:spPr/>
        <p:txBody>
          <a:bodyPr/>
          <a:lstStyle/>
          <a:p>
            <a:fld id="{E563B5D8-8851-49CD-A7E1-A92CB5155844}" type="slidenum">
              <a:rPr lang="en-US" altLang="en-US" smtClean="0"/>
              <a:pPr/>
              <a:t>141</a:t>
            </a:fld>
            <a:endParaRPr lang="en-US" altLang="en-US"/>
          </a:p>
        </p:txBody>
      </p:sp>
      <p:sp>
        <p:nvSpPr>
          <p:cNvPr id="5" name="Footer Placeholder 4"/>
          <p:cNvSpPr>
            <a:spLocks noGrp="1"/>
          </p:cNvSpPr>
          <p:nvPr>
            <p:ph type="ftr" sz="quarter" idx="11"/>
          </p:nvPr>
        </p:nvSpPr>
        <p:spPr/>
        <p:txBody>
          <a:bodyPr/>
          <a:lstStyle/>
          <a:p>
            <a:r>
              <a:rPr lang="en-US" altLang="zh-TW" dirty="0"/>
              <a:t>Central Banking and Monetary Policy</a:t>
            </a:r>
          </a:p>
        </p:txBody>
      </p:sp>
    </p:spTree>
    <p:extLst>
      <p:ext uri="{BB962C8B-B14F-4D97-AF65-F5344CB8AC3E}">
        <p14:creationId xmlns:p14="http://schemas.microsoft.com/office/powerpoint/2010/main" val="176602200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altLang="zh-TW" dirty="0"/>
              <a:t>NIRP (not yet deployed in US)….</a:t>
            </a: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142</a:t>
            </a:fld>
            <a:endParaRPr lang="en-US" altLang="en-US"/>
          </a:p>
        </p:txBody>
      </p:sp>
      <p:pic>
        <p:nvPicPr>
          <p:cNvPr id="7" name="Picture 4" descr="http://si.wsj.net/public/resources/images/NA-CE894A_CAPAC_11U_20150304120013.jpg">
            <a:hlinkClick r:id="rId3"/>
          </p:cNvPr>
          <p:cNvPicPr>
            <a:picLocks noGrp="1" noChangeAspect="1" noChangeArrowheads="1"/>
          </p:cNvPicPr>
          <p:nvPr>
            <p:ph idx="1"/>
          </p:nvPr>
        </p:nvPicPr>
        <p:blipFill>
          <a:blip r:embed="rId4" cstate="print"/>
          <a:srcRect/>
          <a:stretch>
            <a:fillRect/>
          </a:stretch>
        </p:blipFill>
        <p:spPr bwMode="auto">
          <a:xfrm>
            <a:off x="225630" y="1188386"/>
            <a:ext cx="8613569" cy="4937778"/>
          </a:xfrm>
          <a:prstGeom prst="rect">
            <a:avLst/>
          </a:prstGeom>
          <a:noFill/>
        </p:spPr>
      </p:pic>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….although….</a:t>
            </a:r>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143</a:t>
            </a:fld>
            <a:endParaRPr lang="en-US" altLang="en-US"/>
          </a:p>
        </p:txBody>
      </p:sp>
      <p:sp>
        <p:nvSpPr>
          <p:cNvPr id="5" name="Footer Placeholder 4"/>
          <p:cNvSpPr>
            <a:spLocks noGrp="1"/>
          </p:cNvSpPr>
          <p:nvPr>
            <p:ph type="ftr" sz="quarter" idx="11"/>
          </p:nvPr>
        </p:nvSpPr>
        <p:spPr/>
        <p:txBody>
          <a:bodyPr/>
          <a:lstStyle/>
          <a:p>
            <a:r>
              <a:rPr lang="en-US" altLang="zh-TW" dirty="0"/>
              <a:t>Central Banking and Monetary Policy</a:t>
            </a:r>
          </a:p>
        </p:txBody>
      </p:sp>
      <p:pic>
        <p:nvPicPr>
          <p:cNvPr id="742402" name="Picture 2" descr="https://ci3.googleusercontent.com/proxy/BT2z6kUHV0TXlLfv32fduxwGmRSw6WdlMQxWqZ2lqHWqnsiMqWpA-Z65oeS50yZXA6Nqyqigpfsqo1BcC4H7BoJ4os-CQhgAwrTd-0sqJT_pVbbqFYuQO6KouzFt=s0-d-e1-ft#https://assets.bwbx.io/images/users/iqjWHBFdfxIU/iLj5ErNQJ3Qs/v0/-1x-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8922" y="1600200"/>
            <a:ext cx="8046156"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65136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deployed during GFC</a:t>
            </a:r>
            <a:endParaRPr lang="de-DE" dirty="0"/>
          </a:p>
        </p:txBody>
      </p:sp>
      <p:graphicFrame>
        <p:nvGraphicFramePr>
          <p:cNvPr id="253955" name="Group 3"/>
          <p:cNvGraphicFramePr>
            <a:graphicFrameLocks noGrp="1"/>
          </p:cNvGraphicFramePr>
          <p:nvPr>
            <p:ph idx="1"/>
            <p:extLst>
              <p:ext uri="{D42A27DB-BD31-4B8C-83A1-F6EECF244321}">
                <p14:modId xmlns:p14="http://schemas.microsoft.com/office/powerpoint/2010/main" val="3902461374"/>
              </p:ext>
            </p:extLst>
          </p:nvPr>
        </p:nvGraphicFramePr>
        <p:xfrm>
          <a:off x="457200" y="838200"/>
          <a:ext cx="8229600" cy="4998937"/>
        </p:xfrm>
        <a:graphic>
          <a:graphicData uri="http://schemas.openxmlformats.org/drawingml/2006/table">
            <a:tbl>
              <a:tblPr firstRow="1" firstCol="1" bandRow="1" bandCol="1">
                <a:tableStyleId>{69012ECD-51FC-41F1-AA8D-1B2483CD663E}</a:tableStyleId>
              </a:tblPr>
              <a:tblGrid>
                <a:gridCol w="907767">
                  <a:extLst>
                    <a:ext uri="{9D8B030D-6E8A-4147-A177-3AD203B41FA5}">
                      <a16:colId xmlns:a16="http://schemas.microsoft.com/office/drawing/2014/main" val="20000"/>
                    </a:ext>
                  </a:extLst>
                </a:gridCol>
                <a:gridCol w="1663983">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gridCol w="2645229">
                  <a:extLst>
                    <a:ext uri="{9D8B030D-6E8A-4147-A177-3AD203B41FA5}">
                      <a16:colId xmlns:a16="http://schemas.microsoft.com/office/drawing/2014/main" val="20003"/>
                    </a:ext>
                  </a:extLst>
                </a:gridCol>
                <a:gridCol w="1469571">
                  <a:extLst>
                    <a:ext uri="{9D8B030D-6E8A-4147-A177-3AD203B41FA5}">
                      <a16:colId xmlns:a16="http://schemas.microsoft.com/office/drawing/2014/main" val="20004"/>
                    </a:ext>
                  </a:extLst>
                </a:gridCol>
              </a:tblGrid>
              <a:tr h="305017">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dirty="0">
                          <a:ln>
                            <a:noFill/>
                          </a:ln>
                          <a:effectLst/>
                        </a:rPr>
                        <a:t> </a:t>
                      </a:r>
                      <a:endParaRPr kumimoji="0" lang="ru-RU" sz="1400" b="0" i="0" u="none" strike="noStrike" cap="none" normalizeH="0" baseline="0" dirty="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Who</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What</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Collateral </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Duration</a:t>
                      </a:r>
                      <a:endParaRPr kumimoji="0" lang="ru-RU" sz="1400" b="0" i="0" u="none" strike="noStrike" cap="none" normalizeH="0" baseline="0">
                        <a:ln>
                          <a:noFill/>
                        </a:ln>
                        <a:solidFill>
                          <a:schemeClr val="tx1"/>
                        </a:solidFill>
                        <a:effectLst/>
                        <a:latin typeface="+mn-lt"/>
                      </a:endParaRPr>
                    </a:p>
                  </a:txBody>
                  <a:tcPr marL="88174" marR="88174" anchor="ctr" horzOverflow="overflow"/>
                </a:tc>
                <a:extLst>
                  <a:ext uri="{0D108BD9-81ED-4DB2-BD59-A6C34878D82A}">
                    <a16:rowId xmlns:a16="http://schemas.microsoft.com/office/drawing/2014/main" val="10000"/>
                  </a:ext>
                </a:extLst>
              </a:tr>
              <a:tr h="440792">
                <a:tc>
                  <a:txBody>
                    <a:bodyPr/>
                    <a:lstStyle/>
                    <a:p>
                      <a:pPr marL="0" marR="0" lvl="0" indent="0" algn="l" defTabSz="914400" rtl="0" eaLnBrk="1" fontAlgn="b"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TAF</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US" altLang="zh-TW" sz="1400" u="none" strike="noStrike" cap="none" normalizeH="0" baseline="0" dirty="0">
                          <a:ln>
                            <a:noFill/>
                          </a:ln>
                          <a:effectLst/>
                        </a:rPr>
                        <a:t>Eligible Depository Institutions</a:t>
                      </a:r>
                      <a:endParaRPr kumimoji="0" lang="ru-RU" sz="1400" b="0" i="0" u="none" strike="noStrike" cap="none" normalizeH="0" baseline="0" dirty="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Funds </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US" altLang="zh-TW" sz="1400" u="none" strike="noStrike" cap="none" normalizeH="0" baseline="0">
                          <a:ln>
                            <a:noFill/>
                          </a:ln>
                          <a:effectLst/>
                        </a:rPr>
                        <a:t>Full Range of Discount Window Collateral</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 </a:t>
                      </a:r>
                      <a:r>
                        <a:rPr kumimoji="0" lang="en-US" altLang="zh-TW" sz="1400" u="none" strike="noStrike" cap="none" normalizeH="0" baseline="0">
                          <a:ln>
                            <a:noFill/>
                          </a:ln>
                          <a:effectLst/>
                        </a:rPr>
                        <a:t>28 - 84 days</a:t>
                      </a:r>
                      <a:endParaRPr kumimoji="0" lang="ru-RU" sz="1400" b="0" i="0" u="none" strike="noStrike" cap="none" normalizeH="0" baseline="0">
                        <a:ln>
                          <a:noFill/>
                        </a:ln>
                        <a:solidFill>
                          <a:schemeClr val="tx1"/>
                        </a:solidFill>
                        <a:effectLst/>
                        <a:latin typeface="+mn-lt"/>
                      </a:endParaRPr>
                    </a:p>
                  </a:txBody>
                  <a:tcPr marL="88174" marR="88174" anchor="ctr" horzOverflow="overflow"/>
                </a:tc>
                <a:extLst>
                  <a:ext uri="{0D108BD9-81ED-4DB2-BD59-A6C34878D82A}">
                    <a16:rowId xmlns:a16="http://schemas.microsoft.com/office/drawing/2014/main" val="10001"/>
                  </a:ext>
                </a:extLst>
              </a:tr>
              <a:tr h="622295">
                <a:tc>
                  <a:txBody>
                    <a:bodyPr/>
                    <a:lstStyle/>
                    <a:p>
                      <a:pPr marL="0" marR="0" lvl="0" indent="0" algn="l" defTabSz="914400" rtl="0" eaLnBrk="1" fontAlgn="b"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TSLF</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US" altLang="zh-TW" sz="1400" u="none" strike="noStrike" cap="none" normalizeH="0" baseline="0" dirty="0">
                          <a:ln>
                            <a:noFill/>
                          </a:ln>
                          <a:effectLst/>
                        </a:rPr>
                        <a:t>Primary Dealers (PD)</a:t>
                      </a:r>
                      <a:endParaRPr kumimoji="0" lang="ru-RU" sz="1400" b="0" i="0" u="none" strike="noStrike" cap="none" normalizeH="0" baseline="0" dirty="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U.S Treasuries</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 </a:t>
                      </a:r>
                      <a:r>
                        <a:rPr kumimoji="0" lang="en-US" altLang="zh-TW" sz="1400" u="none" strike="noStrike" cap="none" normalizeH="0" baseline="0">
                          <a:ln>
                            <a:noFill/>
                          </a:ln>
                          <a:effectLst/>
                        </a:rPr>
                        <a:t>US Treasuries, agencies, agency MBS, investment grade securities</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US" altLang="zh-TW" sz="1400" u="none" strike="noStrike" cap="none" normalizeH="0" baseline="0">
                          <a:ln>
                            <a:noFill/>
                          </a:ln>
                          <a:effectLst/>
                        </a:rPr>
                        <a:t>28 days</a:t>
                      </a:r>
                    </a:p>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US" altLang="zh-TW" sz="1400" u="none" strike="noStrike" cap="none" normalizeH="0" baseline="0">
                          <a:ln>
                            <a:noFill/>
                          </a:ln>
                          <a:effectLst/>
                        </a:rPr>
                        <a:t>Effective until April 09 (ext)</a:t>
                      </a:r>
                      <a:endParaRPr kumimoji="0" lang="ru-RU" sz="1400" b="0" i="0" u="none" strike="noStrike" cap="none" normalizeH="0" baseline="0">
                        <a:ln>
                          <a:noFill/>
                        </a:ln>
                        <a:solidFill>
                          <a:schemeClr val="tx1"/>
                        </a:solidFill>
                        <a:effectLst/>
                        <a:latin typeface="+mn-lt"/>
                      </a:endParaRPr>
                    </a:p>
                  </a:txBody>
                  <a:tcPr marL="88174" marR="88174" anchor="ctr" horzOverflow="overflow"/>
                </a:tc>
                <a:extLst>
                  <a:ext uri="{0D108BD9-81ED-4DB2-BD59-A6C34878D82A}">
                    <a16:rowId xmlns:a16="http://schemas.microsoft.com/office/drawing/2014/main" val="10002"/>
                  </a:ext>
                </a:extLst>
              </a:tr>
              <a:tr h="622295">
                <a:tc>
                  <a:txBody>
                    <a:bodyPr/>
                    <a:lstStyle/>
                    <a:p>
                      <a:pPr marL="0" marR="0" lvl="0" indent="0" algn="l" defTabSz="914400" rtl="0" eaLnBrk="1" fontAlgn="b" latinLnBrk="0" hangingPunct="1">
                        <a:lnSpc>
                          <a:spcPct val="100000"/>
                        </a:lnSpc>
                        <a:spcBef>
                          <a:spcPct val="0"/>
                        </a:spcBef>
                        <a:spcAft>
                          <a:spcPct val="0"/>
                        </a:spcAft>
                        <a:buClr>
                          <a:schemeClr val="tx2"/>
                        </a:buClr>
                        <a:buSzPct val="70000"/>
                        <a:buFont typeface="Wingdings" pitchFamily="2" charset="2"/>
                        <a:buNone/>
                        <a:tabLst/>
                      </a:pPr>
                      <a:r>
                        <a:rPr kumimoji="0" lang="en-GB" sz="1400" u="none" strike="noStrike" cap="none" normalizeH="0" baseline="0">
                          <a:ln>
                            <a:noFill/>
                          </a:ln>
                          <a:effectLst/>
                        </a:rPr>
                        <a:t>PDCF</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dirty="0">
                          <a:ln>
                            <a:noFill/>
                          </a:ln>
                          <a:effectLst/>
                        </a:rPr>
                        <a:t>Primary Dealer</a:t>
                      </a:r>
                      <a:endParaRPr kumimoji="0" lang="ru-RU" sz="1400" b="0" i="0" u="none" strike="noStrike" cap="none" normalizeH="0" baseline="0" dirty="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Funds </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Full range of tri-party repo</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Overnight</a:t>
                      </a:r>
                      <a:endParaRPr kumimoji="0" lang="en-US" altLang="zh-TW" sz="1400" u="none" strike="noStrike" cap="none" normalizeH="0" baseline="0">
                        <a:ln>
                          <a:noFill/>
                        </a:ln>
                        <a:effectLst/>
                      </a:endParaRPr>
                    </a:p>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US" altLang="zh-TW" sz="1400" u="none" strike="noStrike" cap="none" normalizeH="0" baseline="0">
                          <a:ln>
                            <a:noFill/>
                          </a:ln>
                          <a:effectLst/>
                        </a:rPr>
                        <a:t>Effective until April 09 (ext)</a:t>
                      </a:r>
                      <a:endParaRPr kumimoji="0" lang="ru-RU" sz="1400" b="0" i="0" u="none" strike="noStrike" cap="none" normalizeH="0" baseline="0">
                        <a:ln>
                          <a:noFill/>
                        </a:ln>
                        <a:solidFill>
                          <a:schemeClr val="tx1"/>
                        </a:solidFill>
                        <a:effectLst/>
                        <a:latin typeface="+mn-lt"/>
                      </a:endParaRPr>
                    </a:p>
                  </a:txBody>
                  <a:tcPr marL="88174" marR="88174" anchor="ctr" horzOverflow="overflow"/>
                </a:tc>
                <a:extLst>
                  <a:ext uri="{0D108BD9-81ED-4DB2-BD59-A6C34878D82A}">
                    <a16:rowId xmlns:a16="http://schemas.microsoft.com/office/drawing/2014/main" val="10003"/>
                  </a:ext>
                </a:extLst>
              </a:tr>
              <a:tr h="803797">
                <a:tc>
                  <a:txBody>
                    <a:bodyPr/>
                    <a:lstStyle/>
                    <a:p>
                      <a:pPr marL="0" marR="0" lvl="0" indent="0" algn="l" defTabSz="914400" rtl="0" eaLnBrk="1" fontAlgn="b"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MMIFF</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dirty="0">
                          <a:ln>
                            <a:noFill/>
                          </a:ln>
                          <a:effectLst/>
                        </a:rPr>
                        <a:t>Financial Institutions operating Money Market Funds</a:t>
                      </a:r>
                      <a:endParaRPr kumimoji="0" lang="ru-RU" sz="1400" b="0" i="0" u="none" strike="noStrike" cap="none" normalizeH="0" baseline="0" dirty="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dirty="0">
                          <a:ln>
                            <a:noFill/>
                          </a:ln>
                          <a:effectLst/>
                        </a:rPr>
                        <a:t>Funds </a:t>
                      </a:r>
                      <a:endParaRPr kumimoji="0" lang="ru-RU" sz="1400" b="0" i="0" u="none" strike="noStrike" cap="none" normalizeH="0" baseline="0" dirty="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First Tier ABCP</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 ~ 3 mths)</a:t>
                      </a:r>
                      <a:r>
                        <a:rPr kumimoji="0" lang="en-US" altLang="zh-TW" sz="1400" u="none" strike="noStrike" cap="none" normalizeH="0" baseline="0">
                          <a:ln>
                            <a:noFill/>
                          </a:ln>
                          <a:effectLst/>
                        </a:rPr>
                        <a:t>- Effective until April 09</a:t>
                      </a:r>
                      <a:endParaRPr kumimoji="0" lang="ru-RU" sz="1400" b="0" i="0" u="none" strike="noStrike" cap="none" normalizeH="0" baseline="0">
                        <a:ln>
                          <a:noFill/>
                        </a:ln>
                        <a:solidFill>
                          <a:schemeClr val="tx1"/>
                        </a:solidFill>
                        <a:effectLst/>
                        <a:latin typeface="+mn-lt"/>
                      </a:endParaRPr>
                    </a:p>
                  </a:txBody>
                  <a:tcPr marL="88174" marR="88174" anchor="ctr" horzOverflow="overflow"/>
                </a:tc>
                <a:extLst>
                  <a:ext uri="{0D108BD9-81ED-4DB2-BD59-A6C34878D82A}">
                    <a16:rowId xmlns:a16="http://schemas.microsoft.com/office/drawing/2014/main" val="10004"/>
                  </a:ext>
                </a:extLst>
              </a:tr>
              <a:tr h="489299">
                <a:tc>
                  <a:txBody>
                    <a:bodyPr/>
                    <a:lstStyle/>
                    <a:p>
                      <a:pPr marL="0" marR="0" lvl="0" indent="0" algn="l" defTabSz="914400" rtl="0" eaLnBrk="1" fontAlgn="b"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CPFF</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GB" sz="1400" u="none" strike="noStrike" cap="none" normalizeH="0" baseline="0" dirty="0">
                          <a:ln>
                            <a:noFill/>
                          </a:ln>
                          <a:effectLst/>
                        </a:rPr>
                        <a:t>SPV set up by Fed to purchase eligible CP</a:t>
                      </a:r>
                      <a:endParaRPr kumimoji="0" lang="ru-RU" sz="1400" b="0" i="0" u="none" strike="noStrike" cap="none" normalizeH="0" baseline="0" dirty="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US" altLang="zh-TW" sz="1400" u="none" strike="noStrike" cap="none" normalizeH="0" baseline="0">
                          <a:ln>
                            <a:noFill/>
                          </a:ln>
                          <a:effectLst/>
                        </a:rPr>
                        <a:t>N/A</a:t>
                      </a:r>
                      <a:endParaRPr kumimoji="0" lang="ru-RU" sz="1400" b="0" i="0" u="none" strike="noStrike" cap="none" normalizeH="0" baseline="0">
                        <a:ln>
                          <a:noFill/>
                        </a:ln>
                        <a:solidFill>
                          <a:srgbClr val="808080"/>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GB" sz="1400" u="none" strike="noStrike" cap="none" normalizeH="0" baseline="0">
                          <a:ln>
                            <a:noFill/>
                          </a:ln>
                          <a:effectLst/>
                        </a:rPr>
                        <a:t>Effective until April 30, 2009</a:t>
                      </a:r>
                      <a:endParaRPr kumimoji="0" lang="ru-RU" sz="1400" b="0" i="0" u="none" strike="noStrike" cap="none" normalizeH="0" baseline="0">
                        <a:ln>
                          <a:noFill/>
                        </a:ln>
                        <a:solidFill>
                          <a:schemeClr val="tx1"/>
                        </a:solidFill>
                        <a:effectLst/>
                        <a:latin typeface="+mn-lt"/>
                      </a:endParaRPr>
                    </a:p>
                  </a:txBody>
                  <a:tcPr marL="88174" marR="88174" anchor="ctr" horzOverflow="overflow"/>
                </a:tc>
                <a:extLst>
                  <a:ext uri="{0D108BD9-81ED-4DB2-BD59-A6C34878D82A}">
                    <a16:rowId xmlns:a16="http://schemas.microsoft.com/office/drawing/2014/main" val="10005"/>
                  </a:ext>
                </a:extLst>
              </a:tr>
              <a:tr h="513809">
                <a:tc>
                  <a:txBody>
                    <a:bodyPr/>
                    <a:lstStyle/>
                    <a:p>
                      <a:pPr marL="0" marR="0" lvl="0" indent="0" algn="l" defTabSz="914400" rtl="0" eaLnBrk="1" fontAlgn="b"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AMLF</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GB" sz="1400" u="none" strike="noStrike" cap="none" normalizeH="0" baseline="0">
                          <a:ln>
                            <a:noFill/>
                          </a:ln>
                          <a:effectLst/>
                        </a:rPr>
                        <a:t>Banking entities</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GB" sz="1400" u="none" strike="noStrike" cap="none" normalizeH="0" baseline="0" dirty="0">
                          <a:ln>
                            <a:noFill/>
                          </a:ln>
                          <a:effectLst/>
                        </a:rPr>
                        <a:t>Funds to buy ABCP from MMMF</a:t>
                      </a:r>
                      <a:endParaRPr kumimoji="0" lang="ru-RU" sz="1400" b="0" i="0" u="none" strike="noStrike" cap="none" normalizeH="0" baseline="0" dirty="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GB" sz="1400" u="none" strike="noStrike" cap="none" normalizeH="0" baseline="0">
                          <a:ln>
                            <a:noFill/>
                          </a:ln>
                          <a:effectLst/>
                        </a:rPr>
                        <a:t>Eligible ABCP purchased with funds from facility</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GB" sz="1400" u="none" strike="noStrike" cap="none" normalizeH="0" baseline="0">
                          <a:ln>
                            <a:noFill/>
                          </a:ln>
                          <a:effectLst/>
                        </a:rPr>
                        <a:t>Effective April 09 (ext.)</a:t>
                      </a:r>
                      <a:endParaRPr kumimoji="0" lang="ru-RU" sz="1400" b="0" i="0" u="none" strike="noStrike" cap="none" normalizeH="0" baseline="0">
                        <a:ln>
                          <a:noFill/>
                        </a:ln>
                        <a:solidFill>
                          <a:schemeClr val="tx1"/>
                        </a:solidFill>
                        <a:effectLst/>
                        <a:latin typeface="+mn-lt"/>
                      </a:endParaRPr>
                    </a:p>
                  </a:txBody>
                  <a:tcPr marL="88174" marR="88174" anchor="ctr" horzOverflow="overflow"/>
                </a:tc>
                <a:extLst>
                  <a:ext uri="{0D108BD9-81ED-4DB2-BD59-A6C34878D82A}">
                    <a16:rowId xmlns:a16="http://schemas.microsoft.com/office/drawing/2014/main" val="10006"/>
                  </a:ext>
                </a:extLst>
              </a:tr>
              <a:tr h="622295">
                <a:tc>
                  <a:txBody>
                    <a:bodyPr/>
                    <a:lstStyle/>
                    <a:p>
                      <a:pPr marL="0" marR="0" lvl="0" indent="0" algn="l" defTabSz="914400" rtl="0" eaLnBrk="1" fontAlgn="b" latinLnBrk="0" hangingPunct="1">
                        <a:lnSpc>
                          <a:spcPct val="100000"/>
                        </a:lnSpc>
                        <a:spcBef>
                          <a:spcPct val="0"/>
                        </a:spcBef>
                        <a:spcAft>
                          <a:spcPct val="0"/>
                        </a:spcAft>
                        <a:buClr>
                          <a:schemeClr val="tx2"/>
                        </a:buClr>
                        <a:buSzPct val="70000"/>
                        <a:buFont typeface="Wingdings" pitchFamily="2" charset="2"/>
                        <a:buNone/>
                        <a:tabLst/>
                      </a:pPr>
                      <a:r>
                        <a:rPr kumimoji="0" lang="en-US" altLang="zh-TW" sz="1400" u="none" strike="noStrike" cap="none" normalizeH="0" baseline="0">
                          <a:ln>
                            <a:noFill/>
                          </a:ln>
                          <a:effectLst/>
                        </a:rPr>
                        <a:t>TALF</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US" altLang="zh-TW" sz="1400" u="none" strike="noStrike" cap="none" normalizeH="0" baseline="0">
                          <a:ln>
                            <a:noFill/>
                          </a:ln>
                          <a:effectLst/>
                        </a:rPr>
                        <a:t>US companies through PD</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US" altLang="zh-TW" sz="1400" u="none" strike="noStrike" cap="none" normalizeH="0" baseline="0" dirty="0">
                          <a:ln>
                            <a:noFill/>
                          </a:ln>
                          <a:effectLst/>
                        </a:rPr>
                        <a:t>To enable holders to sell ABS</a:t>
                      </a:r>
                      <a:endParaRPr kumimoji="0" lang="ru-RU" sz="1400" b="0" i="0" u="none" strike="noStrike" cap="none" normalizeH="0" baseline="0" dirty="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US" altLang="zh-TW" sz="1400" u="none" strike="noStrike" cap="none" normalizeH="0" baseline="0" dirty="0">
                          <a:ln>
                            <a:noFill/>
                          </a:ln>
                          <a:effectLst/>
                        </a:rPr>
                        <a:t>Investment grade ABS</a:t>
                      </a:r>
                      <a:endParaRPr kumimoji="0" lang="ru-RU" sz="1400" b="0" i="0" u="none" strike="noStrike" cap="none" normalizeH="0" baseline="0" dirty="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US" altLang="zh-TW" sz="1400" u="none" strike="noStrike" cap="none" normalizeH="0" baseline="0" dirty="0">
                          <a:ln>
                            <a:noFill/>
                          </a:ln>
                          <a:effectLst/>
                        </a:rPr>
                        <a:t>3 years</a:t>
                      </a:r>
                    </a:p>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US" altLang="zh-TW" sz="1400" u="none" strike="noStrike" cap="none" normalizeH="0" baseline="0" dirty="0">
                          <a:ln>
                            <a:noFill/>
                          </a:ln>
                          <a:effectLst/>
                        </a:rPr>
                        <a:t>Effective until April 09 (</a:t>
                      </a:r>
                      <a:r>
                        <a:rPr kumimoji="0" lang="en-US" altLang="zh-TW" sz="1400" u="none" strike="noStrike" cap="none" normalizeH="0" baseline="0" dirty="0" err="1">
                          <a:ln>
                            <a:noFill/>
                          </a:ln>
                          <a:effectLst/>
                        </a:rPr>
                        <a:t>ext</a:t>
                      </a:r>
                      <a:r>
                        <a:rPr kumimoji="0" lang="en-US" altLang="zh-TW" sz="1400" u="none" strike="noStrike" cap="none" normalizeH="0" baseline="0" dirty="0">
                          <a:ln>
                            <a:noFill/>
                          </a:ln>
                          <a:effectLst/>
                        </a:rPr>
                        <a:t>)</a:t>
                      </a:r>
                      <a:endParaRPr kumimoji="0" lang="ru-RU" sz="1400" b="0" i="0" u="none" strike="noStrike" cap="none" normalizeH="0" baseline="0" dirty="0">
                        <a:ln>
                          <a:noFill/>
                        </a:ln>
                        <a:solidFill>
                          <a:schemeClr val="tx1"/>
                        </a:solidFill>
                        <a:effectLst/>
                        <a:latin typeface="+mn-lt"/>
                      </a:endParaRPr>
                    </a:p>
                  </a:txBody>
                  <a:tcPr marL="88174" marR="88174" anchor="ctr" horzOverflow="overflow"/>
                </a:tc>
                <a:extLst>
                  <a:ext uri="{0D108BD9-81ED-4DB2-BD59-A6C34878D82A}">
                    <a16:rowId xmlns:a16="http://schemas.microsoft.com/office/drawing/2014/main" val="10007"/>
                  </a:ext>
                </a:extLst>
              </a:tr>
            </a:tbl>
          </a:graphicData>
        </a:graphic>
      </p:graphicFrame>
      <p:sp>
        <p:nvSpPr>
          <p:cNvPr id="8"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C15A8AE1-1105-4BC8-A7AD-ACC5392E4CC9}" type="slidenum">
              <a:rPr lang="en-US" altLang="en-US" sz="1400"/>
              <a:pPr/>
              <a:t>144</a:t>
            </a:fld>
            <a:endParaRPr lang="en-US" altLang="en-US" sz="1400"/>
          </a:p>
        </p:txBody>
      </p:sp>
      <p:sp>
        <p:nvSpPr>
          <p:cNvPr id="4" name="Text Box 9"/>
          <p:cNvSpPr txBox="1">
            <a:spLocks noChangeArrowheads="1"/>
          </p:cNvSpPr>
          <p:nvPr/>
        </p:nvSpPr>
        <p:spPr bwMode="auto">
          <a:xfrm>
            <a:off x="2458" y="5867400"/>
            <a:ext cx="34290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Federal Reserve of New York</a:t>
            </a:r>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New </a:t>
            </a:r>
            <a:r>
              <a:rPr lang="en-US" dirty="0" err="1"/>
              <a:t>new</a:t>
            </a:r>
            <a:r>
              <a:rPr lang="en-US" dirty="0"/>
              <a:t> tools (pandemic)</a:t>
            </a:r>
          </a:p>
        </p:txBody>
      </p:sp>
      <p:sp>
        <p:nvSpPr>
          <p:cNvPr id="7" name="Content Placeholder 6"/>
          <p:cNvSpPr>
            <a:spLocks noGrp="1"/>
          </p:cNvSpPr>
          <p:nvPr>
            <p:ph sz="half" idx="1"/>
          </p:nvPr>
        </p:nvSpPr>
        <p:spPr>
          <a:xfrm>
            <a:off x="304800" y="1295400"/>
            <a:ext cx="5029200" cy="4525963"/>
          </a:xfrm>
        </p:spPr>
        <p:txBody>
          <a:bodyPr/>
          <a:lstStyle/>
          <a:p>
            <a:r>
              <a:rPr lang="en-US" dirty="0"/>
              <a:t>Expansion of traditional tools</a:t>
            </a:r>
          </a:p>
          <a:p>
            <a:r>
              <a:rPr lang="en-US" dirty="0"/>
              <a:t>Expansion of recent tools</a:t>
            </a:r>
          </a:p>
          <a:p>
            <a:pPr lvl="1"/>
            <a:r>
              <a:rPr lang="en-US" sz="1600" dirty="0">
                <a:hlinkClick r:id="rId3"/>
              </a:rPr>
              <a:t>Interest on Required Reserve Balances and Excess Balances</a:t>
            </a:r>
            <a:endParaRPr lang="en-US" sz="1600" dirty="0"/>
          </a:p>
          <a:p>
            <a:pPr lvl="1"/>
            <a:r>
              <a:rPr lang="en-US" sz="1600" dirty="0">
                <a:hlinkClick r:id="rId4"/>
              </a:rPr>
              <a:t>Overnight Reverse Repurchase Agreement Facility</a:t>
            </a:r>
            <a:endParaRPr lang="en-US" sz="1600" dirty="0"/>
          </a:p>
          <a:p>
            <a:r>
              <a:rPr lang="en-US" dirty="0"/>
              <a:t>Revival of GFC tools</a:t>
            </a:r>
          </a:p>
          <a:p>
            <a:pPr lvl="1"/>
            <a:r>
              <a:rPr lang="en-US" sz="1600" dirty="0">
                <a:hlinkClick r:id="rId5"/>
              </a:rPr>
              <a:t>Central Bank Liquidity Swaps</a:t>
            </a:r>
            <a:endParaRPr lang="en-US" sz="1600" dirty="0"/>
          </a:p>
          <a:p>
            <a:pPr lvl="1"/>
            <a:r>
              <a:rPr lang="en-US" sz="1600" dirty="0">
                <a:hlinkClick r:id="rId6"/>
              </a:rPr>
              <a:t>Term Deposit Facility</a:t>
            </a:r>
            <a:endParaRPr lang="en-US" sz="1600" dirty="0"/>
          </a:p>
          <a:p>
            <a:pPr lvl="1"/>
            <a:r>
              <a:rPr lang="en-US" sz="1600" dirty="0">
                <a:hlinkClick r:id="rId7"/>
              </a:rPr>
              <a:t>Commercial Paper Funding Facility</a:t>
            </a:r>
            <a:endParaRPr lang="en-US" sz="1600" dirty="0"/>
          </a:p>
          <a:p>
            <a:pPr lvl="1"/>
            <a:r>
              <a:rPr lang="en-US" sz="1600" dirty="0">
                <a:hlinkClick r:id="rId8"/>
              </a:rPr>
              <a:t>Primary Dealer Credit Facility</a:t>
            </a:r>
            <a:endParaRPr lang="en-US" sz="1600" dirty="0"/>
          </a:p>
          <a:p>
            <a:pPr lvl="1"/>
            <a:r>
              <a:rPr lang="en-US" sz="1600" dirty="0">
                <a:hlinkClick r:id="rId9"/>
              </a:rPr>
              <a:t>Money Market Mutual Fund Liquidity Facility</a:t>
            </a:r>
            <a:endParaRPr lang="en-US" sz="1600" dirty="0"/>
          </a:p>
        </p:txBody>
      </p:sp>
      <p:sp>
        <p:nvSpPr>
          <p:cNvPr id="8" name="Content Placeholder 7"/>
          <p:cNvSpPr>
            <a:spLocks noGrp="1"/>
          </p:cNvSpPr>
          <p:nvPr>
            <p:ph sz="half" idx="2"/>
          </p:nvPr>
        </p:nvSpPr>
        <p:spPr>
          <a:xfrm>
            <a:off x="5078128" y="31282"/>
            <a:ext cx="4038600" cy="4525963"/>
          </a:xfrm>
        </p:spPr>
        <p:txBody>
          <a:bodyPr/>
          <a:lstStyle/>
          <a:p>
            <a:r>
              <a:rPr lang="en-US" dirty="0">
                <a:hlinkClick r:id="rId6"/>
              </a:rPr>
              <a:t>Pandemic Tools</a:t>
            </a:r>
          </a:p>
          <a:p>
            <a:pPr lvl="1"/>
            <a:r>
              <a:rPr lang="en-US" dirty="0">
                <a:hlinkClick r:id="rId10"/>
              </a:rPr>
              <a:t>Primary Market Corporate Credit Facility</a:t>
            </a:r>
            <a:endParaRPr lang="en-US" dirty="0"/>
          </a:p>
          <a:p>
            <a:pPr lvl="1"/>
            <a:r>
              <a:rPr lang="en-US" dirty="0">
                <a:hlinkClick r:id="rId11"/>
              </a:rPr>
              <a:t>Secondary Market Corporate Credit Facility</a:t>
            </a:r>
            <a:endParaRPr lang="en-US" dirty="0"/>
          </a:p>
          <a:p>
            <a:pPr lvl="1"/>
            <a:r>
              <a:rPr lang="en-US" dirty="0">
                <a:hlinkClick r:id="rId12"/>
              </a:rPr>
              <a:t>Term Asset-Backed Securities Loan Facility</a:t>
            </a:r>
            <a:endParaRPr lang="en-US" dirty="0"/>
          </a:p>
          <a:p>
            <a:pPr lvl="1"/>
            <a:r>
              <a:rPr lang="en-US" dirty="0">
                <a:hlinkClick r:id="rId13"/>
              </a:rPr>
              <a:t>Paycheck Protection Program Liquidity Facility</a:t>
            </a:r>
            <a:endParaRPr lang="en-US" dirty="0"/>
          </a:p>
          <a:p>
            <a:pPr lvl="1"/>
            <a:r>
              <a:rPr lang="en-US" dirty="0">
                <a:hlinkClick r:id="rId14"/>
              </a:rPr>
              <a:t>Municipal Liquidity Facility</a:t>
            </a:r>
            <a:endParaRPr lang="en-US" dirty="0"/>
          </a:p>
          <a:p>
            <a:pPr lvl="1"/>
            <a:r>
              <a:rPr lang="en-US" dirty="0">
                <a:hlinkClick r:id="rId15"/>
              </a:rPr>
              <a:t>Main Street Lending Program</a:t>
            </a:r>
            <a:endParaRPr lang="en-US" dirty="0"/>
          </a:p>
          <a:p>
            <a:pPr lvl="1"/>
            <a:r>
              <a:rPr lang="en-US" dirty="0">
                <a:hlinkClick r:id="rId16"/>
              </a:rPr>
              <a:t>Temporary Foreign and International Monetary Authorities (FIMA) Repo Facility</a:t>
            </a:r>
            <a:endParaRPr lang="en-US" dirty="0"/>
          </a:p>
          <a:p>
            <a:endParaRPr lang="en-US" dirty="0"/>
          </a:p>
        </p:txBody>
      </p:sp>
      <p:sp>
        <p:nvSpPr>
          <p:cNvPr id="4" name="Slide Number Placeholder 3"/>
          <p:cNvSpPr>
            <a:spLocks noGrp="1"/>
          </p:cNvSpPr>
          <p:nvPr>
            <p:ph type="sldNum" sz="quarter" idx="10"/>
          </p:nvPr>
        </p:nvSpPr>
        <p:spPr/>
        <p:txBody>
          <a:bodyPr/>
          <a:lstStyle/>
          <a:p>
            <a:fld id="{E563B5D8-8851-49CD-A7E1-A92CB5155844}" type="slidenum">
              <a:rPr lang="en-US" altLang="en-US" smtClean="0"/>
              <a:pPr/>
              <a:t>145</a:t>
            </a:fld>
            <a:endParaRPr lang="en-US" altLang="en-US"/>
          </a:p>
        </p:txBody>
      </p:sp>
      <p:sp>
        <p:nvSpPr>
          <p:cNvPr id="5" name="Footer Placeholder 4"/>
          <p:cNvSpPr>
            <a:spLocks noGrp="1"/>
          </p:cNvSpPr>
          <p:nvPr>
            <p:ph type="ftr" sz="quarter" idx="11"/>
          </p:nvPr>
        </p:nvSpPr>
        <p:spPr/>
        <p:txBody>
          <a:bodyPr/>
          <a:lstStyle/>
          <a:p>
            <a:r>
              <a:rPr lang="en-US" altLang="zh-TW" dirty="0"/>
              <a:t>Central Banking and Monetary Policy</a:t>
            </a:r>
          </a:p>
        </p:txBody>
      </p:sp>
    </p:spTree>
    <p:extLst>
      <p:ext uri="{BB962C8B-B14F-4D97-AF65-F5344CB8AC3E}">
        <p14:creationId xmlns:p14="http://schemas.microsoft.com/office/powerpoint/2010/main" val="143390765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Current news &amp; issues</a:t>
            </a:r>
            <a:endParaRPr lang="zh-TW" altLang="en-US" dirty="0"/>
          </a:p>
        </p:txBody>
      </p:sp>
      <p:sp>
        <p:nvSpPr>
          <p:cNvPr id="3" name="Content Placeholder 2"/>
          <p:cNvSpPr>
            <a:spLocks noGrp="1"/>
          </p:cNvSpPr>
          <p:nvPr>
            <p:ph idx="1"/>
          </p:nvPr>
        </p:nvSpPr>
        <p:spPr/>
        <p:txBody>
          <a:bodyPr>
            <a:normAutofit/>
          </a:bodyPr>
          <a:lstStyle/>
          <a:p>
            <a:r>
              <a:rPr lang="en-US" altLang="zh-TW" dirty="0"/>
              <a:t>China’s </a:t>
            </a:r>
            <a:r>
              <a:rPr lang="en-US" altLang="zh-TW" dirty="0" err="1"/>
              <a:t>PBoC</a:t>
            </a:r>
            <a:r>
              <a:rPr lang="en-US" altLang="zh-TW" dirty="0"/>
              <a:t> is in the process of shifting monetary policy tools to more Western-style</a:t>
            </a:r>
          </a:p>
          <a:p>
            <a:pPr lvl="1"/>
            <a:r>
              <a:rPr lang="en-US" altLang="zh-TW" dirty="0"/>
              <a:t>Reserve requirement no longer the main tool; </a:t>
            </a:r>
          </a:p>
          <a:p>
            <a:pPr lvl="1"/>
            <a:r>
              <a:rPr lang="en-US" altLang="zh-TW" dirty="0"/>
              <a:t>reserves requirement tailored to different institutions </a:t>
            </a:r>
          </a:p>
          <a:p>
            <a:pPr lvl="1"/>
            <a:r>
              <a:rPr lang="en-US" altLang="zh-TW" dirty="0"/>
              <a:t>Introduction of open market operations</a:t>
            </a:r>
          </a:p>
          <a:p>
            <a:r>
              <a:rPr lang="en-US" altLang="zh-TW" dirty="0"/>
              <a:t>The pandemic has opened the gate to Modern Monetary Theory and helicopter money</a:t>
            </a:r>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146</a:t>
            </a:fld>
            <a:endParaRPr lang="en-US" altLang="en-US"/>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pic>
        <p:nvPicPr>
          <p:cNvPr id="743426" name="Picture 2" descr="Helicopter money - Think Forward Initiati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4495800"/>
            <a:ext cx="3199448" cy="13597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Monetary Policy in China: what is PBOC's policy? What instruments does it use? How is it evolving? Issues and implications?</a:t>
            </a:r>
          </a:p>
        </p:txBody>
      </p:sp>
      <p:sp>
        <p:nvSpPr>
          <p:cNvPr id="3" name="Content Placeholder 2"/>
          <p:cNvSpPr>
            <a:spLocks noGrp="1"/>
          </p:cNvSpPr>
          <p:nvPr>
            <p:ph idx="1"/>
          </p:nvPr>
        </p:nvSpPr>
        <p:spPr/>
        <p:txBody>
          <a:bodyPr/>
          <a:lstStyle/>
          <a:p>
            <a:r>
              <a:rPr lang="en-US" dirty="0" smtClean="0"/>
              <a:t>Group 21</a:t>
            </a:r>
          </a:p>
          <a:p>
            <a:r>
              <a:rPr lang="en-US" dirty="0" smtClean="0"/>
              <a:t>Video</a:t>
            </a:r>
          </a:p>
          <a:p>
            <a:r>
              <a:rPr lang="en-US" dirty="0">
                <a:hlinkClick r:id="rId2"/>
              </a:rPr>
              <a:t>https://</a:t>
            </a:r>
            <a:r>
              <a:rPr lang="en-US" dirty="0" smtClean="0">
                <a:hlinkClick r:id="rId2"/>
              </a:rPr>
              <a:t>www.youtube.com/watch?v=JqlkuSSdklo</a:t>
            </a:r>
            <a:endParaRPr lang="en-US" dirty="0" smtClean="0"/>
          </a:p>
          <a:p>
            <a:r>
              <a:rPr lang="en-US" dirty="0" smtClean="0"/>
              <a:t>Article</a:t>
            </a:r>
          </a:p>
          <a:p>
            <a:r>
              <a:rPr lang="en-US">
                <a:hlinkClick r:id="rId3"/>
              </a:rPr>
              <a:t>https://</a:t>
            </a:r>
            <a:r>
              <a:rPr lang="en-US" smtClean="0">
                <a:hlinkClick r:id="rId3"/>
              </a:rPr>
              <a:t>www.cnbc.com/2018/08/06/china-monetary-policy-how-pboc-controls-money-supply-interest-rate.html</a:t>
            </a:r>
            <a:endParaRPr lang="en-US" smtClean="0"/>
          </a:p>
          <a:p>
            <a:endParaRPr lang="en-US"/>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147</a:t>
            </a:fld>
            <a:endParaRPr lang="en-US" altLang="en-US"/>
          </a:p>
        </p:txBody>
      </p:sp>
      <p:sp>
        <p:nvSpPr>
          <p:cNvPr id="5" name="Footer Placeholder 4"/>
          <p:cNvSpPr>
            <a:spLocks noGrp="1"/>
          </p:cNvSpPr>
          <p:nvPr>
            <p:ph type="ftr" sz="quarter" idx="11"/>
          </p:nvPr>
        </p:nvSpPr>
        <p:spPr/>
        <p:txBody>
          <a:bodyPr/>
          <a:lstStyle/>
          <a:p>
            <a:r>
              <a:rPr lang="en-US" altLang="zh-TW" dirty="0"/>
              <a:t>Central Banking and Monetary Policy</a:t>
            </a:r>
          </a:p>
        </p:txBody>
      </p:sp>
    </p:spTree>
    <p:extLst>
      <p:ext uri="{BB962C8B-B14F-4D97-AF65-F5344CB8AC3E}">
        <p14:creationId xmlns:p14="http://schemas.microsoft.com/office/powerpoint/2010/main" val="307715248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err="1" smtClean="0"/>
              <a:t>IoER</a:t>
            </a:r>
            <a:endParaRPr lang="en-US" dirty="0" smtClean="0"/>
          </a:p>
          <a:p>
            <a:r>
              <a:rPr lang="en-US" dirty="0" smtClean="0"/>
              <a:t>ORPP</a:t>
            </a:r>
          </a:p>
          <a:p>
            <a:r>
              <a:rPr lang="en-US" dirty="0" smtClean="0"/>
              <a:t>NIRP</a:t>
            </a:r>
            <a:endParaRPr 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148</a:t>
            </a:fld>
            <a:endParaRPr lang="en-US" altLang="en-US"/>
          </a:p>
        </p:txBody>
      </p:sp>
      <p:sp>
        <p:nvSpPr>
          <p:cNvPr id="5" name="Footer Placeholder 4"/>
          <p:cNvSpPr>
            <a:spLocks noGrp="1"/>
          </p:cNvSpPr>
          <p:nvPr>
            <p:ph type="ftr" sz="quarter" idx="11"/>
          </p:nvPr>
        </p:nvSpPr>
        <p:spPr/>
        <p:txBody>
          <a:bodyPr/>
          <a:lstStyle/>
          <a:p>
            <a:r>
              <a:rPr lang="en-US" altLang="en-US" dirty="0" smtClean="0"/>
              <a:t>Summary</a:t>
            </a:r>
            <a:endParaRPr lang="en-US" altLang="en-US" dirty="0"/>
          </a:p>
        </p:txBody>
      </p:sp>
    </p:spTree>
    <p:extLst>
      <p:ext uri="{BB962C8B-B14F-4D97-AF65-F5344CB8AC3E}">
        <p14:creationId xmlns:p14="http://schemas.microsoft.com/office/powerpoint/2010/main" val="18535616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6200"/>
            <a:ext cx="8229600" cy="944562"/>
          </a:xfrm>
        </p:spPr>
        <p:txBody>
          <a:bodyPr/>
          <a:lstStyle/>
          <a:p>
            <a:r>
              <a:rPr lang="en-US" altLang="zh-TW" dirty="0"/>
              <a:t>The regulatory landscape</a:t>
            </a:r>
            <a:endParaRPr lang="zh-TW" altLang="en-US" dirty="0"/>
          </a:p>
        </p:txBody>
      </p:sp>
      <p:pic>
        <p:nvPicPr>
          <p:cNvPr id="6" name="Content Placeholder 5" descr="http://www.institutionalinvestor.com/images/519/09_us_fea_fof_regulation.jpg"/>
          <p:cNvPicPr>
            <a:picLocks noGrp="1"/>
          </p:cNvPicPr>
          <p:nvPr>
            <p:ph idx="1"/>
          </p:nvPr>
        </p:nvPicPr>
        <p:blipFill>
          <a:blip r:embed="rId3" cstate="print"/>
          <a:srcRect/>
          <a:stretch>
            <a:fillRect/>
          </a:stretch>
        </p:blipFill>
        <p:spPr bwMode="auto">
          <a:xfrm>
            <a:off x="0" y="990600"/>
            <a:ext cx="8991600" cy="5102696"/>
          </a:xfrm>
          <a:prstGeom prst="rect">
            <a:avLst/>
          </a:prstGeom>
          <a:noFill/>
          <a:ln w="9525">
            <a:noFill/>
            <a:miter lim="800000"/>
            <a:headEnd/>
            <a:tailEnd/>
          </a:ln>
        </p:spPr>
      </p:pic>
      <p:sp>
        <p:nvSpPr>
          <p:cNvPr id="5"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Financial Regulation</a:t>
            </a:r>
          </a:p>
        </p:txBody>
      </p:sp>
      <p:sp>
        <p:nvSpPr>
          <p:cNvPr id="7" name="TextBox 6"/>
          <p:cNvSpPr txBox="1"/>
          <p:nvPr/>
        </p:nvSpPr>
        <p:spPr>
          <a:xfrm>
            <a:off x="0" y="5715000"/>
            <a:ext cx="1905000" cy="457200"/>
          </a:xfrm>
          <a:prstGeom prst="rect">
            <a:avLst/>
          </a:prstGeom>
          <a:noFill/>
        </p:spPr>
        <p:txBody>
          <a:bodyPr vert="horz" wrap="square" lIns="91440" tIns="45720" rIns="91440" bIns="45720" rtlCol="0" anchor="ctr">
            <a:normAutofit fontScale="32500" lnSpcReduction="20000"/>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altLang="zh-TW" sz="4400" b="0" i="1" u="none" strike="noStrike" kern="1200" cap="none" spc="0" normalizeH="0" baseline="0" noProof="0" dirty="0">
                <a:ln>
                  <a:noFill/>
                </a:ln>
                <a:solidFill>
                  <a:schemeClr val="tx1"/>
                </a:solidFill>
                <a:effectLst/>
                <a:uLnTx/>
                <a:uFillTx/>
                <a:latin typeface="+mj-lt"/>
                <a:ea typeface="+mj-ea"/>
                <a:cs typeface="+mj-cs"/>
              </a:rPr>
              <a:t>Source: Institutional Investor Sept 12</a:t>
            </a:r>
            <a:endParaRPr kumimoji="0" lang="zh-TW" altLang="en-US" sz="4400" b="0" i="1"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274638"/>
            <a:ext cx="5257800" cy="1143000"/>
          </a:xfrm>
        </p:spPr>
        <p:txBody>
          <a:bodyPr>
            <a:normAutofit/>
          </a:bodyPr>
          <a:lstStyle/>
          <a:p>
            <a:r>
              <a:rPr lang="en-US" altLang="zh-TW" dirty="0"/>
              <a:t>EU financial supervision framework</a:t>
            </a:r>
            <a:endParaRPr lang="zh-TW" altLang="en-US" dirty="0"/>
          </a:p>
        </p:txBody>
      </p:sp>
      <p:pic>
        <p:nvPicPr>
          <p:cNvPr id="15" name="Picture 10" descr="http://european-systemic-risk-board.com/img7.jpg">
            <a:hlinkClick r:id="rId3"/>
          </p:cNvPr>
          <p:cNvPicPr>
            <a:picLocks noGrp="1" noChangeAspect="1" noChangeArrowheads="1"/>
          </p:cNvPicPr>
          <p:nvPr>
            <p:ph sz="half" idx="1"/>
          </p:nvPr>
        </p:nvPicPr>
        <p:blipFill>
          <a:blip r:embed="rId4" cstate="print"/>
          <a:stretch>
            <a:fillRect/>
          </a:stretch>
        </p:blipFill>
        <p:spPr>
          <a:xfrm>
            <a:off x="304800" y="1600200"/>
            <a:ext cx="5486400" cy="4525963"/>
          </a:xfrm>
        </p:spPr>
      </p:pic>
      <p:sp>
        <p:nvSpPr>
          <p:cNvPr id="17" name="Content Placeholder 16"/>
          <p:cNvSpPr>
            <a:spLocks noGrp="1"/>
          </p:cNvSpPr>
          <p:nvPr>
            <p:ph sz="half" idx="2"/>
          </p:nvPr>
        </p:nvSpPr>
        <p:spPr>
          <a:xfrm>
            <a:off x="5638800" y="152400"/>
            <a:ext cx="3352800" cy="6553200"/>
          </a:xfrm>
        </p:spPr>
        <p:txBody>
          <a:bodyPr>
            <a:noAutofit/>
          </a:bodyPr>
          <a:lstStyle/>
          <a:p>
            <a:pPr>
              <a:lnSpc>
                <a:spcPct val="100000"/>
              </a:lnSpc>
            </a:pPr>
            <a:r>
              <a:rPr lang="en-US" altLang="zh-TW" sz="1600" dirty="0"/>
              <a:t>The European Authorities have the power to:</a:t>
            </a:r>
            <a:br>
              <a:rPr lang="en-US" altLang="zh-TW" sz="1600" dirty="0"/>
            </a:br>
            <a:r>
              <a:rPr lang="en-US" altLang="zh-TW" sz="1600" dirty="0"/>
              <a:t>- draw up specific rules for national authorities and financial institutions;</a:t>
            </a:r>
            <a:br>
              <a:rPr lang="en-US" altLang="zh-TW" sz="1600" dirty="0"/>
            </a:br>
            <a:r>
              <a:rPr lang="en-US" altLang="zh-TW" sz="1600" dirty="0"/>
              <a:t>- develop technical standards, guidelines and recommendations.</a:t>
            </a:r>
            <a:br>
              <a:rPr lang="en-US" altLang="zh-TW" sz="1600" dirty="0"/>
            </a:br>
            <a:r>
              <a:rPr lang="en-US" altLang="zh-TW" sz="1600" dirty="0"/>
              <a:t>- monitor how rules are being enforced by national supervisory authorities (NSAs)</a:t>
            </a:r>
            <a:br>
              <a:rPr lang="en-US" altLang="zh-TW" sz="1600" dirty="0"/>
            </a:br>
            <a:r>
              <a:rPr lang="en-US" altLang="zh-TW" sz="1600" dirty="0"/>
              <a:t>- take action in emergencies, including the banning of certain products;</a:t>
            </a:r>
            <a:br>
              <a:rPr lang="en-US" altLang="zh-TW" sz="1600" dirty="0"/>
            </a:br>
            <a:r>
              <a:rPr lang="en-US" altLang="zh-TW" sz="1600" dirty="0"/>
              <a:t>- mediate and settle disputes between national supervisors,</a:t>
            </a:r>
            <a:br>
              <a:rPr lang="en-US" altLang="zh-TW" sz="1600" dirty="0"/>
            </a:br>
            <a:r>
              <a:rPr lang="en-US" altLang="zh-TW" sz="1600" dirty="0"/>
              <a:t>- ensure the consistent application of EU law, and</a:t>
            </a:r>
            <a:br>
              <a:rPr lang="en-US" altLang="zh-TW" sz="1600" dirty="0"/>
            </a:br>
            <a:r>
              <a:rPr lang="en-US" altLang="zh-TW" sz="1600" dirty="0"/>
              <a:t>- where necessary,  the new Authorities have the possibility of settling disagreements between national authorities, in particular in areas that require cooperation, coordination or joint decision-making by supervisory authorities from more than one Member State.</a:t>
            </a:r>
            <a:endParaRPr lang="zh-TW" altLang="en-US" sz="1600" dirty="0"/>
          </a:p>
        </p:txBody>
      </p:sp>
      <p:sp>
        <p:nvSpPr>
          <p:cNvPr id="11266" name="AutoShape 2" descr="data:image/jpeg;base64,/9j/4AAQSkZJRgABAQAAAQABAAD/2wCEAAkGBhMSEBQUExMVFRUWGBgXFhcYGBwYGBkdGBobGxYaGBcdHCYeHB4jGhkVIDAhIycpLi0sHB8xNTAsNScrLCkBCQoKDQwMDwwMDSkYHhgpKSkpKSkpKSkpKSkpKSkpKSkpKSkpKSkpKSkpKSkpKSkpKSkpKSkpKSkpKSkpKSkpKf/AABEIAMkA+gMBIgACEQEDEQH/xAAbAAADAAMBAQAAAAAAAAAAAAAABAUBAgMGB//EAEoQAAIBAgQDAwYICwYHAQEAAAECEQADBBIhMQUTIkFRYQYUMkJScRUjM2JzgZHTFiRDU1STlKGys9I0cpKxtNQHgsHR4eLwokT/xAAUAQEAAAAAAAAAAAAAAAAAAAAA/8QAFBEBAAAAAAAAAAAAAAAAAAAAAP/aAAwDAQACEQMRAD8A+40UUUBRRRQFFFFAtfxZViotu0JmkZQDrGUFmAzdvdHbWFxbyByXAK5iZtwD7B65nxEjxrQOPOSMzTygcvqekdd/S7Ntop2gTt41zkmxcGac0tb6I2zQ5mfmz4xWBjrkA+b3Jz5YzW5A9v5SI8N/CnaKBO5jXGeLFw5SAsNb653Ky4gD50Vl8W4LAWXICyCDbhjp0iXmdTvA03pup/HedyG83nmykRlmM654z9M5M0TQdRjHlRyX1XMTNvpMHpPXJPZIka71hMa5CfEXBmJDDNb6Nd2h9Qd+mTUhcXxDbkrAX0mKlmOvqrcCzGU9gJBAIBDDSxxTiBBJwyCHAIJjQZs2WX12SG032I6qCz59cyz5vcnNly5rcx7c8yI8JnwrZ8Y4z/EXDlIy9Vvrk6lZfSN+qKk28Tj2R81pEbltlK5WIcZMuhuZSDNzQkRlEnWuNvH8QyZRZQsptqSxGuZCXMgqpynLOXQyQNjQXWxT5mHJcgLmBlIY+yOuZ8SANN6ExblkHJcBlkmUhD7LQ8k/3QRrvUW3jOIlfkbQOu53jJGguaTLnfSI7mOwu497Lgotu7NoIQUOhdeac0sJC5vU0jTNQVkxrkJ8RcGYkMM1vo13aH1B36ZNDY1wpPIuEh8sZrcke2OuMvgTPhXn/OeKBVHKQmEJJKAyMnMEBog/GR4xqAdHsRicct5wlpHtZ1yElQQvLWfXBPxmeSRKjUB9gFS5i3GeLLnLGWDb653yy4iPnR4TQcW8n4l9EzAymp9gdfpeJ6fGob43iRDRZtrqAuqloOck63YERbHb6RMGIrXF3MebrZAwQLcCwtojMHuBCQ5DH4vkkQYkme0AL1vFuSk2XGYEkkp0RsGhzJPzZFa28a5Ck2LgzNBBa3Kj2jDkEe6T4V5e78LZSR2hYANhiIVM2pCjVuZ3zrGWBm9Rwq5ca3N0Q2Zh9QYx/wCD2iD20Aca8MeRckNlAzW5Ye0OuI8DB8KzcxjgvFh2yxlhrfXO+WXER86PCabooFTi3mOS/oZpm3E+x6c5vH0fGhMW5KTZcZgcxm30R2ND6z82aaooFMHxDOSrI1twMxRspOUkgGVJXUg9s03Siz5w3UkctenTP6TanScvYNdwaboCiiigKKKKAooooCiiigVDnnkZxHLB5cazmPVPd2fVTVKieedEy8sa+vOY/wD5j980kuOxD3LotpZy23ySzNJ6FYmAsD0v3UFeipmbF+zh/wDE/wDTRnxfs4f/ABP/AE0FOipmfF+zh/8AE/8ATRnxfs4f/E/9NBTpDi9i46qLRKmTJBiJtuFJ11AcoY122pdsdiEe0LiWctx8hKs0iVYgwVg+jVeggnh+LGtu4qg+qztcAA7mZMxJ1meyI2mtLnDsdlIF9NVI7iCS0Q2QnQZNTJ0bvDCrxXGtat5lUMxa2gBbKJuXFQSwVojNOx2rh5xi/wAzY/aH/wBvQaeb4kX5Dg2meSNCVUKNpUESygRLaOx0gUvb4Vi0UZcRJOrZuob9hYMf3gb6DcN+cYv8zY/aH/29HnGL/M2P2h/9vQJXMBjjMXkBzEj3dkjJrpOgjsJmIPZcBitc14GbbKAOkByIDaJOhE79p91d/OMX+ZsftD/7ejzjF/mbH7Q/+3oEX4RiSsC5rC6865pDSw9HXMPWOo22qjwWxdS2RdJZp3JzTCqCRrsWDHs32G1deF403bKuVCkzIBzAEEgwYEjTuFN0BRUexiMTdNwo1lVW46AMjsekxJIuAa+6uvKxf5zD/qn+9oKdFTOVi/zmH/VP97RysX+cw/6p/vaCnRUzlYv85h/1T/e1p5ziLd20txrTLcZl6UZSIRnBkuwPoxEdtA2ts+cMcqxy1Gf1iczdMTsJB27TTdJJb/GWOQ/JKM86HqfpiNxM/WKdoCiiigKK4Y+6y2rjIMzhGKjUywBKiBrqY2qMvlDeBhsK+p00bQZV1bpOmbPt2RoZoPQUVEbyguAMWw7gKCZkxuIzSvbOy5jo2mxOLvH7oH9meTGXRyNjJaEkAEARqTmGm4AXKKgpx++VU+auOoA5p0kiTAU7DN9cbzNNcI4rcvMwey1sKBBYESTvEgbd376BkJ+ME8v8mBzJ+ceiPDefGluEuBcxMkCb5jx+KtbUwAPOTo88sdXqRmOn97/pFSrHCFvXcQWZhlu3F0jUXLVnNOnzRQOcX4cL+Ui8beVWkqdw8b6/N3pUcFaNcW7GV3JjcECA43jsINdLnkrbYsS7ywIMZQNQNYCgeqp94rReAWXLxdJJ6WjIYgZToVMHx3/fQdcJwt1a2xxbvB7dnHVIgGJMg7eroANA3wvhxtZy1xrjMRqZ0AEACSfE+8nwATbgNoIi81hlLAHMoJzOGiY0OcDaO7uoHkqkAc29oZPXv4HTaNPdpQd+M+nhvp1/l3Kp15+/wpbLWYZ2z4kMSxB/J3NBAGlegoJvH/kl+mw3+otVRFTuP/JL9Nhv9RaqiKDNFTeI8SuW3CpaL6L2NrLENBCkDKADrvP2rr5QOS34tehTElSJ6gJAjXQzHgaC1RSOFx7vdZeUyqubqM6kEARpEESd+7xp6gmeTf8AZk97/wAbVTqZ5N/2ZPe/8bVToJnAtr3093+KqdTOBbXvp7v8Vd+KYl0t5ra5jmURBaATBMLqYFA5RUa/xy6oJ82cgAydQZEyAMvgddu6SQDr8O3tAMJcktl1JAj2icsgaztMbiQVAW6mcU+Xwv0j/wAm5VCy5KgkFSQCQdxI2NT+KfL4X6R/5Nyg7IR5ywl55S6epGZ9R87v8Ip2lFufjDLn/JqeXG3U3Vm8YiPCm6AooooOeILBGyAFoOUHYmNJ27aiXOI42VAw6zlkyRlmBpmD9O57DtHeRfooInnGNgfFW9Y7dgAs+uZklvcEOpkGua4vHQPibYOpMkECJ7rg3IURr6RM6ZTfooCiiigTFweclc7TywcnqxmPV7+z6q4cH9PE/Tn+VapkXDzyM4jlg5I6vSPVPd2R4UlgMSts4t3YKov6k7D4u1QN3+MWUUs11ABvJ2iezfsNTb+EwgCu12ARKHmaAA6ZNdgSdu/XYRya5w9i05CSGEkNJXfpI3HYCO6BXbEXMEwR2ykQxQ9XaxBjxLFo7TrFBrbwGBUrD2xlggc0fk9jv2QZ79Zqrb4nZYwLqEkkAZhJIJEATO6t9hqQWwAUr0ZTDetqGKgEeBypBGkBSNIray2BDqy5AwysPS00lT3d31wN4FA5xn08N9OP4LlP38MrxmUNlIYT2EbEeIqbxK8GOFYbG8v8Fyq1BN4/8kv02G/1FqteKYu+rAWkDLlJmCdZ20Pdr/32rbj/AMkv02G/1FqqIoJFrH4k27hayA4QG2NwWC9QaGMdW3eCO0GhcdiZ+RBGRiDsS2WVEFpiQwOnrLtBqxRQQ2x+Kyr8UATbBbSYeTmGhOkAEduvadKd4Xibz5ubbyejl1GukMCAx1zAn3MO0Gn6KCZ5Of2ZPe/8bU9YwyoCFEAksdzqxknXxNI+Tf8AZk97/wAbVToJnAtr3093+Ktsfevh/i0zLlEejvJzTLA6DKQBvqCRuNeBbXvp7v8AFVOgjedYyfkbY1PrTA0jt13OvzdtdNBjcbp+Lr/jX5vztd37tuzerlFApw67dZTzkVDOgBnTx1Ovb9fhS/FPl8L9I/8AJuVTqZxT5fC/SP8AyblAwrHzhhKRy109eczan5u0eM03SiofOGOQRy1GedT1N0x3Df66boCiiigKKKKAooooCiiigSa8BiQCbQLW+mSBcaCSwA3Kga/bUhMUQ1wocJdt37soWxGXMciKUyi0wJldgT2V6PLS+Kxdq0BzGRBqRmIG28faKCJ55AnlYABDkJ849E7ZZ830PhWXxRAZTawIFsdanEegDtmHm/SDJ376rjiVgmOZak6xmWfsmhOJWGJi5bJkA9S7nYeNBGa9uDYwE5c5HnHqTmzkeb+jOs7dtFu76AWzgZeCmXEkF8hDDLGH6gCoOk7VbOOs6/GW+n0updNY11010rC8QsyBzLcnRRmWT7hP+VBFXFFzh5bCJaW6MpTEl8xCsoRQbShmlh2zVpuLWQGJvWwFbKxzrCt7LGdD4GsnHWRI5lsZZJ6l0gwSddIOlafCdjT4y3qdsw/y+o/YaBXjeIR7bKl2zntPZuMHuBQoS6j9ZAJWQsAkdormOM3piMJOXPHnRnJ7ccj0fHaq1m4jjMpDA9o1Bgxv26itMdirdm0925CpbVmY9yqJP7hQS7fGrrZABhDnnJGKJzRvl+I6og7VheO3CAR5mQWyA+dmC3sj4jVtRpvVDg/EbeJsWr9rVLih12kT2HuIMgjvBpvljuFBEfjt0Zp8zGQ5XnFkZSdg3xGh0Oh7q2fjN5SwIwgKCWBxRBUGILDkaDUanvFWGUQdB3movkl5VWeI2DftI6qHNsi4FDEqFPqkiOodtAxwa8luylt7trPkNyFcEZSS2ZSYJXX0oApxOJWmyRdtnmTkh1OfL6WXXqjtiu+Qdw7qRbjWHEzcQZSy66GVMMFG5IPdQTMLjnt5+W2FdHvNlY4krLOZyQLTDN4Amu7cbugOSMGAhhycWekkwA3xHSZ0g09e4th09K5bGhbcbCZP7j9hra7xKwpKtctg6EgsoOokSJ7taBBuMXgWBXCAoMzg4ppUd7DkaDUamgcYvEqAuEllzqPOmll9oDkaroddqcXjGHJgXbZJ09Ia+HjT2QdwoIi8bunJAwh5khIxR640OX4jqg91cjjWe5Ze42FRLdxhK4jPLlGXJrbUZuqYmdNqv5B3DTajIO4UCFi/bbFXAurrbRXYMCB1OQpA2bc69hqjWAtZoCiiigKKKKAooooCiiigKlcctOTbyYdb2pnMwGUabT3wPsp7F463aGa46oO9jHh/1FaXOK2VLA3EBRczAkdI01PcNR9tBCv4e4A34ghWCdLgJYxpH2AdsCO6K2tYS4hBXAWhqIi4BEdu3+XZpVr4Vsyo5iSy51EjVYJzDwgHWhOL2SEIuoRcJCajqIMEL360CXDMDOcXMMlsEg6ENm9/uCp+7aIDa8FsDa0u87f/AG8Ce+KPhmxlzc1MubJOYRm3yz3x2Vs/F7IDk3UAtkB9R0kmAG7taDkPJ/DxHKX/AK/bv7u7srPwDh4jkpuToI1Ig/u/yHdXT4Vsyw5iSq52EjRYBzHwgjWi3xWyxUC4hLrmUAjUa6jw0P2UHfD4ZbaBEUKqiABoAPCvHf8AF3CYi5wy6LJQIoNy+WJBNu2M2VAFMkkDcjQR216m3xiw2SLqHOSEhh1Ebgd+4rhj8Vhrtl0uujWnJsuC2hJHUhIO8UHkf+CmExFvhw5hQ2XJuWIJLKCSHVgQABmGYQT6Rr6DUvAthcLZNq2yW7diFK5tEzGQDJkSSd6aPE7QJHMWVTmHXZfaPh40E/yxwd+5grwwtxrd8LmtldyV1ya+0JX6wa+e/wDAPBX+XeuNccYcNlt2/VLnKbj9+gCL9bd1fUk4naJUC4pLgsmvpAbkd4pfh+KwttFFlrao7vkCkQzsxZ48SzE/XQUqU+CrMzyknUzlEjN6UHcTrtWDxixBPNSFbITmGjeyfHwrL8VsjPNxBy4z6jpnbN3UAeE2YUG0hCgBQVBgAAAa+AH2CsvwuyWzG1bLadRUToIGsToKPhO1mK8xZC8widcvte7xoTilpigFxCbgJQSOoDcr37Ggw/CbJIPLWQwYECNV2Om/103Sa8YskKRdQh2yqZHU20DvM1huM2ArMbqQrZGOYQG9k+NA7RSj8VsguDcQcuM+o6Z2zd1A4rZmOYk5OZEj0N83ujtoG6KXw/ELdyMjq0gsIIMgGCR4TpNMUBRRRQFFFFAUUUUBRRRQKOn4wh5c/FuOZO0snRHzomfm+NN0ncjzlNHnlvB9SM1uZ+dtHhmpygKKKKCbhPKPDXLfMW6oSJl5t6QTMPBiFYztoe411PGsP+ftet+UX1fS7ezt7qVs+SeGUKBbMIAFl7hgAEKNWOgDNHdmMbmtLnkfhWcsUJkejnbL4GJ3Hq+z6sUD44rZzBedbzHQLnWTIBECZ2IP1iuVjj+HZSwuoFUspLHIJWA0ZokAkCRprXO15M4ZXzi0A3Trmb1WVl0mNGRT9Vc7nknhiZKHdyQWJzG4gRiSTm9AQACAO7QQDK8dw5BPPtQsz1qIhspmT7RAnvIrOI43YS3zGvWwhDMGzAghAS+WD1RBmJpdPJXCja0NgPSbsYMPW9oT9Z7zPS75PYdlVTb0XOAMzD0zmaYOvVDa7EAiIFBn8ILGdkNyCkBswZVEpnALkBfQ13rqvGLBIAvWiTsM6yZAIgT3EH6xWt7glhmLNbBJcXCdZLBQgO/sgCNqVt+SWFB0sjYLqzEQCpAgttKrp4UDPw9h4kXkOoAhpmcsZY9IdaaiRrRZ45YZnUXFlGKNPT1AhSAWgGGIGk6kd9cB5LYbMG5ZLAgyXdjIAAJJYyYVdT3Vm95L4dmZyhzscxbM0yDmHbEBurLtIBig7/DmHgHn2YOoPMWDqRoZ7wR9RrJ4zYDFeakg5YnWZUbdurKCRoJ17aVwnkphrZUrbllEZmZmJ6SpLSdSVYjXsgbARg+SOE6fiR0gACWiFCKAROultBr3e+gcHGbBBIvWzCG5o6noEy0A7CDr4UmPKzC/nD6Trqlwa2/lPV2XtO1dB5NYeGAT0lZCczFiHzZpJJJJztqdda0byUwxBDIWBZnINxyMzHMxy5oHVrAETqBQb2PKXDuVAcyyqwBR10Z8ikyoiW0E/wCVVKm3vJ6wzK2SCoULBIACsGgLOXUgAmJI0mqVAUUUUCjT5wvSsctur1wcy6DWcp3Om4FN0m6DzhTkM8thzJMDqTpjaTv/AMtOUBRRRQFFa3LgVSzEAASSTAAG5J7BWEvKSQCDGhgzHv7qDeiisM4G5idKDNFas4G5A/8Av/IrKsDsZ7KBV7g84Rc5BNtzkjQw1vqJ7xIH/Ma5XePWldk+MJQw2WzdcAwDGZUImCO3trs7nnqMyxy3OWOo9SdQPcJIPiRUy1jDaGLcLmjEARMekllSZ8Jn6qBv8ILXs3v2e/8Ad0fhBa9m9+z3/u64XvKZVDE2rpC+kQoj1tBJE6KT9Y76x+EwmOReJ/uiD0zoZ22E+M7UDH4QWvZvfs9/7uj8ILXs3v2e/wDd0ve8osrwbNyMqmQJPVl0K9kSe3dSKwPKQyR5ve0I9XcFc07xpsRO8DcxQNWuPWmdV+MBYwuazdQEwTGZkAmAe2qNQr+PW8MK6ggHERrHYlwdhNXaDhjMalpC7khQVGgLGWYKoCqCSSxA0HbSf4QWvZvfs9/7us8f+SX6bDf6i1VEUE78ILXs3v2e/wDd1j8ILXde/Z7/AN3WLvC7vNd0vZcxUxlmAFCkDXvGb30u/BsTsMWwHflluzvMbdv2RJkGfwgteze/Z7/3dZ/CC17N79nv/d1nAcPuo7M983AZhcsASZ7zVA0HHBY1LqZ0JKyw1BUypKsCrAEEEEaiu9TeAfJv9PiP59yqVBOfj9oMygXWykqSti6wkbgMqEGPA1qfKC2N1v8A7Pf+7o4Fte+nu/xV14vhrb24uPkUMpzSBqDI1PjQc/h+37GI/Zr/AN3R8P2/YxH7Nf8Au6XveTqsDF65mggHMDG4EAAfbuYInU1yTydtExz7phsxGcR/dIjRYkRp06bAQDvw/b9jEfs1/wC7raxxu2zqkXVLSFz2bqAkAkjMyATAJieynbNrKoEkwAJOpMDcnvqfxP5fC/SP/JuUHZ8vnK+nm5Tx7EZkme3NMR4TTtKM/wCMKOYZ5bHlwYPUnXO0jaPnU3QFFFFBwx+HS5adH9BlKt7iNd9Nqijybw863WJaZBZDmmSx1Xc6yR2SNpFXMTh1uIyMJVgQfcd6lt5J2C0kORlKFS5IIJB1kzuCd9yfCgXPBLECLxhWDHqU+ksLHYpjXMBmOpJ1JrVvJ/DH8sQAMqgMgChs0ZemRJdtRvttpT34L4fLlyaa9p7SpJPZMqPtYbMZ1XyWw49QnfdmO6ZCd98mn1UHEeR9nsZwYiemfSDblfAD3ACqfDOHLYti2pYgSZYydfqFNUUCjg+cL0rHLfq0zDqSFGswdSdNwKX4P6eJ+nP8q1Xe4g84Q5CTy3GeTA6rfSRtJgH/AJTXDg/p4n6c/wAq1QUbjQCYmBsNSfcKijjGJhR5qQ8gPJ6QO8MoYHt7dI91XKj8RvYrORaSVAePR1OVSk5iPWNwadw76Dk/Hb4AbzVgoBLSxkQCSAMu+kd07EiGNu0xKgkQSBI3jvFSsFfxWdeYihTAkEE6K2YtGglssROx2kVXoJXGtDh4G14QBAn4u5oOysWeLXyqk4O6CQCRns6EjUfKdh0rfjPp4b6cfwXKp0HnuJY+64Cvh3tqLuFIdmtkEnE2wVhWJ0ABnx+30Aqdx/5JfpsN/qLVURQSsbwhXuE850ZobKrxomVSQvaPQk665fceC8IV4PnVxspKtFzQwCCpjYgTPbTvEeFWXPMuAgqPSDMIAk9h7zP1DuFTLeAwJiNi4j0tWZywGu/UP3RtpQPcO4YFcOL9y4AGWC+YHXt8Rt9Q2jWqan8M4XatnPa2ZRGsiJLSPfm1PgvdVA0EDhuIvKpFuytxTdxRYm5kIIvtlEZTMgsZ7I8aauY7FQYwykxoOcP6K34B8m/0+I/n3KpUEnycYm3cLAKxvXCwBkAzqAYEwdJinOJWEe0wuGEAzE9wXWf3UtwLa99Pd/iqhesq6lWAKncHY+BHaKCAvDcEpUBwDcMr8ZqZntmdQSNd5760PCOHkgZk1mALgj0ZOkxsJ+rumulzzNGYC1OUEmAYALNbIAmIzBxtA1OldMLh8HeOVACVck7+kvLLSSddMg+rwoLVm0FUKNlAA1nQCBrU/iny+F+kf+TcqnUziny+F+kf+TcoGGnzhepI5bdOmc9S6jSco2Ou5FN0o1s+cK2VY5bDP6wJZYUCdjBO3YKboCiiigKKKKAooooCiiigSuFfOU1fNyrkD1IzW5n505Y8M1L/AAXdV7jW74UXGzlTbDQcqqYOYadINNO/4wg5hHxbnlwYPUnXO2kxHzvCm6CZ5nif0lP1P/vS3Erl+xZe6+JXKgJMWJY9wUZ9WJgAdpIq5WDQeZ8meI4jGYW3fF9ULAZ0NmCjespl532PaCD21U8zxP6Sn6n/AN66cBP4rY+it/wDvJ/zNP0Er4Kus9trl8MLb58othZOVlGuY6dVVaKKBTieBN23lDZDmtuGiYNt1cadolQKX8zxP6Sn6kf11TooJN7huIZSpxCwRB+J/wDevMYTEB8fcwYdZtqrLcNglC8sXRGLkBkGUjL28yIymve1Psn8bu/RWf47/jH7vt7A42eHYhVCjEIAoAHxPYNB69b+Z4n9JT9SP66p0UCnC8CbVvKWzks7loyyXdnOnYJaKboooJQ4M6s5TEXEDMz5QtogFtTBKE795rb4Lvfpd3/BZ+7qnRQeZ4zwo2rNy6bly6wUwi2LLu5mVUDlE6ufdJJPaa5eS1m5iMNZvm7ds3CgDIbNpCh0LKAbU5Z1B7QQe2vVGkeAR5ph425VuNvYHcSPsNBz+DL36Xd/wWfu6zb4Q3MR3v3LnLJKqVtgSVKySqA7Me2qVFAk9v8AGVOQ/JOM86CWTpiNzE/UadpJ2HnKiXnlPp6kZk1Pzto8Jp2gKKKKAooooCiiigKKKKBR5566pHLfp0znqTUaTlGs+JWmS4G5FLPbPnCNkEC24zz1AlkIUCdjBO3qipeG4ZYe9i3u2rTEXV6nRTAGHsHcjbeguc0d4+2luJ41ksu9tRcdVLBM2UtGuUGDqRt4xtvXD4Dwn5jD7x8mm/dtWW4BhQJOHsAfRp/2oFPIziRu4Gw7pyptrlUsC2UKArNAABYCYGwI9wtc0d4+2pycFwbExYw5IMGLaGD3HTStl4DhDth7B91tO8ju7wR9VBQFwHtFbVB4hwmxbuYZrdm0jc4CVRVOtu5OoE1eoCsTUzyktBrAVgCpvYcEESCDiLcgjtFYXgOCMxh8MY3+Lt6QSDOneCPqNBUmvN4Lit5uKX7Jw5VFtWyb2boK5rmTKMk5iWYEEwMjeE0h5OYT9Gsfqk/prC+T2DO2Gw50B0tW9jt6tBTmianfg1hP0Wx+qT+mg+TWE/RbH6pP6aClRUrybtBbLKoCqL2IAAEAAXrkAAbCqtATWJqFg+D2Lt7FNcs2rjc6JdFYwLVqBJG1OHyawn6LY/VJ/TQduLXrq2Xayge4oLKjEgPGuWRsSNAYOsUl5H3brYGw15OW5tp0SSVGUZQxOuaIJ0EEx2SYwwoAUHhdktAzRbTKOkEx06yxI1Ijt7TXS7hkCkjhdomYX4tddJkjlggT7pg7aSHrZrM1N/BrCfotj9Un9NKYjhVm1iMKbVm3bJdwSiKpI5NwwSAJEgGPCgpNc/GFXP8Ak2PLjeGTqzeExHzqbpVp566pl5baevOZYj5sTPjFNUBRRRQFFFFAUUUUBRRRQJXLf4yhyNpbuDP6olrfSRG5id/VNK4GwHfGodmuhT7jhrANNXGHnKCXnlXNPUPVb1PzhpHgWpThuKRb2LDOoPOXQkA/2exQLYvycwqlc5ZZaFGbQGS0LpoBJHgO6svwLCTJeCp161GuU7gbdIMAQAJgRpVHGeb3QBcZGAMxngfXB19xpIcHwWslW1zdVwmD2wS06kT79e6g53uB4RnLNck5s5GdY6jm1HaCX7dwwG0Vm15N4dsxttJ1E5g+UkknT37g7jTaup4Zg8xb4uSSSRcI9Iydm/8AhptTODXDWp5bIuaJ6/ZEDc91AvxGxy1wiLrkuKonSctq4BMDSY7q3s43FlVLYa2GIBI58wY1E8vWDpWvFcWjPhgrqTzxoGBPydyrFB5/iWJvsALllUQXcKQwu5yW85tyMuQRpBnxrviPJWw5JObqbMQDoSSxmIj1yPcAK6+Ul0LYDMQFF7DkkmAAMRakknYVkeUuE/SrH61P6qCfa4Lg2UkXNGhZzgHcwASNZJ31mBqYEdcRwjCugBcQqKgOcEgeqZ8cp17YNLXBwxt79nck/jAhpBUhuvUEMw9xI2JFb5+GRHNw0a/ll7cs6559Rf8A4mQ6XOCYViAbkmRHxgnwUduzD3yN6cw/k7at3A6yCpYgSIGYQRtt3dwgDQABC3d4aNr1jTLHx49Qll9fYMWMd5PeaofhLhP0qx+tT+qgT4bbxBU8p7SrzcVmz22ck89ssRcWBGefeKauYfGQYvYeY0+Iffs//oP+VHk3dDWWZSGVr2IIIMgg3rkEEbiqtBJ4CGnEZyC3NGYqIUnk2cxAJJAmYEmnseX5bcv04027/EgbTv8Av2qfwzFIt3FBnUHn7FgD8jarbimLY5OTetCCZzOIPdOhPft/5Ac7eMxkDNYX6mUk6DvYAdp/d4nVcVjc2tm2VkesBA7fW1P1d512rkeIYksYuYZV13aT6IiIOwaQZ7QOystjcTOl3DEa+tHaI+0SY8T3CgsYG47W1NxQr+sAZA1957IpTiny+F+kf+TcrHDscwzc67ZOiwUYDXL16E7ZtvCtMfiUa/hQrqTzH0BB/I3KB1kPPU5BHLYcydQcy9Mdxgn/AJaapN1HnKnK08t+v1QMydJ8TofcDTlAUUUUBRRRQFFFFAUUUUHG7h5ZWzMMs9IPS0+0I1ikX8nrbQWLMQ2YswRifmkldV8KqUUEl/JmyQ2kZjOip0+C9Gg/7Vm55N2SWMAZgBAVIXbVejQ6fvNVaKCV+DdmQYGi5YypB+cen0vH91C+TdkZNJyzMqnXPt9GseEVVooJdryetqBlLKwbNnAQNtGWQvo+FMPw4kOObdGcgyGErrMJpoPtpyigUOA1Y8251LljMIXQdS6aHTfxNZGB6lPMudK5YzaH5x01bxpqigTTh8cv426ck7sOuT6+msfVWDw3pjm3fTzzmE/3dvR8KdooE7nD5D/G3RnIOjDpjsTTQH662bASWPMuCVy+loPnDTRvGmqKBVMDBU8y4cqlYLDq8W01PjWtvh8BBzbpyEnVh1T2NpqKcooJl3yfttOYliWzZiELf3ZK+j4Vrc8mrJz6RmiIVOmPY6NJ7d6q0UEtvJyySTlAlcsBUgfOHR6XjQvk5ZBU5QcoiMqQ3i3RqaqUUElfJmyAgicpmSqS2uzdGo+ytrfk/bUHKWUlpzKEVgPZBC+j4VUooFrWCy3GfPcOYRlLdC/3V27N6ZoooCiiig//2Q=="/>
          <p:cNvSpPr>
            <a:spLocks noChangeAspect="1" noChangeArrowheads="1"/>
          </p:cNvSpPr>
          <p:nvPr/>
        </p:nvSpPr>
        <p:spPr bwMode="auto">
          <a:xfrm>
            <a:off x="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11268" name="AutoShape 4" descr="data:image/jpeg;base64,/9j/4AAQSkZJRgABAQAAAQABAAD/2wCEAAkGBxQSERUUEhIVFRUVFxYXGBcYFBUZGBUVGRcaGBcXGBoYHSkgGBwlHhsYITEhJSkrLi4uGCAzODMtNygtLisBCgoKDg0OGBAQGywkHyQsLCwsNSwsLSwsLCwsLCwsLCwsLCwsLCwsLCwsLCwsLCwsLCwsLCwsLCwsLCwsLCwsLP/AABEIAK4BIQMBIgACEQEDEQH/xAAbAAACAwEBAQAAAAAAAAAAAAAABQMEBgECB//EAEwQAAECAwQFBgoGCQMEAwEAAAECEQADIQQSMVEFEyJBUhQyU2GBkgYVI0JxcpGT0dJiobGywfAWJDNzgqKjs9MHQ+E0VIPDY3TxCP/EABoBAQADAQEBAAAAAAAAAAAAAAABAgMEBQb/xAArEQACAQQBAgYCAQUAAAAAAAAAAQIDERJREwQxFCFBYXGhMoHwIjNSkdH/2gAMAwEAAhEDEQA/APtVpJ2QCQ6mcAGl0nfQYYt8Y5ydXSr9kvL1O2C1c6X6/VwL9nZFiAINQekX7EZNw519PVSOKs6ulWOyX+KPy8WIIAg5OqvlV+yXSo+h1N2nqY1B6RfsRm/DlT0ddYnggCuLOrpV+yXX+SOiQekXu3I3P9Hf+ETwQBAZB6Ve7dLybh7f+KRDIaYHRaFKAo6dUdzbkdsXYQHQ80WcSkLCVATE3r8wg35akBTeaxIVdFKYjGAHBknpF790ujt9Hd+O+OKs6ulWOyXSr70dkK52hphBaZUme5dWyZi70tY+lLTQCgqcN9aRoecoKJWUvNnG7fJ1iDPmqReKgoJASpDAA0SBSgAD4SD0iz2S834ez/msRzWQ16eQ5AD6sXjUsNn8tCxehppUPLbI1YNS6wiZKUb5FSSlC0lyXvmgBIiefotZly0hbTJfNmXlOns88NQpVQsMoAv8nV0q926X8kdEk9KrDKXws/Nzr6eqkJ7Houa4UpZ2ZqgkKJI5OlTJSQ5ClFN7acHbD70mCT4OTESky0zrtyziSm6SkJUJa5d5gHYlQWQCGKRiwIAezZbBzOUmoD+TxLJAqnP6z2R4ni4Ly56khwHOqAdRASKozoPTFBWhlhbomlIvOzqw1slYFTuCJg/8hzMe06JUbOiUpQvJVJUpYUt16taFKUS7hSrpOOJxOMAXZRCw6JxUGBdOrIYsoGicGoOo51iMzE3BMNoIQq6Qo6oJIURdqU73AHpG+KFm0LMQJYEwMgoG9rqUhJ2cLxAJcMxUS5Dg8s2g1osiZBmX1IXKUFEqSVCWpCmJFU80pDbgKYwA2kodIInKUCxBGrIUK7wlmLjDIdb+tQrpV7t0vJuHfj2ZUhLJ0HNQlITNDpSySb1AJakCWwO0lyFEkuSnB2I9StCTAkvNc0YOWAE9U1SKAAAoIluBgMGpADC+GB5QpiSl/J85LpUOZiClR7DugTPQprto573WMquHN2atTvVekUF6JWJclAY3Zs5SmdgmaieAzlyxmJHoePadELuyWIQuVdBWJkxZMsFJWghQZQWAQx5ruKiALBtsopvC1pYksQuS2AUwJTuTX0KfKLMpF6onKIBINJeIVUcx9zfl4z8zwWVqtWFgum6SVLcEyBJJ330i6FXFULkYQ90bJUkzSql+aVAUwCUoemd0q/igCcSD0i925Favw9nZnWPIs6ulXu3S/kixBAEAkK6Vfsl5Nw9vp6qQGQrpV+yXk3D2/wDFInggCvydXSr37pfybo9GQekX7EUq/D2eg51iaCAIDIPSL9kvN+Hs9HXWOJs6g3lVnsl19iIsQQBAJB6Re7cjcC/m78ezdEakqSpHlFEFTEG4H2FGjJBdw/t9EW4gtB2pdcVnez7C/b6Op90ATwQQQBBaOdL9bq4FZ/hXseJ4gtCtqX1r6uBXV8I82+apKRcYEqSHIJAc1oCPtiJNJNsFmCFcy1TEtemyU3iweWReOLB5tTEcvSRUWTaLOTdKmCX2RQqpNw645vGUd/TLYscQQslWiYoApmylA4ES1EH0ETIJtompDqmSgBv1Sv8AJDxtHf0xixnBCuXaZisJsosAaSlYGo/3N8eZduWpV0TpJUxLCWp2F16azdfR3hnDxlHf0xixtBFCRPmawJWpBBSo0QpJcFO8rOZi/G9OpGpHKPYq1YIIIIuAggggAgitpCapKHSz3kCoJG0sJNARuOcV787jl+6V/kjCr1FOm7SZKTYxghdrJ3HL90r/ACQaydxy/dK/yRn46jv6ZOLGMELtZO45fulf5INZO45fulf5IeOo7+mMWMYIXaydxy/dK/yQJnzAtAUpBClFJZCkkbClO5WeHKLQ6ulJqKfmRixjBBBHSQEEEEAEEEV7fNKUOlnvISHBI2lhLsCHxziG7K4LEELr87jl+6V/kg1k7jl+6V/kjl8dR39MtixjBC7WTuOX7pX+SDWTuOX7pX+SHjqO/pjFjGCF2snccv3Sv8kGsnccv3Sv8kPHUd/TGLGMV7TzpXrnPo15fj8IrJnzAtAUpBClFJZCknmKVQlZ4cotTxtS6YLO4lthdaYduebRvTqRqLKJDVieCCCNCCvaedL9fr4FxFpYshPro+9E8/nI9br4FZfjTtaKen1NKB+nL+8Izq/25fDJRTt1mRNu3/NJIw3pKSKjeCQ4Y9cLzZbMsrKl3iqWqQq8sAlBNwpLAHcw3YEZxIu2gAkmgBJ9AhJymxElVCQVzCRrMSUzFqpudKSdwoN7R4UE7ev6NGNrTYLNMUVLm3lKFTrEubw1e6lQm7lizEknyNHWRiy0splFpiWLKRUHdtISHGJxhLMn2JICQgqCSMDMLKRtJBJO7XE5C9XdE8hdjVRIG+jzG8ljvbZdn6yM40s16sDa16OsylMtQfZF2+AXupS2ZcJTTqg0fo6zKKZsrauqWygaXgUIWxav7JIfqOcI12+xLWtakuVXSVnWFKrpRdZjxLSGYb4b6NtMoIuyjsgqo6iXKjeJvV516vVFZKSXqB9Z1vOR6kz7UQ1jPaKnXrQn1Jn2ojQx6nRK1FfspLuEEEVLdbdWZYuKVfXdpu2SX+qOsqW4IIIApaXLSx68r+4mFdr0rcmolJlqWtaVr2boCUIKEqUSojetNBU1yi/4QKaQ/wBOV/dRCG0olzClS0JUpD3SRVLs4ByLBxgWGUeV1yXIr6/6Xj2O2Pwus60yiVKQZqkICTLm0mKSlQSTcZiFpZXNL0Me7F4V2eaJd1S3maoJ8lOa9NlialN65d5hBNaOHYkQqt5skoyjMlJvFaUy2llRCkpBSA2DCUnGmwne0Qpt1iTcQEJCUrl3fJKuImAiXKctdSXlpCX4U9UcvHBryTLXHWkPCmVLJQm+uYFol3RLmsSuYmWSF3ClQSVC9ddiQCxIjxbfCpMtU4amYrUrlyyQ20qZcIu13Xw/oMJ7PpixTCJqUi9MmS0uZSwrWEImyyQRsgvLVeLAkperRNaLRZVWkyVS3mzAmYqhanMUWND5NrzNsgO5AiVTiu8WBzYfCOXNmIlpCtuUmaFOlqhKtXQnbCVJVkxxhlrHmSvXP9qZGcVoyzMwkSxhVKAk0Rq2cVa5sNlSG1jn3p8ofTV/aXFqKjyxxD7Gkgggj3DIII4pTB4raNtetlpXdKbwwO6ALUU9LHyf8cr+6iLkUNOFpJP0pf8AcTFZ/iwiLXQa6FXK4RaWM82jWSithIUEDWESxOaYxmI1gCsUVKF9jPHz0ad2bXNlroNdGNVa7YQtXNwuoGpK7pnLvVJu3xK1YDm65LvFQW/SJEwAIvJCBUICSq7IKzLJqo1nsTsOEjcYsqHuv9kXN7roNdGHlWrSBWAq6lBRKdXkiQt5WsKU1ahnUJUHCWNWh5YLWvVI1ray6m+2F9tpup3isqWPqibjnWPMk+uf7UyL9p50qnnndh5Nfs/5hFZJ96fJH01f2pkPbSNqV65y6NeD/hXsePW6FWpfszl3LEEEEdpUr2nnS/X6+BcLfC5d2zE5Ll/fTDO0JdUvqW+H0FddPrhL4eqaxLP05X91MUqfi/gGVNsfGsLbZpSTLcKlOAkGktJFXSEjrYEZNFDlURWi3qSAUpKq1DswYl8Opu2PKjA0GCdMyqgyWbdcQzazVg/ypLbgB1R6n6alpKgJJKkmrISKFQSog7yQQesGEw0tMb9kd1Lxzbh3CvbR8YDpZbjySsQMcBeIJwyD9u6L8ft9kXG50zJCT5EsCR+zRuUhOBNA5TjwvuENUWwAUoMvTWMnK0qsqSDLu4PV6GWpWLDAgA+nri5yqKygSbfwVtF61Af/ABTPvS42sfNv9P5162/+GZ9+VH0mPQ6ZWpoo+4QQQRuQEEEEAJvC9bWVRyXJ/vIjG8tjVeHymsMw/Skf35cfNOVR5/VxvNfBaI5tl2bcvEgoVfSQRQ3SneC9FGKATZr37QUWl060XTMSsrReS/OCnIHUMWEVeVQol2BQwmik1UwG7McBSiopDzLod2wbfdesYxj72JNAmxWUoloSwSlJRLCF3cCkqIukXlOhJJrVMTzbPJmzUz3JUClQKVliUs2GIoKYUBZw8ZROiWu3ZrFD3dgbJMpctZTWl4qCvSnrhjo5OqSU3yoXiU0AYGpGzQ1c4DHtizWpA1fLYYeD9pvWqUOtf9tcY7lUPPAudetsoev/AG1RFGFqiD7H1CCCCPVKBBBBABCvwmU1mWcrn30w0hP4XlrHOPUn7yYrL8WDC2/SK0ypipYvLCFFKcXUAWDDGsLV+EUxBACFTRdKr9xaCosssE3CKXQC5HPDOca/KoOVR5MYpd0aFoafn1GoS7sPKLu0LEk6ugYgih34RErwlnBN7UHCqQVHHVEVuO7LUGbFBERcqjvKotaP+IJ1eEc1z5FTArTW+xZctKVkhDsylFgDzTlSbR+n5kxbKkmWlsSVPe1cpbEFIDbaku+KDTKjyqDlUQ4x0DYaAtN61SR9Jf8AaXG1tHOl+ucuBeePZXsePmngbPe2yR1r/tLj6VaTtSutZ/trMd3Sq0Cku5YgggjpIK9rUAUE4BWLAtsqHZjiPjCvwosvKrMqShaUqUqWQVXmpMB3DfdIh5BENX8gfLf0Hm9PJ3dJvdvN6jHP0Jm9PJ/qZPwx9TgjPhhom7Pl36Dzenk/1Mr3DlHFeBE0f78n+p8vXH1KCHDDQufLf0Im18vJp+8zA4cyI7+g03p5P9TO7w5x9RghwQ0Lswvgj4Pqsto1q50tQMtSAE33dS0EGqRTYMbQWpHFlnvBI+wxNBF4xUVZEEHK0cX27w/2QcsRxde/J4ngiwITakDzsHz3M/2iOKtiBirD05tE8EAIvCizC1WVcmWtKVKVLIKrzbM1Ktw33SIxX6Dzenk7uk3uB5vUY+pRhv8AWHT9osNgTNsszVzDPloJupVslKyQygRuEUlTjJ3ZNxL+hM3p5P8AU314Y9foPN6eT/UyvcOUfT0Ggj1FeCGhdny0+BE0f78n+pk/DB+hE2vl5NP3nUOHrEfUo8zFgAkkAAEknAAYkw4IaF2fMD4DTenk/wBTNuHOGfg14NLs1pRNXOlkJvBk33JIKRinOD/Tj/UNOk59rlUTq1lUkYFdmogKbF7wc5axI3RvolUoJ3SFyBNrQcFZZ73+Bg5Wjiyz3hx9QieCNCCvy1HF9Ryf7I9G1I4s89zP9oiaCAIFWxAd1YenNoX6eli0WeZKQsBSwACXYG8MWGYaG8EAfLh4DTT/AL8mrdJvLDzc48/oTN6eTu6Tf/DH1OCMuCGibs+WjwHm9PJ/qZPw5QHwHm9PJ/qZPw5R9SghwQ0Ls+WfoTN6eTv6Tdj5sej4DTenk0/eZtw5x9RghwQ0LswHg54MLs9qRNXOlkIvOE33LpUgYpbExs1z0rVLuqdlni4F9X2thmwNyCLxioqyICCCCLAIIrrnm8UhBLJCncAVJAFd9D9UdVMXuQTj5yez89UATwRAJq3/AGZ7yc2/5jomKpsHdvTSvwr2wBNCrwksU6fIMqRMEsropZKwUpY824QXJYO4YEnGkXtavoz3k0/P4wCavoz3k5fGkAZuVozSGu1ip8oBwgAFwmUQu+UAyRtuJJF4qcpVUA3YLNo7SIKAq0SwkLlX7pSXQEgzLoVIJBUsqBBUaXSkoqDpNYrgPeTk/wBtI5rV9Gd/nJgBDabDpFUyaU2lCEEnVgXCyQmZdBCpBKa6q86luy2uuACRo63ATlmdL1y5ksIL3kJkJUSQ2qSxF+YQnaNEgr3h/rFcB7yc2+yvZAZiuA95ObfZWAM4mwaTKk3rTKSLqb5RcLKKtu6lUgvdSXSoqAJABQAXj0rRmkCf+qSzqVe8nelupGygCTdULusS6gS5B6k6FM1dPJkfxJpAJiuA7vOTkX9n4wBmLFI0mqay5oShMyVePkgJiE3tZq06kqF4XHc4lV0pwGuiAzV9Ge8nJ/tpHNavoz3k5fkQBYj4l/8A0XLtSUyVJmKNkWoBUtkMiegEpU7XtpJVR22DmI+zGYrgO/zk9Te38IqaTsabQgInSL6QtCwCoc6WsLQccwC28ODjAFTwIk2lNhk8tmGZaFJvzCQkXSqolskAbIYHrBh7EImK4D3hm32VjmtXTyZ7yafn8YAnijprRibVImSFqWlE1JQooICrp5wBILOHB6iYmE1fRnvJy/IjusVwHvJyf7aQB8b/ANG/BOSm3W2alU1KrHaZkmWywypbrTdmBtqgHaAY+1wg0HoCXY1z1yJSgbTMM2Y8wF1lySHwqo0hxrV18me8muH/AD7IAnjN6VslsEyZNkzWS4KZabpUtIEtktMQUpL66oI5yCTRofaxXAe8M2+yseRNX0Z7yYAzOj9DW+SAhNpTq0BIDmXeUAhRKj5DZUqZdvOVOCoi6Qx7O0ZpMBkWxKiSNpQlApA1lUhNnIL+SdJ3AgFJF5WnExXAd3nJ639lPbHnWr6M95OX5EAZtGitIJZrSmsxyVLSohGtmrYPIYi6qWLjAi6wWGcz8h0hqSnlKNaqahRUyPJytUnWIl+RYkTQoi8kkpNSDg8NoUMUN/EnL8iA2k8Ofnp6m9v4QBnbVovSE0KQufLEtesBulIUJaykBLGSbxSgrYhSXKUk0UQng0dpMkg2tAFwJBTqr18JQb7GzMFFQWCapZQISkhjolWk8L/xprX0wC0nh/mTm32VgDNWWz6TXMVenJQgTkjCVWSlS72rGpJ2k6twomt66pLgDXxV5SeH+dOf5PbHOVHh/nR8YAtwRW5SeH+ZOT/bSOG0nh/nTl6eyALUEVeUmuz/ADpr+fwj0m0FwLpYkhwQQGBIdsAQPrAgCxBBBAFeWPKq9RGXEvt/D64Uaat0xM66hZSAhKqBBqVLB5wPCIbyz5VXqIy4l9vtplvhFpsfrB/dS/vzI1opOaTMqzag2iDxjO6ZXdlfJHk6WmggGcXOAuy938EUlW6WFKSVMUlKS+DqDj7RFedOkLLlVUpxqGSomuYqj6t8djjS9EjkzqbY08bzen+qV6eGDxtN6f6pWT8OVYSzJFmuKYlpaQ7FRICgUpxxUQ4G9zHmfY7KKEEvdOzeL3Tqw5HXSvW0RjT0ic57Y+TpOcaicSPVlfLHfGM7pld2V8kLpVplJDJUGcmjnnKJJHVeJGT0xpE9mnpmB0F6A4EEPg4NR6DFsKWkVzqbZpNBWlUxCitV4hbOwFLqTuAG8wyjL6EsM4zVTE2kplC8kyRLQXWUyiJl8h6AEN9KHvJpnTq7kv4R587KTsd8HeKuW4IqcmmdOruS/hByaZ06u5L+EVLFuM/pm3TEzriFlKRLQqgQalSwecDwiGvJpnTK7iPhGWNjmy5hTPnmeu4k3yhKGSZk0pSycWFHNTGtFJzVzKs2oNoseMZ3TK7sr5IPGU7pVd2X8kUJdulqZl4gHA4EPl6Y6q2ywWKxv3GpAvEClSxdo7cKWkcedTbLnjea5GvLip2ZdP5I543m9P8AVK9HDCuaiRMVVVZmyGJF5hgD6FMfWbGIEWeRMS4CmB1bA1UwCWFcCEitObFcaekWzntjs6Xm9PnulbqHzY9+MZ3TK7sr5ISJsVnuawB0o23DgPi/WaMfQxwpZkW6SAEpWKBCQKuHGyDEqNP1SIc5+jYy8YzulV3ZfyR5maTngE61VAfNl5epFPl0viy3HeAoUbEjAYljlHsTErQopLhjUYYPTPGJwpaIzqbNnIU6Uk4kA+0RJCTQuj7QhB1lrVMvKvI8lLTcQUpARQVYg13vDDk0zp1dyX8I809EtwRU5NM6dXcl/CDk0zpldyX8IAQ+EMlKrRVIPkpeIB8+ZC/kqOBPdET8imy5qhPnmeopCgooSi6gzJpShk43Qwc4x2cg3VXecxb0tTeI9CjNKCPPrJ5sr8lRwJ7oira7qFJAkhQIWSQgFroBA9Jc+yJJc2exeSMKbQJJuuxqAHVR92W+CYu0HCWAHNNklmS3nUJJPounFxF3VRVRZVmWpABPJzdF4vcFQlIL4Ux35Kyrw2pP/bHnJS9wVfEijsMy2/tuomTzeeUBRd1iDUNcBctX8tEQVadWjYBXtBYJTXclVCABW8RiySGdojkJx/lySzSkrSCZQSa0KQ4+qJeSo4E90RX1lpY+SDhjinaIKHGJZ9sv1Zx7Eye/7NLOQ1CWvJYveDG7eLdWOc8qK4Ml5KjgT3RDXwblABTJA/WCaJFP1ZNer01y3xWuRc0GGJw/6g5f9sMH/CMeoknA16dPM0MEEEcR3FaWfKr9SXv+lM3Qo0sP1g/u5f3psOZZ8ooP5qKOc11bD8adQirbtGlcy+lYS6UpIKCrmlRBoocRi0XZ3KVI5RsIV2GWouZaSSQXKQS4DA+loOQy+jRlzRhlDfxQvpU+6PzweKF9Kn3Z+eNOQ5+GRkOVyUGYdUNpSbwKiXKQopVdNBRO7e2TxasCpK1siUkNeIN0CiCi6oUwIWCD6YbaYsc6RKvSU65V5A1aJbEhSxfVWYBQFSusxe8TKd9Yh89UXbLnw5C3ExSixSxghI/hGb/aAY7IsiEPcSEuQS3UkJH1ADsht4oX0qfdH54PFC+lT7o/PDlK8MiTQA2Zn7z/ANaIaRU0dY9UCCq8VKvEswwCaBzuA3xbjJu7OqKskggggiCQjPaWH6wr91L+/NjQwttujCuZfSsJdKUkFBVzSog0UOI+yLRdncpUjlGyEJsEtm1aGwa6MKj8T7TC1Vrs4JGrSDLUUpF1LqLhGw+ZdP8AAdwjVeKF9Kn3R+eO+KF9Kn3Z+eNOQw4ZGVk2+QGVq7pcswSaBRQ4INXu4DLIPHZU+ReMvUhN4opdSylEqSlwN4uGuDChpGp8UL6VPuz88L9OWKdKkqmSkcomJIuy0ywFEk3SQVTAAwJOODw5CeJiXl8tN4asAVcBqhlVIZgGRXLseOTbfL2lGTeZiSkXrywphdLbWF4HFkuwjUo0OpqTEje2qIqanz8Xj14oX0qfdn54jkHExDY5EpQvJloDKUAQB5iikEFvoxMbMlKVXUhLguwZ9lvsAHZDZOhlDCYgY/7RxJc+fnArQyyCNamob9kfnieQjhkNLLzE+qn7IljzKRdAGQA9keoxOoIIIIAQaVH6wf3cv702ILsPrRYZUwuuUhZZnUhJLZORhU+2IvFMjoJXu0fCLqdkYyo5O9zNWiVO1gUhSboDXS4cu5LgGtAB6VHKK6LLaRXWJJo4ejVJu7FC7AEg0xegjW+KZHQSvdo+EHimR0Er3aPhE5kcPuZKZItLBQWkqAJuigUQlbJqnAm5VxvrQCPU6yzioMulwAm8UuplOQADvY1DVGLQ903ZESbPMmSbFLnzEpJRKCJYK1bg5FB8N8XJeipBAPJ5QcAsZSHHUWGMMxwmSFjtL/tUszgOosrV3Wqlym9tYu4xi3YJMxIImG9gAXxYMVdT0cZv6TpPFMjoJXu0fCDxRI6CV7tHwhmOH3E12LGhxU//AGOr/tRg/wCHxhj4pkdBK92j4R0WZEsoEtCUArJISEpBOrVUgDaLAewZNESndFoUsXcuQQQRQ1IJZ8or1EZ5r7PZXPdE8V5afKqLeZLDsdyplMt/1x6tVpTLTeWWFBgTUlhQVgCaCF3juTxK93M+WDx3J4j7uZ8sWxlorktly0jZ7U7n84dcSiM9pzTrSns4EyZfl7K0TAm7fTeL3DgHV2Qw8dyeI+7mfLDGWhktjGCF3juTxH3cz5YPHcniPu5nywxloZLYxginZdJy5irqFEqYlilYoGfnAZiLkVasWuEEEEAEEEEAEEVLVpGXLVdWpizsEqNKgHZBbA+yIfHcniPu5nyxKi36EZIYxFaRsns3PvyeKfjuTxH3cz5YX6e060hZswTMm7N1C0zUpVtB3Nwswc4bonGWiMls0MELRpuTvUfdzPljvjuTxH3cz5YYy0MlsYwQu8dyeI+7mfLFqyWtEwOguAWNCGNCzEPvHtiGmu5KaZPBBBEEhBBBABBBFS1aRlyzdWogs7BKjTDzQWwPsgLluCF3juTxH3cz5YPHcniPu5nyxbGWiuS2W7YHlr9VW59x3OH9DiJoz+ntOAWabycCZNuG4hSJgSs5E3cnxi6jTcpg6i7VaXNZ97bMMZaGS2M4IXeO5PEfdzPlg8dyeI+7mfLDF6GS2MYrWo7Ur1znXya47Y7YiaCUF2LGigxZ8CBnHbRzpfrHi4F5U9tO1oqWJ4IIIAgljyivURu6173r6Gp20peEn7H+OX98Rbl/tV+pLy4pnb+fTFXwgHkf45f3hFoeUkVn+LM9dguxYuQXI9LlR5uIhkqtYACkIJ3qF3clNQLwxN6nXi0ToVaKOhHmvUVptMyvrbsOMe5ditALa0XSokvtKALNdKktuPUH3x6l2K0AVmh9ouBvLEBiDRwewsGjNVC7j8HbAZpSTNSEl6AEEAdnt7Ys3Y86OlzLnluc54cNwDf/ALFq5F1V8irj5kmgx+sp/dzPvS41EY5eiEWlWpmGYlKpa3MuYqWrFG9JqOouDvEafkCc5nvp3zRxV3edztoK0C1BFXkCc5nvp3zQcgTnM99O+aMTYtQRV5AnOZ76d80HIE5zPfTvmgBJp4frH/jR96ZFC7Eh0QizzFIlqmKCgFnWTFrIKlzSQLx2R1Bh21iS5HfRqWgkcFaP9bF1vEy75IAqfAsxABpXBywfc8Vr9pc+TSGvgBxtNcuEm9R9un2QxtdnmEpKF3QHegL0piDvbrZ4gRZrRR5iWrUAOS4Yc1mYFz9LqeLOoUUfIg1lop5NB2kg1YhNLxO1jjTc2+LdmSq4m/zrqb2HOauFMXiKTZbRs3pqTxAAANRmN30v9TYi1Y5KwgCaoKXvIDA+gMIlVQ4nLsPPBobEz95/60QruRLojQstc1U9SpoWhSkAJnTEoZUuW+wFM/WGObxj1E8o29zXp1aX6NPBFXkCc5nvp3zQcgTnM99O+aOM7S1BFXkCc5nvp3zQcgTnM99O+aALUZvTw8v/AONH3pkOuQJzme+nfNGZOh0WebMTLMwhflDfmLWylzJqiE3jsiuAbrcuY1ou00zKsrwZHdiC2pmXfJNecY4ECpHU+D7ni/cipbrNMN0y1BJAViSzkbJKQNpjmaVoaR3Or5HAoi+/aX/ZpYdY2qoYk3qUv7so9ay0dGg1wcAs4qdsioJpVm3xZNmtDftEuzPShZNQLmYV7dzNHmZYp7qKJorheq22+F1nu0etdwivJ8l8fgns6VXE3uddF7DnNXDrj3dj3ZpSgNsglzUZPTcN0S3ItylHEY+DApN9cfcTDO086XTzznTya6407Xx7Qv8AB0ftfXH3EwwtI2pXUs5dGsR59R3m2ejS/BFiCCCKFyvL/aq9RG8cS92P59MVdPlpTmgC5dctoRcXZwS7qBoKKUBR2oC28/VlHBZhxL76smzgQ1dGb5QjjT3h8YqWpCVLStM5CSne4L1dudhm1TmzvrzZhxL76smz/Jjhsg4l7/PV8YvmzLhWzDIsVK2xXnD9ocC7Hn84OMKUwesSTrGlTtaiHKvPdkq83nV34vuyEbc2ccSu+rN8/wAiOclHEvvqzfOGZPF7mL5OK/rJxceULDaScL9ea2W0aYuw5QjjT3h8Y0ibMB5y92K1HB+vrgFmHErd56tz9fXDNkcK2JNETEm0JuqBZEzAgtVGUaKK/JBxL76smzjvJhxL3+ereAM+qKt3NIxxVieCIFWYHzl7/PVvbr6vtjnJRxL76s3ziCxYgiEWccSu+rN8/wAikeRZBxL3eer4wAn0wsJnm8QHloZyA7KmOz+ke2KnKEcae8PjGkFmHEvvqybODkw4l99WTZ/k1i6m0ZSpKTuYqfZgSsotCUFeRGNKved6AZM9KkxxFkG+1KIyEwhscDfdqjFzSpMbXkg4l7/PV8Y7yYcS9/nqzfOGZHF7mINkx/WzUB9tnICQVUVTAmme8BotWYJQSdfeBAoVuxckmqizvgGwjWmzDiX31ZvnHE2UBtpdPpqzfOGY4VsznKEcae8PjDbweIKZhBcGZQjA+TQIvCzDiXu89W5+vrjnJBxL76smziHK5aFNRdyxBEHJhxL3+ereGzgNmHErf56t7dfVFTQngiubIOJffV8Y9cnHErvqzfP8ikATQg0ysCftEB5aGcgOyluz+ke2HBsoptLp9NWZOfX9kcTZQPOX31fGJTsyso5KxnOUI4094fGF8+zpK1KRaEoKikliK3WxN7ewGTPSpMbTkw4ld9WTZ/k1jnJBxL76smzi2bM1RS9TEyrGA161KUAGIE1QfaJob772q5pi1IOSU/6sucTfZzsOdlQbmmgbnNhSNvyYcS9/nq39sdNnHErvqzfP8iGZPF7mQsqUoUTr7wINFLepUVPVTBgWYAUHoi1yhHGnvD4xo+SjiX31ZvnHRZhTaVRvPVu7euGbI4VsX+DygdaQQReFRUcxMMLRzpfrnh4F519lex45yUcS++rJs46mygEF1Fqh1E1Zt/UTFW7mqVlYngggiCT/2Q=="/>
          <p:cNvSpPr>
            <a:spLocks noChangeAspect="1" noChangeArrowheads="1"/>
          </p:cNvSpPr>
          <p:nvPr/>
        </p:nvSpPr>
        <p:spPr bwMode="auto">
          <a:xfrm>
            <a:off x="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16" name="TextBox 15"/>
          <p:cNvSpPr txBox="1"/>
          <p:nvPr/>
        </p:nvSpPr>
        <p:spPr>
          <a:xfrm>
            <a:off x="3886200" y="5867400"/>
            <a:ext cx="1752600" cy="307777"/>
          </a:xfrm>
          <a:prstGeom prst="rect">
            <a:avLst/>
          </a:prstGeom>
          <a:noFill/>
        </p:spPr>
        <p:txBody>
          <a:bodyPr wrap="square" rtlCol="0">
            <a:spAutoFit/>
          </a:bodyPr>
          <a:lstStyle/>
          <a:p>
            <a:r>
              <a:rPr lang="en-US" altLang="zh-TW" sz="1400" i="1" dirty="0">
                <a:latin typeface="+mn-lt"/>
              </a:rPr>
              <a:t>Source: ESRB</a:t>
            </a:r>
            <a:endParaRPr lang="zh-TW" altLang="en-US" sz="1400" i="1" dirty="0">
              <a:latin typeface="+mn-lt"/>
            </a:endParaRPr>
          </a:p>
        </p:txBody>
      </p:sp>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Financial Regulation</a:t>
            </a:r>
          </a:p>
        </p:txBody>
      </p:sp>
      <p:sp>
        <p:nvSpPr>
          <p:cNvPr id="9" name="Slide Number Placeholder 6"/>
          <p:cNvSpPr>
            <a:spLocks noGrp="1"/>
          </p:cNvSpPr>
          <p:nvPr>
            <p:ph type="sldNum" sz="quarter" idx="10"/>
          </p:nvPr>
        </p:nvSpPr>
        <p:spPr>
          <a:xfrm>
            <a:off x="8239125" y="6586538"/>
            <a:ext cx="919163" cy="293687"/>
          </a:xfrm>
        </p:spPr>
        <p:txBody>
          <a:bodyPr vert="horz" wrap="square" lIns="91440" tIns="45720" rIns="91440" bIns="45720" numCol="1" anchor="ctr" anchorCtr="0" compatLnSpc="1">
            <a:prstTxWarp prst="textNoShape">
              <a:avLst/>
            </a:prstTxWarp>
          </a:bodyPr>
          <a:lstStyle/>
          <a:p>
            <a:fld id="{85F50827-3462-47F8-9F05-AB1AFD7E2709}" type="slidenum">
              <a:rPr lang="en-US" altLang="en-US" sz="1400"/>
              <a:pPr/>
              <a:t>16</a:t>
            </a:fld>
            <a:endParaRPr lang="en-US" altLang="en-US"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F66FCF4E-04EA-4488-A141-D20513089168}" type="slidenum">
              <a:rPr lang="en-US" altLang="en-US" smtClean="0"/>
              <a:pPr/>
              <a:t>17</a:t>
            </a:fld>
            <a:endParaRPr lang="en-US" altLang="en-US"/>
          </a:p>
        </p:txBody>
      </p:sp>
      <p:pic>
        <p:nvPicPr>
          <p:cNvPr id="827394" name="Picture 2" descr="http://www.financialregulationforum.com/wpmember/wp-content/uploads/2011/06/Overall-UK-Regulatory-Framework.jpg">
            <a:hlinkClick r:id="rId3"/>
          </p:cNvPr>
          <p:cNvPicPr>
            <a:picLocks noChangeAspect="1" noChangeArrowheads="1"/>
          </p:cNvPicPr>
          <p:nvPr/>
        </p:nvPicPr>
        <p:blipFill>
          <a:blip r:embed="rId4" cstate="print"/>
          <a:srcRect/>
          <a:stretch>
            <a:fillRect/>
          </a:stretch>
        </p:blipFill>
        <p:spPr bwMode="auto">
          <a:xfrm>
            <a:off x="533400" y="0"/>
            <a:ext cx="8162335" cy="6124713"/>
          </a:xfrm>
          <a:prstGeom prst="rect">
            <a:avLst/>
          </a:prstGeom>
          <a:noFill/>
        </p:spPr>
      </p:pic>
      <p:sp>
        <p:nvSpPr>
          <p:cNvPr id="9"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Financial Regulation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r>
              <a:rPr lang="en-US" altLang="zh-TW"/>
              <a:t>Snapshot of Dodd-Frank Act 2010</a:t>
            </a:r>
          </a:p>
        </p:txBody>
      </p:sp>
      <p:sp>
        <p:nvSpPr>
          <p:cNvPr id="17411" name="Rectangle 5"/>
          <p:cNvSpPr>
            <a:spLocks noGrp="1" noChangeArrowheads="1"/>
          </p:cNvSpPr>
          <p:nvPr>
            <p:ph idx="1"/>
          </p:nvPr>
        </p:nvSpPr>
        <p:spPr/>
        <p:txBody>
          <a:bodyPr>
            <a:normAutofit fontScale="92500" lnSpcReduction="10000"/>
          </a:bodyPr>
          <a:lstStyle/>
          <a:p>
            <a:r>
              <a:rPr lang="en-US" altLang="zh-TW" dirty="0"/>
              <a:t>In reforming the financial system, the Dodd-Frank Act introduces </a:t>
            </a:r>
            <a:r>
              <a:rPr lang="en-US" altLang="zh-TW" b="1" dirty="0">
                <a:solidFill>
                  <a:schemeClr val="accent2">
                    <a:lumMod val="75000"/>
                  </a:schemeClr>
                </a:solidFill>
              </a:rPr>
              <a:t>new regulators</a:t>
            </a:r>
            <a:r>
              <a:rPr lang="en-US" altLang="zh-TW" dirty="0">
                <a:solidFill>
                  <a:schemeClr val="accent2">
                    <a:lumMod val="75000"/>
                  </a:schemeClr>
                </a:solidFill>
              </a:rPr>
              <a:t> </a:t>
            </a:r>
            <a:r>
              <a:rPr lang="en-US" altLang="zh-TW" dirty="0"/>
              <a:t>and </a:t>
            </a:r>
            <a:r>
              <a:rPr lang="en-US" altLang="zh-TW" b="1" dirty="0">
                <a:solidFill>
                  <a:schemeClr val="accent2">
                    <a:lumMod val="75000"/>
                  </a:schemeClr>
                </a:solidFill>
              </a:rPr>
              <a:t>extends regulation </a:t>
            </a:r>
            <a:r>
              <a:rPr lang="en-US" altLang="zh-TW" dirty="0"/>
              <a:t>over new markets, entities, and activities.</a:t>
            </a:r>
          </a:p>
          <a:p>
            <a:r>
              <a:rPr lang="en-US" altLang="zh-TW" dirty="0"/>
              <a:t>Regulators get expanded authority to define which financial firms are </a:t>
            </a:r>
            <a:r>
              <a:rPr lang="en-US" altLang="zh-TW" b="1" dirty="0">
                <a:solidFill>
                  <a:schemeClr val="accent2">
                    <a:lumMod val="75000"/>
                  </a:schemeClr>
                </a:solidFill>
              </a:rPr>
              <a:t>systemic</a:t>
            </a:r>
            <a:r>
              <a:rPr lang="en-US" altLang="zh-TW" dirty="0">
                <a:solidFill>
                  <a:schemeClr val="accent2">
                    <a:lumMod val="75000"/>
                  </a:schemeClr>
                </a:solidFill>
              </a:rPr>
              <a:t> </a:t>
            </a:r>
            <a:r>
              <a:rPr lang="en-US" altLang="zh-TW" dirty="0"/>
              <a:t>— those which by their size, scope, and interconnectedness with other institutions can pose risks to the entire system.</a:t>
            </a:r>
          </a:p>
          <a:p>
            <a:r>
              <a:rPr lang="en-US" altLang="zh-TW" dirty="0"/>
              <a:t>Corporate end-users should monitor the development of rules on over-the-counter derivatives that could affect their hedging activities.</a:t>
            </a:r>
          </a:p>
          <a:p>
            <a:r>
              <a:rPr lang="en-US" altLang="zh-TW" dirty="0"/>
              <a:t>The Act emphasizes stronger consumer and investor protections and begins to address the orderly resolution of large failures in ways that limit losses to taxpayers.</a:t>
            </a:r>
          </a:p>
        </p:txBody>
      </p:sp>
      <p:sp>
        <p:nvSpPr>
          <p:cNvPr id="6150" name="Text Box 6"/>
          <p:cNvSpPr txBox="1">
            <a:spLocks noChangeArrowheads="1"/>
          </p:cNvSpPr>
          <p:nvPr/>
        </p:nvSpPr>
        <p:spPr bwMode="auto">
          <a:xfrm>
            <a:off x="0" y="5867400"/>
            <a:ext cx="6019800" cy="307777"/>
          </a:xfrm>
          <a:prstGeom prst="rect">
            <a:avLst/>
          </a:prstGeom>
          <a:noFill/>
        </p:spPr>
        <p:txBody>
          <a:bodyPr wrap="square" rtlCol="0">
            <a:spAutoFit/>
          </a:bodyPr>
          <a:lstStyle>
            <a:defPPr>
              <a:defRPr lang="en-US"/>
            </a:defPPr>
            <a:lvl1pPr>
              <a:defRPr sz="1400" i="1">
                <a:latin typeface="+mn-lt"/>
              </a:defRPr>
            </a:lvl1pPr>
          </a:lstStyle>
          <a:p>
            <a:r>
              <a:rPr lang="en-US" altLang="zh-TW"/>
              <a:t>Source: PWC – 10 minutes on US Financial Reform – July 2010</a:t>
            </a:r>
          </a:p>
        </p:txBody>
      </p:sp>
      <p:sp>
        <p:nvSpPr>
          <p:cNvPr id="5" name="Slide Number Placeholder 6"/>
          <p:cNvSpPr>
            <a:spLocks noGrp="1"/>
          </p:cNvSpPr>
          <p:nvPr>
            <p:ph type="sldNum" sz="quarter" idx="10"/>
          </p:nvPr>
        </p:nvSpPr>
        <p:spPr>
          <a:xfrm>
            <a:off x="8239125" y="6586538"/>
            <a:ext cx="919163" cy="293687"/>
          </a:xfrm>
        </p:spPr>
        <p:txBody>
          <a:bodyPr vert="horz" wrap="square" lIns="91440" tIns="45720" rIns="91440" bIns="45720" numCol="1" anchor="ctr" anchorCtr="0" compatLnSpc="1">
            <a:prstTxWarp prst="textNoShape">
              <a:avLst/>
            </a:prstTxWarp>
          </a:bodyPr>
          <a:lstStyle/>
          <a:p>
            <a:fld id="{85F50827-3462-47F8-9F05-AB1AFD7E2709}" type="slidenum">
              <a:rPr lang="en-US" altLang="en-US" sz="1400"/>
              <a:pPr/>
              <a:t>18</a:t>
            </a:fld>
            <a:endParaRPr lang="en-US" altLang="en-US" sz="1400"/>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Financial Regulation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en-US" altLang="zh-TW" sz="4000">
                <a:ea typeface="新細明體" charset="-120"/>
              </a:rPr>
              <a:t>Snapshot of Dodd-Frank Act 2010</a:t>
            </a:r>
          </a:p>
        </p:txBody>
      </p:sp>
      <p:sp>
        <p:nvSpPr>
          <p:cNvPr id="16388" name="Text Box 6"/>
          <p:cNvSpPr txBox="1">
            <a:spLocks noChangeArrowheads="1"/>
          </p:cNvSpPr>
          <p:nvPr/>
        </p:nvSpPr>
        <p:spPr bwMode="auto">
          <a:xfrm>
            <a:off x="0" y="5867400"/>
            <a:ext cx="60198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PWC – 10 minutes on US Financial Reform – July 2010</a:t>
            </a:r>
          </a:p>
        </p:txBody>
      </p:sp>
      <p:pic>
        <p:nvPicPr>
          <p:cNvPr id="7" name="Picture 5"/>
          <p:cNvPicPr>
            <a:picLocks noGrp="1" noChangeAspect="1" noChangeArrowheads="1"/>
          </p:cNvPicPr>
          <p:nvPr>
            <p:ph idx="1"/>
          </p:nvPr>
        </p:nvPicPr>
        <p:blipFill>
          <a:blip r:embed="rId3" cstate="print"/>
          <a:srcRect/>
          <a:stretch>
            <a:fillRect/>
          </a:stretch>
        </p:blipFill>
        <p:spPr bwMode="auto">
          <a:xfrm>
            <a:off x="533400" y="752986"/>
            <a:ext cx="8000999" cy="5150575"/>
          </a:xfrm>
          <a:prstGeom prst="rect">
            <a:avLst/>
          </a:prstGeom>
          <a:noFill/>
          <a:ln w="9525">
            <a:noFill/>
            <a:miter lim="800000"/>
            <a:headEnd/>
            <a:tailEnd/>
          </a:ln>
        </p:spPr>
      </p:pic>
      <p:sp>
        <p:nvSpPr>
          <p:cNvPr id="5" name="Slide Number Placeholder 6"/>
          <p:cNvSpPr>
            <a:spLocks noGrp="1"/>
          </p:cNvSpPr>
          <p:nvPr>
            <p:ph type="sldNum" sz="quarter" idx="10"/>
          </p:nvPr>
        </p:nvSpPr>
        <p:spPr>
          <a:xfrm>
            <a:off x="8239125" y="6586538"/>
            <a:ext cx="919163" cy="293687"/>
          </a:xfrm>
        </p:spPr>
        <p:txBody>
          <a:bodyPr vert="horz" wrap="square" lIns="91440" tIns="45720" rIns="91440" bIns="45720" numCol="1" anchor="ctr" anchorCtr="0" compatLnSpc="1">
            <a:prstTxWarp prst="textNoShape">
              <a:avLst/>
            </a:prstTxWarp>
          </a:bodyPr>
          <a:lstStyle/>
          <a:p>
            <a:fld id="{85F50827-3462-47F8-9F05-AB1AFD7E2709}" type="slidenum">
              <a:rPr lang="en-US" altLang="en-US" sz="1400"/>
              <a:pPr/>
              <a:t>19</a:t>
            </a:fld>
            <a:endParaRPr lang="en-US" altLang="en-US" sz="1400"/>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Financial Regulation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Slide Number Placeholder 3"/>
          <p:cNvSpPr>
            <a:spLocks noGrp="1"/>
          </p:cNvSpPr>
          <p:nvPr>
            <p:ph type="sldNum" sz="quarter" idx="4294967295"/>
          </p:nvPr>
        </p:nvSpPr>
        <p:spPr>
          <a:xfrm>
            <a:off x="6553200" y="6248400"/>
            <a:ext cx="2133600" cy="457200"/>
          </a:xfrm>
          <a:prstGeom prst="rect">
            <a:avLst/>
          </a:prstGeom>
          <a:noFill/>
        </p:spPr>
        <p:txBody>
          <a:bodyPr/>
          <a:lstStyle/>
          <a:p>
            <a:fld id="{6EB3D545-F41C-4902-A675-62E079DEC173}" type="slidenum">
              <a:rPr lang="en-US" altLang="en-US" smtClean="0"/>
              <a:pPr/>
              <a:t>2</a:t>
            </a:fld>
            <a:endParaRPr lang="en-US" altLang="en-US" dirty="0"/>
          </a:p>
        </p:txBody>
      </p:sp>
      <p:sp>
        <p:nvSpPr>
          <p:cNvPr id="11269" name="Date Placeholder 2"/>
          <p:cNvSpPr txBox="1">
            <a:spLocks noGrp="1"/>
          </p:cNvSpPr>
          <p:nvPr/>
        </p:nvSpPr>
        <p:spPr bwMode="auto">
          <a:xfrm>
            <a:off x="457200" y="6248400"/>
            <a:ext cx="2133600" cy="457200"/>
          </a:xfrm>
          <a:prstGeom prst="rect">
            <a:avLst/>
          </a:prstGeom>
          <a:noFill/>
          <a:ln w="9525">
            <a:noFill/>
            <a:miter lim="800000"/>
            <a:headEnd/>
            <a:tailEnd/>
          </a:ln>
        </p:spPr>
        <p:txBody>
          <a:bodyPr/>
          <a:lstStyle/>
          <a:p>
            <a:endParaRPr lang="en-US" altLang="en-US" sz="1000" dirty="0">
              <a:ea typeface="SimSun" pitchFamily="2" charset="-122"/>
            </a:endParaRPr>
          </a:p>
        </p:txBody>
      </p:sp>
      <p:sp>
        <p:nvSpPr>
          <p:cNvPr id="11271" name="Rectangle 2"/>
          <p:cNvSpPr>
            <a:spLocks noGrp="1" noChangeArrowheads="1"/>
          </p:cNvSpPr>
          <p:nvPr>
            <p:ph type="title" idx="4294967295"/>
          </p:nvPr>
        </p:nvSpPr>
        <p:spPr>
          <a:xfrm>
            <a:off x="457200" y="122238"/>
            <a:ext cx="2362200" cy="1295400"/>
          </a:xfrm>
        </p:spPr>
        <p:txBody>
          <a:bodyPr>
            <a:normAutofit/>
          </a:bodyPr>
          <a:lstStyle/>
          <a:p>
            <a:pPr eaLnBrk="1" hangingPunct="1"/>
            <a:r>
              <a:rPr lang="en-US" altLang="zh-CN" dirty="0">
                <a:ea typeface="SimSun" pitchFamily="2" charset="-122"/>
              </a:rPr>
              <a:t>Course Map</a:t>
            </a:r>
          </a:p>
        </p:txBody>
      </p:sp>
      <p:sp>
        <p:nvSpPr>
          <p:cNvPr id="513027" name="Rectangle 3"/>
          <p:cNvSpPr>
            <a:spLocks noChangeArrowheads="1"/>
          </p:cNvSpPr>
          <p:nvPr/>
        </p:nvSpPr>
        <p:spPr bwMode="auto">
          <a:xfrm>
            <a:off x="19050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dirty="0">
                <a:ea typeface="SimSun" pitchFamily="2" charset="-122"/>
              </a:rPr>
              <a:t>Sell Side</a:t>
            </a:r>
          </a:p>
        </p:txBody>
      </p:sp>
      <p:sp>
        <p:nvSpPr>
          <p:cNvPr id="513028" name="Rectangle 4"/>
          <p:cNvSpPr>
            <a:spLocks noChangeArrowheads="1"/>
          </p:cNvSpPr>
          <p:nvPr/>
        </p:nvSpPr>
        <p:spPr bwMode="auto">
          <a:xfrm>
            <a:off x="3810000" y="3429000"/>
            <a:ext cx="1752600" cy="914400"/>
          </a:xfrm>
          <a:prstGeom prst="rect">
            <a:avLst/>
          </a:prstGeom>
          <a:solidFill>
            <a:schemeClr val="accent4">
              <a:lumMod val="20000"/>
              <a:lumOff val="80000"/>
            </a:schemeClr>
          </a:solidFill>
          <a:ln w="9525">
            <a:solidFill>
              <a:schemeClr val="tx1"/>
            </a:solidFill>
            <a:miter lim="800000"/>
            <a:headEnd/>
            <a:tailEnd/>
          </a:ln>
        </p:spPr>
        <p:txBody>
          <a:bodyPr wrap="none" anchor="ctr"/>
          <a:lstStyle/>
          <a:p>
            <a:pPr algn="ctr"/>
            <a:r>
              <a:rPr lang="en-US" altLang="zh-CN" dirty="0">
                <a:ea typeface="SimSun" pitchFamily="2" charset="-122"/>
              </a:rPr>
              <a:t>Buy Side</a:t>
            </a:r>
          </a:p>
        </p:txBody>
      </p:sp>
      <p:cxnSp>
        <p:nvCxnSpPr>
          <p:cNvPr id="513029" name="AutoShape 5"/>
          <p:cNvCxnSpPr>
            <a:cxnSpLocks noChangeShapeType="1"/>
            <a:endCxn id="513028" idx="0"/>
          </p:cNvCxnSpPr>
          <p:nvPr/>
        </p:nvCxnSpPr>
        <p:spPr bwMode="auto">
          <a:xfrm rot="16200000" flipH="1">
            <a:off x="4095750" y="2838450"/>
            <a:ext cx="228600" cy="952500"/>
          </a:xfrm>
          <a:prstGeom prst="bentConnector3">
            <a:avLst>
              <a:gd name="adj1" fmla="val 50000"/>
            </a:avLst>
          </a:prstGeom>
          <a:noFill/>
          <a:ln w="9525">
            <a:solidFill>
              <a:schemeClr val="tx1"/>
            </a:solidFill>
            <a:miter lim="800000"/>
            <a:headEnd/>
            <a:tailEnd type="triangle" w="med" len="med"/>
          </a:ln>
        </p:spPr>
      </p:cxnSp>
      <p:cxnSp>
        <p:nvCxnSpPr>
          <p:cNvPr id="513030" name="AutoShape 6"/>
          <p:cNvCxnSpPr>
            <a:cxnSpLocks noChangeShapeType="1"/>
            <a:endCxn id="513027" idx="0"/>
          </p:cNvCxnSpPr>
          <p:nvPr/>
        </p:nvCxnSpPr>
        <p:spPr bwMode="auto">
          <a:xfrm rot="5400000">
            <a:off x="3143250" y="2838450"/>
            <a:ext cx="228600" cy="952500"/>
          </a:xfrm>
          <a:prstGeom prst="bentConnector3">
            <a:avLst>
              <a:gd name="adj1" fmla="val 50000"/>
            </a:avLst>
          </a:prstGeom>
          <a:noFill/>
          <a:ln w="9525">
            <a:solidFill>
              <a:schemeClr val="tx1"/>
            </a:solidFill>
            <a:miter lim="800000"/>
            <a:headEnd/>
            <a:tailEnd type="triangle" w="med" len="med"/>
          </a:ln>
        </p:spPr>
      </p:cxnSp>
      <p:sp>
        <p:nvSpPr>
          <p:cNvPr id="513031" name="Rectangle 7"/>
          <p:cNvSpPr>
            <a:spLocks noChangeArrowheads="1"/>
          </p:cNvSpPr>
          <p:nvPr/>
        </p:nvSpPr>
        <p:spPr bwMode="auto">
          <a:xfrm>
            <a:off x="2133600" y="4495800"/>
            <a:ext cx="1447800" cy="914400"/>
          </a:xfrm>
          <a:prstGeom prst="rect">
            <a:avLst/>
          </a:prstGeom>
          <a:solidFill>
            <a:schemeClr val="accent2">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Commercial Banking</a:t>
            </a:r>
          </a:p>
        </p:txBody>
      </p:sp>
      <p:sp>
        <p:nvSpPr>
          <p:cNvPr id="513032" name="Rectangle 8"/>
          <p:cNvSpPr>
            <a:spLocks noChangeArrowheads="1"/>
          </p:cNvSpPr>
          <p:nvPr/>
        </p:nvSpPr>
        <p:spPr bwMode="auto">
          <a:xfrm>
            <a:off x="2133600" y="5562600"/>
            <a:ext cx="1447800" cy="914400"/>
          </a:xfrm>
          <a:prstGeom prst="rect">
            <a:avLst/>
          </a:prstGeom>
          <a:solidFill>
            <a:schemeClr val="accent2">
              <a:lumMod val="60000"/>
              <a:lumOff val="40000"/>
            </a:schemeClr>
          </a:solidFill>
          <a:ln w="9525">
            <a:solidFill>
              <a:schemeClr val="tx1"/>
            </a:solidFill>
            <a:miter lim="800000"/>
            <a:headEnd/>
            <a:tailEnd/>
          </a:ln>
        </p:spPr>
        <p:txBody>
          <a:bodyPr anchor="ctr"/>
          <a:lstStyle/>
          <a:p>
            <a:pPr algn="ctr"/>
            <a:r>
              <a:rPr lang="en-US" altLang="zh-CN" dirty="0">
                <a:ea typeface="SimSun" pitchFamily="2" charset="-122"/>
              </a:rPr>
              <a:t>Investment Banking</a:t>
            </a:r>
          </a:p>
        </p:txBody>
      </p:sp>
      <p:cxnSp>
        <p:nvCxnSpPr>
          <p:cNvPr id="513033" name="AutoShape 9"/>
          <p:cNvCxnSpPr>
            <a:cxnSpLocks noChangeShapeType="1"/>
            <a:stCxn id="513027" idx="2"/>
            <a:endCxn id="513031" idx="1"/>
          </p:cNvCxnSpPr>
          <p:nvPr/>
        </p:nvCxnSpPr>
        <p:spPr bwMode="auto">
          <a:xfrm rot="5400000">
            <a:off x="2152650" y="4324350"/>
            <a:ext cx="609600" cy="647700"/>
          </a:xfrm>
          <a:prstGeom prst="bentConnector4">
            <a:avLst>
              <a:gd name="adj1" fmla="val 12500"/>
              <a:gd name="adj2" fmla="val 135296"/>
            </a:avLst>
          </a:prstGeom>
          <a:noFill/>
          <a:ln w="9525">
            <a:solidFill>
              <a:schemeClr val="tx1"/>
            </a:solidFill>
            <a:miter lim="800000"/>
            <a:headEnd/>
            <a:tailEnd type="triangle" w="med" len="med"/>
          </a:ln>
        </p:spPr>
      </p:cxnSp>
      <p:cxnSp>
        <p:nvCxnSpPr>
          <p:cNvPr id="513034" name="AutoShape 10"/>
          <p:cNvCxnSpPr>
            <a:cxnSpLocks noChangeShapeType="1"/>
            <a:stCxn id="513027" idx="2"/>
            <a:endCxn id="513032" idx="1"/>
          </p:cNvCxnSpPr>
          <p:nvPr/>
        </p:nvCxnSpPr>
        <p:spPr bwMode="auto">
          <a:xfrm rot="5400000">
            <a:off x="1619250" y="4857750"/>
            <a:ext cx="1676400" cy="647700"/>
          </a:xfrm>
          <a:prstGeom prst="bentConnector4">
            <a:avLst>
              <a:gd name="adj1" fmla="val 4259"/>
              <a:gd name="adj2" fmla="val 135296"/>
            </a:avLst>
          </a:prstGeom>
          <a:noFill/>
          <a:ln w="9525">
            <a:solidFill>
              <a:schemeClr val="tx1"/>
            </a:solidFill>
            <a:miter lim="800000"/>
            <a:headEnd/>
            <a:tailEnd type="triangle" w="med" len="med"/>
          </a:ln>
        </p:spPr>
      </p:cxnSp>
      <p:sp>
        <p:nvSpPr>
          <p:cNvPr id="513035" name="Rectangle 11"/>
          <p:cNvSpPr>
            <a:spLocks noChangeArrowheads="1"/>
          </p:cNvSpPr>
          <p:nvPr/>
        </p:nvSpPr>
        <p:spPr bwMode="auto">
          <a:xfrm>
            <a:off x="4114800" y="4495800"/>
            <a:ext cx="1447800" cy="914400"/>
          </a:xfrm>
          <a:prstGeom prst="rect">
            <a:avLst/>
          </a:prstGeom>
          <a:solidFill>
            <a:schemeClr val="accent4">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Traditional Institutional Investors</a:t>
            </a:r>
          </a:p>
        </p:txBody>
      </p:sp>
      <p:sp>
        <p:nvSpPr>
          <p:cNvPr id="513036" name="Rectangle 12"/>
          <p:cNvSpPr>
            <a:spLocks noChangeArrowheads="1"/>
          </p:cNvSpPr>
          <p:nvPr/>
        </p:nvSpPr>
        <p:spPr bwMode="auto">
          <a:xfrm>
            <a:off x="4114800" y="5562600"/>
            <a:ext cx="1447800" cy="914400"/>
          </a:xfrm>
          <a:prstGeom prst="rect">
            <a:avLst/>
          </a:prstGeom>
          <a:solidFill>
            <a:schemeClr val="accent4">
              <a:lumMod val="60000"/>
              <a:lumOff val="40000"/>
            </a:schemeClr>
          </a:solidFill>
          <a:ln w="9525">
            <a:solidFill>
              <a:schemeClr val="tx1"/>
            </a:solidFill>
            <a:miter lim="800000"/>
            <a:headEnd/>
            <a:tailEnd/>
          </a:ln>
        </p:spPr>
        <p:txBody>
          <a:bodyPr anchor="ctr"/>
          <a:lstStyle/>
          <a:p>
            <a:pPr algn="ctr"/>
            <a:r>
              <a:rPr lang="en-US" altLang="zh-CN" dirty="0">
                <a:ea typeface="SimSun" pitchFamily="2" charset="-122"/>
              </a:rPr>
              <a:t>Alternative Investors</a:t>
            </a:r>
          </a:p>
        </p:txBody>
      </p:sp>
      <p:cxnSp>
        <p:nvCxnSpPr>
          <p:cNvPr id="513037" name="AutoShape 13"/>
          <p:cNvCxnSpPr>
            <a:cxnSpLocks noChangeShapeType="1"/>
            <a:stCxn id="513028" idx="2"/>
            <a:endCxn id="513035" idx="1"/>
          </p:cNvCxnSpPr>
          <p:nvPr/>
        </p:nvCxnSpPr>
        <p:spPr bwMode="auto">
          <a:xfrm rot="5400000">
            <a:off x="4095750" y="4362450"/>
            <a:ext cx="609600" cy="571500"/>
          </a:xfrm>
          <a:prstGeom prst="bentConnector4">
            <a:avLst>
              <a:gd name="adj1" fmla="val 12500"/>
              <a:gd name="adj2" fmla="val 140000"/>
            </a:avLst>
          </a:prstGeom>
          <a:noFill/>
          <a:ln w="9525">
            <a:solidFill>
              <a:schemeClr val="tx1"/>
            </a:solidFill>
            <a:miter lim="800000"/>
            <a:headEnd/>
            <a:tailEnd type="triangle" w="med" len="med"/>
          </a:ln>
        </p:spPr>
      </p:cxnSp>
      <p:cxnSp>
        <p:nvCxnSpPr>
          <p:cNvPr id="513038" name="AutoShape 14"/>
          <p:cNvCxnSpPr>
            <a:cxnSpLocks noChangeShapeType="1"/>
            <a:stCxn id="513028" idx="2"/>
            <a:endCxn id="513036" idx="1"/>
          </p:cNvCxnSpPr>
          <p:nvPr/>
        </p:nvCxnSpPr>
        <p:spPr bwMode="auto">
          <a:xfrm rot="5400000">
            <a:off x="3562350" y="4895850"/>
            <a:ext cx="1676400" cy="571500"/>
          </a:xfrm>
          <a:prstGeom prst="bentConnector4">
            <a:avLst>
              <a:gd name="adj1" fmla="val 3880"/>
              <a:gd name="adj2" fmla="val 140000"/>
            </a:avLst>
          </a:prstGeom>
          <a:noFill/>
          <a:ln w="9525">
            <a:solidFill>
              <a:schemeClr val="tx1"/>
            </a:solidFill>
            <a:miter lim="800000"/>
            <a:headEnd/>
            <a:tailEnd type="triangle" w="med" len="med"/>
          </a:ln>
        </p:spPr>
      </p:cxnSp>
      <p:sp>
        <p:nvSpPr>
          <p:cNvPr id="513039" name="Oval 15"/>
          <p:cNvSpPr>
            <a:spLocks noChangeArrowheads="1"/>
          </p:cNvSpPr>
          <p:nvPr/>
        </p:nvSpPr>
        <p:spPr bwMode="auto">
          <a:xfrm>
            <a:off x="7315200" y="1676400"/>
            <a:ext cx="1676400" cy="1600200"/>
          </a:xfrm>
          <a:prstGeom prst="ellipse">
            <a:avLst/>
          </a:prstGeom>
          <a:solidFill>
            <a:schemeClr val="bg2">
              <a:lumMod val="90000"/>
            </a:schemeClr>
          </a:solidFill>
          <a:ln w="9525">
            <a:solidFill>
              <a:schemeClr val="tx1"/>
            </a:solidFill>
            <a:round/>
            <a:headEnd/>
            <a:tailEnd/>
          </a:ln>
        </p:spPr>
        <p:txBody>
          <a:bodyPr wrap="none" anchor="ctr"/>
          <a:lstStyle/>
          <a:p>
            <a:pPr algn="ctr"/>
            <a:r>
              <a:rPr lang="en-US" altLang="zh-CN" dirty="0">
                <a:ea typeface="SimSun" pitchFamily="2" charset="-122"/>
              </a:rPr>
              <a:t>Regulations</a:t>
            </a:r>
          </a:p>
        </p:txBody>
      </p:sp>
      <p:sp>
        <p:nvSpPr>
          <p:cNvPr id="513040" name="Rectangle 16"/>
          <p:cNvSpPr>
            <a:spLocks noChangeArrowheads="1"/>
          </p:cNvSpPr>
          <p:nvPr/>
        </p:nvSpPr>
        <p:spPr bwMode="auto">
          <a:xfrm>
            <a:off x="19812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dirty="0">
                <a:ea typeface="SimSun" pitchFamily="2" charset="-122"/>
              </a:rPr>
              <a:t>Financial Institutions</a:t>
            </a:r>
          </a:p>
        </p:txBody>
      </p:sp>
      <p:sp>
        <p:nvSpPr>
          <p:cNvPr id="513045" name="Rectangle 21"/>
          <p:cNvSpPr>
            <a:spLocks noChangeArrowheads="1"/>
          </p:cNvSpPr>
          <p:nvPr/>
        </p:nvSpPr>
        <p:spPr bwMode="auto">
          <a:xfrm>
            <a:off x="7467600" y="3429000"/>
            <a:ext cx="1447800" cy="990600"/>
          </a:xfrm>
          <a:prstGeom prst="rect">
            <a:avLst/>
          </a:prstGeom>
          <a:solidFill>
            <a:schemeClr val="bg2">
              <a:lumMod val="75000"/>
            </a:schemeClr>
          </a:solidFill>
          <a:ln w="9525">
            <a:solidFill>
              <a:schemeClr val="tx1"/>
            </a:solidFill>
            <a:miter lim="800000"/>
            <a:headEnd/>
            <a:tailEnd/>
          </a:ln>
        </p:spPr>
        <p:txBody>
          <a:bodyPr anchor="ctr"/>
          <a:lstStyle/>
          <a:p>
            <a:pPr algn="ctr"/>
            <a:r>
              <a:rPr lang="en-US" altLang="zh-CN" dirty="0">
                <a:ea typeface="SimSun" pitchFamily="2" charset="-122"/>
              </a:rPr>
              <a:t>Banking Regulation</a:t>
            </a:r>
          </a:p>
        </p:txBody>
      </p:sp>
      <p:sp>
        <p:nvSpPr>
          <p:cNvPr id="513046" name="Rectangle 22"/>
          <p:cNvSpPr>
            <a:spLocks noChangeArrowheads="1"/>
          </p:cNvSpPr>
          <p:nvPr/>
        </p:nvSpPr>
        <p:spPr bwMode="auto">
          <a:xfrm>
            <a:off x="7467600" y="4495800"/>
            <a:ext cx="1447800" cy="914400"/>
          </a:xfrm>
          <a:prstGeom prst="rect">
            <a:avLst/>
          </a:prstGeom>
          <a:solidFill>
            <a:schemeClr val="bg2">
              <a:lumMod val="50000"/>
            </a:schemeClr>
          </a:solidFill>
          <a:ln w="9525">
            <a:solidFill>
              <a:schemeClr val="tx1"/>
            </a:solidFill>
            <a:miter lim="800000"/>
            <a:headEnd/>
            <a:tailEnd/>
          </a:ln>
        </p:spPr>
        <p:txBody>
          <a:bodyPr anchor="ctr"/>
          <a:lstStyle/>
          <a:p>
            <a:pPr algn="ctr"/>
            <a:r>
              <a:rPr lang="en-US" altLang="zh-CN" dirty="0">
                <a:ea typeface="SimSun" pitchFamily="2" charset="-122"/>
              </a:rPr>
              <a:t>Monetary Policy</a:t>
            </a:r>
          </a:p>
        </p:txBody>
      </p:sp>
      <p:cxnSp>
        <p:nvCxnSpPr>
          <p:cNvPr id="513047" name="AutoShape 23"/>
          <p:cNvCxnSpPr>
            <a:cxnSpLocks noChangeShapeType="1"/>
            <a:stCxn id="513039" idx="4"/>
            <a:endCxn id="513045" idx="1"/>
          </p:cNvCxnSpPr>
          <p:nvPr/>
        </p:nvCxnSpPr>
        <p:spPr bwMode="auto">
          <a:xfrm rot="5400000">
            <a:off x="7486650" y="3257550"/>
            <a:ext cx="647700" cy="685800"/>
          </a:xfrm>
          <a:prstGeom prst="bentConnector4">
            <a:avLst>
              <a:gd name="adj1" fmla="val 11765"/>
              <a:gd name="adj2" fmla="val 124031"/>
            </a:avLst>
          </a:prstGeom>
          <a:noFill/>
          <a:ln w="9525">
            <a:solidFill>
              <a:schemeClr val="tx1"/>
            </a:solidFill>
            <a:miter lim="800000"/>
            <a:headEnd/>
            <a:tailEnd type="triangle" w="med" len="med"/>
          </a:ln>
        </p:spPr>
      </p:cxnSp>
      <p:cxnSp>
        <p:nvCxnSpPr>
          <p:cNvPr id="513048" name="AutoShape 24"/>
          <p:cNvCxnSpPr>
            <a:cxnSpLocks noChangeShapeType="1"/>
            <a:stCxn id="513039" idx="4"/>
            <a:endCxn id="513046" idx="1"/>
          </p:cNvCxnSpPr>
          <p:nvPr/>
        </p:nvCxnSpPr>
        <p:spPr bwMode="auto">
          <a:xfrm rot="5400000">
            <a:off x="6972300" y="3771900"/>
            <a:ext cx="1676400" cy="685800"/>
          </a:xfrm>
          <a:prstGeom prst="bentConnector4">
            <a:avLst>
              <a:gd name="adj1" fmla="val 4652"/>
              <a:gd name="adj2" fmla="val 124031"/>
            </a:avLst>
          </a:prstGeom>
          <a:noFill/>
          <a:ln w="9525">
            <a:solidFill>
              <a:schemeClr val="tx1"/>
            </a:solidFill>
            <a:miter lim="800000"/>
            <a:headEnd/>
            <a:tailEnd type="triangle" w="med" len="med"/>
          </a:ln>
        </p:spPr>
      </p:cxnSp>
      <p:sp>
        <p:nvSpPr>
          <p:cNvPr id="513053" name="AutoShape 29"/>
          <p:cNvSpPr>
            <a:spLocks noChangeArrowheads="1"/>
          </p:cNvSpPr>
          <p:nvPr/>
        </p:nvSpPr>
        <p:spPr bwMode="auto">
          <a:xfrm>
            <a:off x="2286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
        <p:nvSpPr>
          <p:cNvPr id="36" name="Slide Number Placeholder 5"/>
          <p:cNvSpPr txBox="1">
            <a:spLocks/>
          </p:cNvSpPr>
          <p:nvPr/>
        </p:nvSpPr>
        <p:spPr>
          <a:xfrm>
            <a:off x="8391525" y="6738938"/>
            <a:ext cx="919163" cy="293687"/>
          </a:xfrm>
          <a:prstGeom prst="rect">
            <a:avLst/>
          </a:prstGeom>
        </p:spPr>
        <p:txBody>
          <a:bodyPr vert="horz" wrap="square" lIns="91440" tIns="45720" rIns="91440" bIns="45720" numCol="1" anchor="ctr"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5BD2485-3851-462F-A176-4C1F14737CDF}" type="slidenum">
              <a:rPr kumimoji="0" lang="en-US" altLang="en-US" sz="1200" b="1" i="0" u="none" strike="noStrike" kern="1200" cap="none" spc="0" normalizeH="0" baseline="0" noProof="0" smtClean="0">
                <a:ln>
                  <a:noFill/>
                </a:ln>
                <a:solidFill>
                  <a:srgbClr val="002060"/>
                </a:solidFill>
                <a:effectLst/>
                <a:uLnTx/>
                <a:uFillTx/>
                <a:latin typeface="Calibri"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altLang="en-US" sz="1200" b="1" i="0" u="none" strike="noStrike" kern="1200" cap="none" spc="0" normalizeH="0" baseline="0" noProof="0" dirty="0">
              <a:ln>
                <a:noFill/>
              </a:ln>
              <a:solidFill>
                <a:srgbClr val="002060"/>
              </a:solidFill>
              <a:effectLst/>
              <a:uLnTx/>
              <a:uFillTx/>
              <a:latin typeface="Calibri" pitchFamily="34" charset="0"/>
              <a:ea typeface="+mn-ea"/>
              <a:cs typeface="+mn-cs"/>
            </a:endParaRPr>
          </a:p>
        </p:txBody>
      </p:sp>
      <p:sp>
        <p:nvSpPr>
          <p:cNvPr id="39" name="Rectangle 16"/>
          <p:cNvSpPr>
            <a:spLocks noChangeArrowheads="1"/>
          </p:cNvSpPr>
          <p:nvPr/>
        </p:nvSpPr>
        <p:spPr bwMode="auto">
          <a:xfrm>
            <a:off x="152400" y="1676400"/>
            <a:ext cx="1600200" cy="1524000"/>
          </a:xfrm>
          <a:prstGeom prst="rect">
            <a:avLst/>
          </a:prstGeom>
          <a:solidFill>
            <a:schemeClr val="accent6">
              <a:lumMod val="20000"/>
              <a:lumOff val="80000"/>
            </a:schemeClr>
          </a:solidFill>
          <a:ln w="9525">
            <a:solidFill>
              <a:schemeClr val="tx1"/>
            </a:solidFill>
            <a:miter lim="800000"/>
            <a:headEnd/>
            <a:tailEnd/>
          </a:ln>
        </p:spPr>
        <p:txBody>
          <a:bodyPr wrap="none" anchor="ctr"/>
          <a:lstStyle/>
          <a:p>
            <a:pPr algn="ctr"/>
            <a:r>
              <a:rPr lang="en-US" altLang="zh-CN" dirty="0">
                <a:ea typeface="SimSun" pitchFamily="2" charset="-122"/>
              </a:rPr>
              <a:t>Foundations of</a:t>
            </a:r>
          </a:p>
          <a:p>
            <a:pPr algn="ctr"/>
            <a:r>
              <a:rPr lang="en-US" altLang="zh-CN" dirty="0">
                <a:ea typeface="SimSun" pitchFamily="2" charset="-122"/>
              </a:rPr>
              <a:t> Interest Rates</a:t>
            </a:r>
          </a:p>
        </p:txBody>
      </p:sp>
      <p:sp>
        <p:nvSpPr>
          <p:cNvPr id="40" name="Rectangle 3"/>
          <p:cNvSpPr>
            <a:spLocks noChangeArrowheads="1"/>
          </p:cNvSpPr>
          <p:nvPr/>
        </p:nvSpPr>
        <p:spPr bwMode="auto">
          <a:xfrm>
            <a:off x="152400" y="44958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Basics of</a:t>
            </a:r>
          </a:p>
          <a:p>
            <a:pPr algn="ctr"/>
            <a:r>
              <a:rPr lang="en-US" altLang="zh-CN" dirty="0">
                <a:ea typeface="SimSun" pitchFamily="2" charset="-122"/>
              </a:rPr>
              <a:t>Interest Rates</a:t>
            </a:r>
          </a:p>
        </p:txBody>
      </p:sp>
      <p:sp>
        <p:nvSpPr>
          <p:cNvPr id="41" name="Rectangle 3"/>
          <p:cNvSpPr>
            <a:spLocks noChangeArrowheads="1"/>
          </p:cNvSpPr>
          <p:nvPr/>
        </p:nvSpPr>
        <p:spPr bwMode="auto">
          <a:xfrm>
            <a:off x="5638800" y="1676400"/>
            <a:ext cx="1524000" cy="1524000"/>
          </a:xfrm>
          <a:prstGeom prst="rect">
            <a:avLst/>
          </a:prstGeom>
          <a:solidFill>
            <a:schemeClr val="accent3">
              <a:lumMod val="20000"/>
              <a:lumOff val="80000"/>
            </a:schemeClr>
          </a:solidFill>
          <a:ln w="9525">
            <a:solidFill>
              <a:schemeClr val="tx1"/>
            </a:solidFill>
            <a:miter lim="800000"/>
            <a:headEnd/>
            <a:tailEnd/>
          </a:ln>
        </p:spPr>
        <p:txBody>
          <a:bodyPr wrap="square" anchor="ctr"/>
          <a:lstStyle/>
          <a:p>
            <a:pPr algn="ctr"/>
            <a:r>
              <a:rPr lang="en-US" altLang="zh-CN" dirty="0">
                <a:ea typeface="SimSun" pitchFamily="2" charset="-122"/>
              </a:rPr>
              <a:t>Pricing of Financial Assets</a:t>
            </a:r>
          </a:p>
        </p:txBody>
      </p:sp>
      <p:sp>
        <p:nvSpPr>
          <p:cNvPr id="28" name="Rectangle 3"/>
          <p:cNvSpPr>
            <a:spLocks noChangeArrowheads="1"/>
          </p:cNvSpPr>
          <p:nvPr/>
        </p:nvSpPr>
        <p:spPr bwMode="auto">
          <a:xfrm>
            <a:off x="152400" y="34290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DCF</a:t>
            </a:r>
          </a:p>
        </p:txBody>
      </p:sp>
      <p:sp>
        <p:nvSpPr>
          <p:cNvPr id="52" name="Rectangle 3"/>
          <p:cNvSpPr>
            <a:spLocks noChangeArrowheads="1"/>
          </p:cNvSpPr>
          <p:nvPr/>
        </p:nvSpPr>
        <p:spPr bwMode="auto">
          <a:xfrm>
            <a:off x="5715000" y="3429000"/>
            <a:ext cx="1447800" cy="914400"/>
          </a:xfrm>
          <a:prstGeom prst="rect">
            <a:avLst/>
          </a:prstGeom>
          <a:solidFill>
            <a:schemeClr val="accent3">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Stock </a:t>
            </a:r>
          </a:p>
          <a:p>
            <a:pPr algn="ctr"/>
            <a:r>
              <a:rPr lang="en-US" altLang="zh-CN" dirty="0">
                <a:ea typeface="SimSun" pitchFamily="2" charset="-122"/>
              </a:rPr>
              <a:t>Valuation</a:t>
            </a:r>
          </a:p>
        </p:txBody>
      </p:sp>
    </p:spTree>
    <p:extLst>
      <p:ext uri="{BB962C8B-B14F-4D97-AF65-F5344CB8AC3E}">
        <p14:creationId xmlns:p14="http://schemas.microsoft.com/office/powerpoint/2010/main" val="318762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zh-TW" dirty="0"/>
              <a:t>US financial industry regulatory web</a:t>
            </a:r>
            <a:endParaRPr lang="zh-TW" altLang="en-US" dirty="0"/>
          </a:p>
        </p:txBody>
      </p:sp>
      <p:pic>
        <p:nvPicPr>
          <p:cNvPr id="6" name="Content Placeholder 5" descr="http://media.economist.com/sites/default/files/imagecache/full-width/images/print-edition/20120218_FBD956.gif"/>
          <p:cNvPicPr>
            <a:picLocks noGrp="1"/>
          </p:cNvPicPr>
          <p:nvPr>
            <p:ph idx="1"/>
          </p:nvPr>
        </p:nvPicPr>
        <p:blipFill>
          <a:blip r:embed="rId3" cstate="print"/>
          <a:srcRect/>
          <a:stretch>
            <a:fillRect/>
          </a:stretch>
        </p:blipFill>
        <p:spPr bwMode="auto">
          <a:xfrm>
            <a:off x="1219200" y="1447800"/>
            <a:ext cx="6858000" cy="4648200"/>
          </a:xfrm>
          <a:prstGeom prst="rect">
            <a:avLst/>
          </a:prstGeom>
          <a:noFill/>
          <a:ln w="9525">
            <a:noFill/>
            <a:miter lim="800000"/>
            <a:headEnd/>
            <a:tailEnd/>
          </a:ln>
        </p:spPr>
      </p:pic>
      <p:sp>
        <p:nvSpPr>
          <p:cNvPr id="5"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Financial Regulation</a:t>
            </a:r>
          </a:p>
        </p:txBody>
      </p:sp>
      <p:sp>
        <p:nvSpPr>
          <p:cNvPr id="7" name="Slide Number Placeholder 6"/>
          <p:cNvSpPr>
            <a:spLocks noGrp="1"/>
          </p:cNvSpPr>
          <p:nvPr>
            <p:ph type="sldNum" sz="quarter" idx="10"/>
          </p:nvPr>
        </p:nvSpPr>
        <p:spPr>
          <a:xfrm>
            <a:off x="8239125" y="6586538"/>
            <a:ext cx="919163" cy="293687"/>
          </a:xfrm>
        </p:spPr>
        <p:txBody>
          <a:bodyPr vert="horz" wrap="square" lIns="91440" tIns="45720" rIns="91440" bIns="45720" numCol="1" anchor="ctr" anchorCtr="0" compatLnSpc="1">
            <a:prstTxWarp prst="textNoShape">
              <a:avLst/>
            </a:prstTxWarp>
          </a:bodyPr>
          <a:lstStyle/>
          <a:p>
            <a:fld id="{B481A458-083B-485B-9C1C-8A238CFA5975}" type="slidenum">
              <a:rPr lang="en-US" altLang="en-US" sz="1400"/>
              <a:pPr/>
              <a:t>20</a:t>
            </a:fld>
            <a:endParaRPr lang="en-US" altLang="en-US" sz="1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p:txBody>
          <a:bodyPr/>
          <a:lstStyle/>
          <a:p>
            <a:r>
              <a:rPr lang="en-US" altLang="zh-TW" dirty="0"/>
              <a:t>Global Regulation</a:t>
            </a:r>
          </a:p>
        </p:txBody>
      </p:sp>
      <p:sp>
        <p:nvSpPr>
          <p:cNvPr id="404483" name="Rectangle 3"/>
          <p:cNvSpPr>
            <a:spLocks noGrp="1" noChangeArrowheads="1"/>
          </p:cNvSpPr>
          <p:nvPr>
            <p:ph idx="1"/>
          </p:nvPr>
        </p:nvSpPr>
        <p:spPr>
          <a:xfrm>
            <a:off x="533400" y="1219200"/>
            <a:ext cx="8229600" cy="4525963"/>
          </a:xfrm>
        </p:spPr>
        <p:txBody>
          <a:bodyPr/>
          <a:lstStyle/>
          <a:p>
            <a:pPr marL="0" indent="0">
              <a:buNone/>
            </a:pPr>
            <a:r>
              <a:rPr lang="en-US" altLang="zh-TW" b="1" dirty="0"/>
              <a:t>The long arm of US law: </a:t>
            </a:r>
          </a:p>
          <a:p>
            <a:r>
              <a:rPr lang="en-US" altLang="zh-TW" dirty="0"/>
              <a:t>Issues with Patriot Act: the case of </a:t>
            </a:r>
            <a:r>
              <a:rPr lang="en-US" altLang="zh-TW" dirty="0" err="1"/>
              <a:t>Banco</a:t>
            </a:r>
            <a:r>
              <a:rPr lang="en-US" altLang="zh-TW" dirty="0"/>
              <a:t> Delta Macau </a:t>
            </a:r>
          </a:p>
          <a:p>
            <a:r>
              <a:rPr lang="en-US" altLang="zh-TW" dirty="0"/>
              <a:t>Issues with jurisdictional choice: US as “global court” with the “f-cubed” concept</a:t>
            </a:r>
          </a:p>
          <a:p>
            <a:r>
              <a:rPr lang="en-US" altLang="zh-TW" dirty="0"/>
              <a:t>Issues with </a:t>
            </a:r>
            <a:r>
              <a:rPr lang="en-US" altLang="zh-TW" dirty="0" smtClean="0"/>
              <a:t>FCPA/extradition </a:t>
            </a:r>
            <a:r>
              <a:rPr lang="en-US" altLang="zh-TW" dirty="0"/>
              <a:t>treaties: the case of the Nat West </a:t>
            </a:r>
            <a:r>
              <a:rPr lang="en-US" altLang="zh-TW" dirty="0" smtClean="0"/>
              <a:t>Three</a:t>
            </a:r>
            <a:endParaRPr lang="en-US" altLang="zh-TW" dirty="0"/>
          </a:p>
          <a:p>
            <a:r>
              <a:rPr lang="en-US" altLang="zh-TW" dirty="0"/>
              <a:t>Conflicts with foreign laws: FATCA (secrecy laws v. US Revenue) , the case of Deloitte China (SEC v. China secrecy laws)</a:t>
            </a:r>
          </a:p>
        </p:txBody>
      </p:sp>
      <p:sp>
        <p:nvSpPr>
          <p:cNvPr id="8"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4844ABAF-8A6B-4142-89D3-4345DF574DF6}" type="slidenum">
              <a:rPr lang="en-US" altLang="en-US" sz="1400"/>
              <a:pPr/>
              <a:t>21</a:t>
            </a:fld>
            <a:endParaRPr lang="en-US" altLang="en-US" sz="1400"/>
          </a:p>
        </p:txBody>
      </p:sp>
      <p:sp>
        <p:nvSpPr>
          <p:cNvPr id="404485" name="Rectangle 5"/>
          <p:cNvSpPr>
            <a:spLocks noChangeArrowheads="1"/>
          </p:cNvSpPr>
          <p:nvPr/>
        </p:nvSpPr>
        <p:spPr bwMode="auto">
          <a:xfrm>
            <a:off x="304800" y="4876800"/>
            <a:ext cx="8610600" cy="10668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nchor="ctr"/>
          <a:lstStyle/>
          <a:p>
            <a:pPr algn="ctr"/>
            <a:r>
              <a:rPr lang="en-US" altLang="zh-TW" sz="2000" b="1" dirty="0">
                <a:ea typeface="PMingLiU" pitchFamily="18" charset="-120"/>
              </a:rPr>
              <a:t> “f-cubed” concept</a:t>
            </a:r>
            <a:r>
              <a:rPr lang="en-US" altLang="zh-TW" sz="2000" dirty="0">
                <a:ea typeface="PMingLiU" pitchFamily="18" charset="-120"/>
              </a:rPr>
              <a:t>:  US courts use the “conduct and effects” test to accept jurisdiction over cases where foreign shareholders sue foreign companies whose shares were traded primarily through foreign exchanges</a:t>
            </a:r>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Financial Regulation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4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4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4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04485"/>
                                        </p:tgtEl>
                                        <p:attrNameLst>
                                          <p:attrName>style.visibility</p:attrName>
                                        </p:attrNameLst>
                                      </p:cBhvr>
                                      <p:to>
                                        <p:strVal val="visible"/>
                                      </p:to>
                                    </p:set>
                                    <p:animEffect transition="in" filter="fade">
                                      <p:cBhvr>
                                        <p:cTn id="19" dur="500"/>
                                        <p:tgtEl>
                                          <p:spTgt spid="40448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0448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04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3" grpId="0" uiExpand="1" build="p" autoUpdateAnimBg="0"/>
      <p:bldP spid="404485" grpId="0" uiExpan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International </a:t>
            </a:r>
            <a:r>
              <a:rPr lang="en-US" altLang="zh-TW" dirty="0" err="1"/>
              <a:t>organisations</a:t>
            </a:r>
            <a:r>
              <a:rPr lang="en-US" altLang="zh-TW" dirty="0"/>
              <a:t> concerned with financial stability</a:t>
            </a:r>
            <a:endParaRPr lang="zh-TW" altLang="en-US" dirty="0"/>
          </a:p>
        </p:txBody>
      </p:sp>
      <p:sp>
        <p:nvSpPr>
          <p:cNvPr id="3" name="Content Placeholder 2"/>
          <p:cNvSpPr>
            <a:spLocks noGrp="1"/>
          </p:cNvSpPr>
          <p:nvPr>
            <p:ph idx="1"/>
          </p:nvPr>
        </p:nvSpPr>
        <p:spPr/>
        <p:txBody>
          <a:bodyPr>
            <a:normAutofit fontScale="77500" lnSpcReduction="20000"/>
          </a:bodyPr>
          <a:lstStyle/>
          <a:p>
            <a:r>
              <a:rPr lang="en-US" altLang="zh-TW" b="1" dirty="0"/>
              <a:t>Basel Committee on Banking Supervision </a:t>
            </a:r>
            <a:r>
              <a:rPr lang="en-US" altLang="zh-TW" dirty="0"/>
              <a:t>– est. 1975; Objective: supervision of international banks </a:t>
            </a:r>
          </a:p>
          <a:p>
            <a:r>
              <a:rPr lang="en-US" altLang="zh-TW" sz="2100" b="1" dirty="0"/>
              <a:t>International </a:t>
            </a:r>
            <a:r>
              <a:rPr lang="en-US" altLang="zh-TW" sz="2100" b="1" dirty="0" err="1"/>
              <a:t>Organisation</a:t>
            </a:r>
            <a:r>
              <a:rPr lang="en-US" altLang="zh-TW" sz="2100" b="1" dirty="0"/>
              <a:t> of Securities Commission (IOSCO)</a:t>
            </a:r>
            <a:r>
              <a:rPr lang="en-US" altLang="zh-TW" dirty="0"/>
              <a:t> - from 1990; objective: supervision of securities firms</a:t>
            </a:r>
          </a:p>
          <a:p>
            <a:r>
              <a:rPr lang="en-US" altLang="zh-TW" sz="2100" b="1" dirty="0"/>
              <a:t>International Association of Insurance Supervisors (IAIS) </a:t>
            </a:r>
            <a:r>
              <a:rPr lang="en-US" altLang="zh-TW" dirty="0"/>
              <a:t>– est. 1974; objective: supervision of insurance firms</a:t>
            </a:r>
          </a:p>
          <a:p>
            <a:r>
              <a:rPr lang="en-US" altLang="zh-TW" sz="2100" b="1" dirty="0"/>
              <a:t>International Accounting Standards Committee (IASC) </a:t>
            </a:r>
            <a:r>
              <a:rPr lang="en-US" altLang="zh-TW" dirty="0"/>
              <a:t>– est. 1973; objective: harmonize accounting rules worldwide; set up IASB to implement global standards</a:t>
            </a:r>
          </a:p>
          <a:p>
            <a:r>
              <a:rPr lang="en-US" altLang="zh-TW" sz="2100" b="1" dirty="0"/>
              <a:t>International Accounting Standards Board (IASB) </a:t>
            </a:r>
            <a:r>
              <a:rPr lang="en-US" altLang="zh-TW" dirty="0"/>
              <a:t>– est. 2001; objective: implement a set of global accounting standards</a:t>
            </a:r>
          </a:p>
          <a:p>
            <a:r>
              <a:rPr lang="en-US" altLang="zh-TW" sz="2100" b="1" dirty="0"/>
              <a:t>Financial Stability Forum (FSF) </a:t>
            </a:r>
            <a:r>
              <a:rPr lang="en-US" altLang="zh-TW" dirty="0"/>
              <a:t>– est. 1999; objective: identify &amp; take action on vulnerabilities in international financial system; improve coordination, information flows between members</a:t>
            </a: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22</a:t>
            </a:fld>
            <a:endParaRPr lang="en-US" altLang="en-US" dirty="0"/>
          </a:p>
        </p:txBody>
      </p:sp>
      <p:sp>
        <p:nvSpPr>
          <p:cNvPr id="6" name="TextBox 5"/>
          <p:cNvSpPr txBox="1"/>
          <p:nvPr/>
        </p:nvSpPr>
        <p:spPr>
          <a:xfrm>
            <a:off x="0" y="5867400"/>
            <a:ext cx="1905000" cy="304800"/>
          </a:xfrm>
          <a:prstGeom prst="rect">
            <a:avLst/>
          </a:prstGeom>
          <a:noFill/>
        </p:spPr>
        <p:txBody>
          <a:bodyPr vert="horz" wrap="square" lIns="91440" tIns="45720" rIns="91440" bIns="45720" rtlCol="0" anchor="ctr">
            <a:normAutofit fontScale="32500" lnSpcReduction="20000"/>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altLang="zh-TW" sz="4400" i="1" u="none" strike="noStrike" kern="1200" cap="none" spc="0" normalizeH="0" baseline="0" noProof="0" dirty="0">
                <a:ln>
                  <a:noFill/>
                </a:ln>
                <a:solidFill>
                  <a:schemeClr val="tx1"/>
                </a:solidFill>
                <a:effectLst/>
                <a:uLnTx/>
                <a:uFillTx/>
                <a:latin typeface="+mj-lt"/>
                <a:ea typeface="+mj-ea"/>
                <a:cs typeface="+mj-cs"/>
              </a:rPr>
              <a:t>Source: Heffernan</a:t>
            </a:r>
            <a:endParaRPr kumimoji="0" lang="zh-TW" altLang="en-US" sz="4400" i="1" u="none" strike="noStrike" kern="1200" cap="none" spc="0" normalizeH="0" baseline="0" noProof="0" dirty="0">
              <a:ln>
                <a:noFill/>
              </a:ln>
              <a:solidFill>
                <a:schemeClr val="tx1"/>
              </a:solidFill>
              <a:effectLst/>
              <a:uLnTx/>
              <a:uFillTx/>
              <a:latin typeface="+mj-lt"/>
              <a:ea typeface="+mj-ea"/>
              <a:cs typeface="+mj-cs"/>
            </a:endParaRPr>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Financial Regulation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2CB7D-7542-4265-85B6-8330095CB700}"/>
              </a:ext>
            </a:extLst>
          </p:cNvPr>
          <p:cNvSpPr>
            <a:spLocks noGrp="1"/>
          </p:cNvSpPr>
          <p:nvPr>
            <p:ph type="title"/>
          </p:nvPr>
        </p:nvSpPr>
        <p:spPr/>
        <p:txBody>
          <a:bodyPr/>
          <a:lstStyle/>
          <a:p>
            <a:r>
              <a:rPr lang="en-HK" dirty="0"/>
              <a:t>SUMMARY</a:t>
            </a:r>
          </a:p>
        </p:txBody>
      </p:sp>
      <p:sp>
        <p:nvSpPr>
          <p:cNvPr id="3" name="Content Placeholder 2">
            <a:extLst>
              <a:ext uri="{FF2B5EF4-FFF2-40B4-BE49-F238E27FC236}">
                <a16:creationId xmlns:a16="http://schemas.microsoft.com/office/drawing/2014/main" id="{CCD0C588-2456-4F21-8525-603374D519A8}"/>
              </a:ext>
            </a:extLst>
          </p:cNvPr>
          <p:cNvSpPr>
            <a:spLocks noGrp="1"/>
          </p:cNvSpPr>
          <p:nvPr>
            <p:ph idx="1"/>
          </p:nvPr>
        </p:nvSpPr>
        <p:spPr/>
        <p:txBody>
          <a:bodyPr/>
          <a:lstStyle/>
          <a:p>
            <a:r>
              <a:rPr lang="en-US" dirty="0" smtClean="0"/>
              <a:t>Goals </a:t>
            </a:r>
            <a:r>
              <a:rPr lang="en-US" dirty="0"/>
              <a:t>of financial regulation</a:t>
            </a:r>
          </a:p>
          <a:p>
            <a:r>
              <a:rPr lang="en-US" dirty="0" smtClean="0"/>
              <a:t>Regulation </a:t>
            </a:r>
            <a:r>
              <a:rPr lang="en-US" dirty="0"/>
              <a:t>framework of the financial sector </a:t>
            </a:r>
          </a:p>
          <a:p>
            <a:r>
              <a:rPr lang="en-US" dirty="0"/>
              <a:t>CRIC</a:t>
            </a:r>
          </a:p>
          <a:p>
            <a:r>
              <a:rPr lang="en-US" dirty="0"/>
              <a:t>Financial supervision/regulatory framework in EU &amp; </a:t>
            </a:r>
            <a:r>
              <a:rPr lang="en-US" dirty="0" smtClean="0"/>
              <a:t>UK</a:t>
            </a:r>
          </a:p>
          <a:p>
            <a:pPr lvl="1"/>
            <a:r>
              <a:rPr lang="en-US" dirty="0" smtClean="0"/>
              <a:t>Key regulators</a:t>
            </a:r>
            <a:endParaRPr lang="en-US" dirty="0"/>
          </a:p>
          <a:p>
            <a:r>
              <a:rPr lang="en-US" dirty="0"/>
              <a:t>Dodd-Frank Act 2010</a:t>
            </a:r>
          </a:p>
          <a:p>
            <a:r>
              <a:rPr lang="en-US" dirty="0"/>
              <a:t>f-cubed concept</a:t>
            </a:r>
          </a:p>
          <a:p>
            <a:endParaRPr lang="en-HK" dirty="0"/>
          </a:p>
        </p:txBody>
      </p:sp>
      <p:sp>
        <p:nvSpPr>
          <p:cNvPr id="4" name="Slide Number Placeholder 3">
            <a:extLst>
              <a:ext uri="{FF2B5EF4-FFF2-40B4-BE49-F238E27FC236}">
                <a16:creationId xmlns:a16="http://schemas.microsoft.com/office/drawing/2014/main" id="{8F85FB9A-CC3E-4208-879C-E710995FD0E0}"/>
              </a:ext>
            </a:extLst>
          </p:cNvPr>
          <p:cNvSpPr>
            <a:spLocks noGrp="1"/>
          </p:cNvSpPr>
          <p:nvPr>
            <p:ph type="sldNum" sz="quarter" idx="10"/>
          </p:nvPr>
        </p:nvSpPr>
        <p:spPr/>
        <p:txBody>
          <a:bodyPr/>
          <a:lstStyle/>
          <a:p>
            <a:fld id="{37AF7983-E557-4B4F-BF89-F0A9ABB3FF61}" type="slidenum">
              <a:rPr lang="en-US" altLang="en-US" smtClean="0"/>
              <a:pPr/>
              <a:t>23</a:t>
            </a:fld>
            <a:endParaRPr lang="en-US" altLang="en-US"/>
          </a:p>
        </p:txBody>
      </p:sp>
      <p:sp>
        <p:nvSpPr>
          <p:cNvPr id="5" name="Footer Placeholder 4">
            <a:extLst>
              <a:ext uri="{FF2B5EF4-FFF2-40B4-BE49-F238E27FC236}">
                <a16:creationId xmlns:a16="http://schemas.microsoft.com/office/drawing/2014/main" id="{509E8F66-1DCE-49A0-A461-3118D95606FD}"/>
              </a:ext>
            </a:extLst>
          </p:cNvPr>
          <p:cNvSpPr>
            <a:spLocks noGrp="1"/>
          </p:cNvSpPr>
          <p:nvPr>
            <p:ph type="ftr" sz="quarter" idx="11"/>
          </p:nvPr>
        </p:nvSpPr>
        <p:spPr/>
        <p:txBody>
          <a:bodyPr/>
          <a:lstStyle/>
          <a:p>
            <a:r>
              <a:rPr lang="en-US" altLang="en-US" dirty="0" smtClean="0"/>
              <a:t>Summary</a:t>
            </a:r>
            <a:endParaRPr lang="en-US" altLang="en-US" dirty="0"/>
          </a:p>
        </p:txBody>
      </p:sp>
    </p:spTree>
    <p:extLst>
      <p:ext uri="{BB962C8B-B14F-4D97-AF65-F5344CB8AC3E}">
        <p14:creationId xmlns:p14="http://schemas.microsoft.com/office/powerpoint/2010/main" val="3955197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TW" dirty="0"/>
              <a:t>Test Your Understanding</a:t>
            </a:r>
            <a:endParaRPr lang="zh-TW" altLang="en-US" dirty="0"/>
          </a:p>
        </p:txBody>
      </p:sp>
      <p:sp>
        <p:nvSpPr>
          <p:cNvPr id="7" name="Content Placeholder 6"/>
          <p:cNvSpPr>
            <a:spLocks noGrp="1"/>
          </p:cNvSpPr>
          <p:nvPr>
            <p:ph sz="half" idx="1"/>
          </p:nvPr>
        </p:nvSpPr>
        <p:spPr>
          <a:xfrm>
            <a:off x="457200" y="1600200"/>
            <a:ext cx="5029200" cy="4525963"/>
          </a:xfrm>
        </p:spPr>
        <p:txBody>
          <a:bodyPr/>
          <a:lstStyle/>
          <a:p>
            <a:pPr>
              <a:lnSpc>
                <a:spcPct val="100000"/>
              </a:lnSpc>
            </a:pPr>
            <a:r>
              <a:rPr lang="en-US" altLang="zh-TW" dirty="0"/>
              <a:t>Which US regulator oversees systemic risk?</a:t>
            </a:r>
          </a:p>
          <a:p>
            <a:pPr lvl="1">
              <a:lnSpc>
                <a:spcPct val="100000"/>
              </a:lnSpc>
            </a:pPr>
            <a:r>
              <a:rPr lang="en-US" altLang="zh-TW" dirty="0"/>
              <a:t>The Fed</a:t>
            </a:r>
          </a:p>
          <a:p>
            <a:pPr lvl="1">
              <a:lnSpc>
                <a:spcPct val="100000"/>
              </a:lnSpc>
            </a:pPr>
            <a:r>
              <a:rPr lang="en-US" altLang="zh-TW" dirty="0"/>
              <a:t>The SFC</a:t>
            </a:r>
          </a:p>
          <a:p>
            <a:pPr lvl="1">
              <a:lnSpc>
                <a:spcPct val="100000"/>
              </a:lnSpc>
            </a:pPr>
            <a:r>
              <a:rPr lang="en-US" altLang="zh-TW" dirty="0"/>
              <a:t>The FSOC</a:t>
            </a:r>
          </a:p>
          <a:p>
            <a:pPr lvl="1">
              <a:lnSpc>
                <a:spcPct val="100000"/>
              </a:lnSpc>
            </a:pPr>
            <a:r>
              <a:rPr lang="en-US" altLang="zh-TW" dirty="0"/>
              <a:t>The FSB</a:t>
            </a:r>
          </a:p>
          <a:p>
            <a:pPr>
              <a:lnSpc>
                <a:spcPct val="100000"/>
              </a:lnSpc>
            </a:pPr>
            <a:r>
              <a:rPr lang="en-US" altLang="zh-TW" dirty="0"/>
              <a:t>Which is its equivalent in the EU?</a:t>
            </a:r>
          </a:p>
          <a:p>
            <a:pPr lvl="1">
              <a:lnSpc>
                <a:spcPct val="100000"/>
              </a:lnSpc>
            </a:pPr>
            <a:r>
              <a:rPr lang="en-US" altLang="zh-TW" dirty="0"/>
              <a:t>ECB</a:t>
            </a:r>
          </a:p>
          <a:p>
            <a:pPr lvl="1">
              <a:lnSpc>
                <a:spcPct val="100000"/>
              </a:lnSpc>
            </a:pPr>
            <a:r>
              <a:rPr lang="en-US" altLang="zh-TW" dirty="0"/>
              <a:t>ESMA</a:t>
            </a:r>
          </a:p>
          <a:p>
            <a:pPr lvl="1">
              <a:lnSpc>
                <a:spcPct val="100000"/>
              </a:lnSpc>
            </a:pPr>
            <a:r>
              <a:rPr lang="en-US" altLang="zh-TW" dirty="0"/>
              <a:t>ESRB</a:t>
            </a:r>
          </a:p>
          <a:p>
            <a:pPr>
              <a:lnSpc>
                <a:spcPct val="100000"/>
              </a:lnSpc>
            </a:pPr>
            <a:r>
              <a:rPr lang="en-US" altLang="zh-TW" dirty="0"/>
              <a:t>Which entity overlooks banking </a:t>
            </a:r>
            <a:r>
              <a:rPr lang="en-US" altLang="zh-TW" dirty="0" err="1"/>
              <a:t>capitalisation</a:t>
            </a:r>
            <a:r>
              <a:rPr lang="en-US" altLang="zh-TW" dirty="0"/>
              <a:t> rules?</a:t>
            </a:r>
          </a:p>
          <a:p>
            <a:pPr lvl="1">
              <a:lnSpc>
                <a:spcPct val="100000"/>
              </a:lnSpc>
            </a:pPr>
            <a:r>
              <a:rPr lang="en-US" altLang="zh-TW" dirty="0"/>
              <a:t>FSB</a:t>
            </a:r>
          </a:p>
          <a:p>
            <a:pPr lvl="1">
              <a:lnSpc>
                <a:spcPct val="100000"/>
              </a:lnSpc>
            </a:pPr>
            <a:r>
              <a:rPr lang="en-US" altLang="zh-TW" dirty="0"/>
              <a:t>BCBS</a:t>
            </a: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24</a:t>
            </a:fld>
            <a:endParaRPr lang="en-US" altLang="en-US"/>
          </a:p>
        </p:txBody>
      </p:sp>
      <p:sp>
        <p:nvSpPr>
          <p:cNvPr id="5" name="Footer Placeholder 4"/>
          <p:cNvSpPr>
            <a:spLocks noGrp="1"/>
          </p:cNvSpPr>
          <p:nvPr>
            <p:ph type="ftr" sz="quarter" idx="11"/>
          </p:nvPr>
        </p:nvSpPr>
        <p:spPr/>
        <p:txBody>
          <a:bodyPr/>
          <a:lstStyle/>
          <a:p>
            <a:r>
              <a:rPr lang="en-US" altLang="en-US" dirty="0"/>
              <a:t>Financial Regulation</a:t>
            </a:r>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5002370" y="2133600"/>
            <a:ext cx="3526760" cy="327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Date Placeholder 2"/>
          <p:cNvSpPr txBox="1">
            <a:spLocks noGrp="1"/>
          </p:cNvSpPr>
          <p:nvPr/>
        </p:nvSpPr>
        <p:spPr bwMode="auto">
          <a:xfrm>
            <a:off x="457200" y="6248400"/>
            <a:ext cx="2133600" cy="457200"/>
          </a:xfrm>
          <a:prstGeom prst="rect">
            <a:avLst/>
          </a:prstGeom>
          <a:noFill/>
          <a:ln w="9525">
            <a:noFill/>
            <a:miter lim="800000"/>
            <a:headEnd/>
            <a:tailEnd/>
          </a:ln>
        </p:spPr>
        <p:txBody>
          <a:bodyPr/>
          <a:lstStyle/>
          <a:p>
            <a:r>
              <a:rPr lang="en-US" altLang="zh-CN" sz="1000">
                <a:ea typeface="SimSun" pitchFamily="2" charset="-122"/>
              </a:rPr>
              <a:t>Spring 10</a:t>
            </a:r>
            <a:endParaRPr lang="en-US" altLang="en-US" sz="1000">
              <a:ea typeface="SimSun" pitchFamily="2" charset="-122"/>
            </a:endParaRPr>
          </a:p>
        </p:txBody>
      </p:sp>
      <p:sp>
        <p:nvSpPr>
          <p:cNvPr id="11271" name="Rectangle 2"/>
          <p:cNvSpPr>
            <a:spLocks noGrp="1" noChangeArrowheads="1"/>
          </p:cNvSpPr>
          <p:nvPr>
            <p:ph type="title" idx="4294967295"/>
          </p:nvPr>
        </p:nvSpPr>
        <p:spPr>
          <a:xfrm>
            <a:off x="457200" y="122238"/>
            <a:ext cx="2362200" cy="1295400"/>
          </a:xfrm>
        </p:spPr>
        <p:txBody>
          <a:bodyPr/>
          <a:lstStyle/>
          <a:p>
            <a:pPr eaLnBrk="1" hangingPunct="1"/>
            <a:r>
              <a:rPr lang="en-US" altLang="zh-CN">
                <a:ea typeface="SimSun" pitchFamily="2" charset="-122"/>
              </a:rPr>
              <a:t>Course Map</a:t>
            </a:r>
          </a:p>
        </p:txBody>
      </p:sp>
      <p:sp>
        <p:nvSpPr>
          <p:cNvPr id="37" name="Slide Number Placeholder 5"/>
          <p:cNvSpPr>
            <a:spLocks noGrp="1"/>
          </p:cNvSpPr>
          <p:nvPr>
            <p:ph type="sldNum" sz="quarter" idx="10"/>
          </p:nvPr>
        </p:nvSpPr>
        <p:spPr>
          <a:xfrm>
            <a:off x="8239125" y="6586538"/>
            <a:ext cx="919163" cy="293687"/>
          </a:xfrm>
        </p:spPr>
        <p:txBody>
          <a:bodyPr/>
          <a:lstStyle/>
          <a:p>
            <a:fld id="{05BD2485-3851-462F-A176-4C1F14737CDF}" type="slidenum">
              <a:rPr lang="en-US" altLang="en-US" smtClean="0"/>
              <a:pPr/>
              <a:t>25</a:t>
            </a:fld>
            <a:endParaRPr lang="en-US" altLang="en-US" dirty="0"/>
          </a:p>
        </p:txBody>
      </p:sp>
      <p:sp>
        <p:nvSpPr>
          <p:cNvPr id="34" name="Rectangle 33"/>
          <p:cNvSpPr/>
          <p:nvPr/>
        </p:nvSpPr>
        <p:spPr>
          <a:xfrm>
            <a:off x="228600" y="3352800"/>
            <a:ext cx="3581400" cy="2667000"/>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lnSpc>
                <a:spcPct val="150000"/>
              </a:lnSpc>
              <a:buFont typeface="+mj-lt"/>
              <a:buAutoNum type="arabicPeriod"/>
            </a:pPr>
            <a:r>
              <a:rPr lang="en-US" altLang="zh-TW" sz="2000" dirty="0">
                <a:solidFill>
                  <a:schemeClr val="tx1"/>
                </a:solidFill>
              </a:rPr>
              <a:t>Goals of Financial Regulation</a:t>
            </a:r>
          </a:p>
          <a:p>
            <a:pPr marL="636587" indent="-457200">
              <a:lnSpc>
                <a:spcPct val="150000"/>
              </a:lnSpc>
              <a:buFont typeface="+mj-lt"/>
              <a:buAutoNum type="arabicPeriod"/>
            </a:pPr>
            <a:r>
              <a:rPr lang="en-US" altLang="zh-TW" sz="2000" b="1" dirty="0">
                <a:solidFill>
                  <a:srgbClr val="C00000"/>
                </a:solidFill>
              </a:rPr>
              <a:t>Banking Regulation</a:t>
            </a:r>
          </a:p>
          <a:p>
            <a:pPr marL="636587" indent="-457200">
              <a:lnSpc>
                <a:spcPct val="150000"/>
              </a:lnSpc>
              <a:buFont typeface="+mj-lt"/>
              <a:buAutoNum type="arabicPeriod"/>
            </a:pPr>
            <a:r>
              <a:rPr lang="en-US" altLang="zh-TW" sz="2000" dirty="0">
                <a:solidFill>
                  <a:schemeClr val="tx1"/>
                </a:solidFill>
              </a:rPr>
              <a:t>Financial Regulation in Hong Kong</a:t>
            </a:r>
          </a:p>
        </p:txBody>
      </p:sp>
      <p:sp>
        <p:nvSpPr>
          <p:cNvPr id="11"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
        <p:nvSpPr>
          <p:cNvPr id="12" name="Oval 15"/>
          <p:cNvSpPr>
            <a:spLocks noChangeArrowheads="1"/>
          </p:cNvSpPr>
          <p:nvPr/>
        </p:nvSpPr>
        <p:spPr bwMode="auto">
          <a:xfrm>
            <a:off x="7315200" y="1676400"/>
            <a:ext cx="1676400" cy="1600200"/>
          </a:xfrm>
          <a:prstGeom prst="ellipse">
            <a:avLst/>
          </a:prstGeom>
          <a:solidFill>
            <a:schemeClr val="bg2">
              <a:lumMod val="90000"/>
            </a:schemeClr>
          </a:solidFill>
          <a:ln w="9525">
            <a:solidFill>
              <a:schemeClr val="tx1"/>
            </a:solidFill>
            <a:round/>
            <a:headEnd/>
            <a:tailEnd/>
          </a:ln>
        </p:spPr>
        <p:txBody>
          <a:bodyPr wrap="none" anchor="ctr"/>
          <a:lstStyle/>
          <a:p>
            <a:pPr algn="ctr"/>
            <a:r>
              <a:rPr lang="en-US" altLang="zh-CN" dirty="0">
                <a:ea typeface="SimSun" pitchFamily="2" charset="-122"/>
              </a:rPr>
              <a:t>Regulations</a:t>
            </a:r>
          </a:p>
        </p:txBody>
      </p:sp>
      <p:sp>
        <p:nvSpPr>
          <p:cNvPr id="13" name="Rectangle 21"/>
          <p:cNvSpPr>
            <a:spLocks noChangeArrowheads="1"/>
          </p:cNvSpPr>
          <p:nvPr/>
        </p:nvSpPr>
        <p:spPr bwMode="auto">
          <a:xfrm>
            <a:off x="7467600" y="3429000"/>
            <a:ext cx="1447800" cy="990600"/>
          </a:xfrm>
          <a:prstGeom prst="rect">
            <a:avLst/>
          </a:prstGeom>
          <a:solidFill>
            <a:schemeClr val="bg2">
              <a:lumMod val="75000"/>
            </a:schemeClr>
          </a:solidFill>
          <a:ln w="9525">
            <a:solidFill>
              <a:schemeClr val="tx1"/>
            </a:solidFill>
            <a:miter lim="800000"/>
            <a:headEnd/>
            <a:tailEnd/>
          </a:ln>
        </p:spPr>
        <p:txBody>
          <a:bodyPr anchor="ctr"/>
          <a:lstStyle/>
          <a:p>
            <a:pPr algn="ctr"/>
            <a:r>
              <a:rPr lang="en-US" altLang="zh-CN" dirty="0">
                <a:ea typeface="SimSun" pitchFamily="2" charset="-122"/>
              </a:rPr>
              <a:t>Banking Regulation</a:t>
            </a:r>
          </a:p>
        </p:txBody>
      </p:sp>
      <p:sp>
        <p:nvSpPr>
          <p:cNvPr id="14" name="Rectangle 22"/>
          <p:cNvSpPr>
            <a:spLocks noChangeArrowheads="1"/>
          </p:cNvSpPr>
          <p:nvPr/>
        </p:nvSpPr>
        <p:spPr bwMode="auto">
          <a:xfrm>
            <a:off x="7467600" y="4495800"/>
            <a:ext cx="1447800" cy="914400"/>
          </a:xfrm>
          <a:prstGeom prst="rect">
            <a:avLst/>
          </a:prstGeom>
          <a:solidFill>
            <a:schemeClr val="bg2">
              <a:lumMod val="50000"/>
            </a:schemeClr>
          </a:solidFill>
          <a:ln w="9525">
            <a:solidFill>
              <a:schemeClr val="tx1"/>
            </a:solidFill>
            <a:miter lim="800000"/>
            <a:headEnd/>
            <a:tailEnd/>
          </a:ln>
        </p:spPr>
        <p:txBody>
          <a:bodyPr anchor="ctr"/>
          <a:lstStyle/>
          <a:p>
            <a:pPr algn="ctr"/>
            <a:r>
              <a:rPr lang="en-US" altLang="zh-CN" dirty="0">
                <a:ea typeface="SimSun" pitchFamily="2" charset="-122"/>
              </a:rPr>
              <a:t>Monetary Policy</a:t>
            </a:r>
          </a:p>
        </p:txBody>
      </p:sp>
      <p:cxnSp>
        <p:nvCxnSpPr>
          <p:cNvPr id="15" name="AutoShape 23"/>
          <p:cNvCxnSpPr>
            <a:cxnSpLocks noChangeShapeType="1"/>
            <a:stCxn id="12" idx="4"/>
            <a:endCxn id="13" idx="1"/>
          </p:cNvCxnSpPr>
          <p:nvPr/>
        </p:nvCxnSpPr>
        <p:spPr bwMode="auto">
          <a:xfrm rot="5400000">
            <a:off x="7486650" y="3257550"/>
            <a:ext cx="647700" cy="685800"/>
          </a:xfrm>
          <a:prstGeom prst="bentConnector4">
            <a:avLst>
              <a:gd name="adj1" fmla="val 11765"/>
              <a:gd name="adj2" fmla="val 124031"/>
            </a:avLst>
          </a:prstGeom>
          <a:noFill/>
          <a:ln w="9525">
            <a:solidFill>
              <a:schemeClr val="tx1"/>
            </a:solidFill>
            <a:miter lim="800000"/>
            <a:headEnd/>
            <a:tailEnd type="triangle" w="med" len="med"/>
          </a:ln>
        </p:spPr>
      </p:cxnSp>
      <p:cxnSp>
        <p:nvCxnSpPr>
          <p:cNvPr id="16" name="AutoShape 24"/>
          <p:cNvCxnSpPr>
            <a:cxnSpLocks noChangeShapeType="1"/>
            <a:stCxn id="12" idx="4"/>
            <a:endCxn id="14" idx="1"/>
          </p:cNvCxnSpPr>
          <p:nvPr/>
        </p:nvCxnSpPr>
        <p:spPr bwMode="auto">
          <a:xfrm rot="5400000">
            <a:off x="6972300" y="3771900"/>
            <a:ext cx="1676400" cy="685800"/>
          </a:xfrm>
          <a:prstGeom prst="bentConnector4">
            <a:avLst>
              <a:gd name="adj1" fmla="val 4652"/>
              <a:gd name="adj2" fmla="val 124031"/>
            </a:avLst>
          </a:prstGeom>
          <a:noFill/>
          <a:ln w="9525">
            <a:solidFill>
              <a:schemeClr val="tx1"/>
            </a:solidFill>
            <a:miter lim="800000"/>
            <a:headEnd/>
            <a:tailEnd type="triangle" w="med" len="med"/>
          </a:ln>
        </p:spPr>
      </p:cxnSp>
      <p:sp>
        <p:nvSpPr>
          <p:cNvPr id="17" name="AutoShape 29"/>
          <p:cNvSpPr>
            <a:spLocks noChangeArrowheads="1"/>
          </p:cNvSpPr>
          <p:nvPr/>
        </p:nvSpPr>
        <p:spPr bwMode="auto">
          <a:xfrm>
            <a:off x="2286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altLang="zh-TW" dirty="0"/>
              <a:t>Basic Categories of Banking Regulation</a:t>
            </a:r>
          </a:p>
        </p:txBody>
      </p:sp>
      <p:sp>
        <p:nvSpPr>
          <p:cNvPr id="154627" name="Rectangle 3"/>
          <p:cNvSpPr>
            <a:spLocks noGrp="1" noChangeArrowheads="1"/>
          </p:cNvSpPr>
          <p:nvPr>
            <p:ph idx="1"/>
          </p:nvPr>
        </p:nvSpPr>
        <p:spPr/>
        <p:txBody>
          <a:bodyPr>
            <a:normAutofit fontScale="92500" lnSpcReduction="20000"/>
          </a:bodyPr>
          <a:lstStyle/>
          <a:p>
            <a:pPr marL="457200" indent="-457200">
              <a:buFont typeface="+mj-lt"/>
              <a:buAutoNum type="arabicPeriod"/>
            </a:pPr>
            <a:r>
              <a:rPr lang="en-US" altLang="zh-TW" dirty="0"/>
              <a:t>Bank supervision: Licensing/chartering and bank examination</a:t>
            </a:r>
          </a:p>
          <a:p>
            <a:pPr marL="457200" indent="-457200">
              <a:buFont typeface="+mj-lt"/>
              <a:buAutoNum type="arabicPeriod"/>
            </a:pPr>
            <a:r>
              <a:rPr lang="en-US" altLang="zh-TW" dirty="0"/>
              <a:t>Disclosure requirements &amp; Consumer protection</a:t>
            </a:r>
          </a:p>
          <a:p>
            <a:pPr marL="457200" indent="-457200">
              <a:buFont typeface="+mj-lt"/>
              <a:buAutoNum type="arabicPeriod"/>
            </a:pPr>
            <a:r>
              <a:rPr lang="en-US" altLang="zh-TW" dirty="0"/>
              <a:t>Restrictions on asset holdings</a:t>
            </a:r>
          </a:p>
          <a:p>
            <a:pPr marL="457200" indent="-457200">
              <a:buFont typeface="+mj-lt"/>
              <a:buAutoNum type="arabicPeriod"/>
            </a:pPr>
            <a:r>
              <a:rPr lang="en-US" altLang="zh-TW" dirty="0"/>
              <a:t>Restrictions on competition</a:t>
            </a:r>
          </a:p>
          <a:p>
            <a:pPr marL="457200" indent="-457200">
              <a:buFont typeface="+mj-lt"/>
              <a:buAutoNum type="arabicPeriod"/>
            </a:pPr>
            <a:r>
              <a:rPr lang="en-US" altLang="zh-TW" dirty="0"/>
              <a:t>Prudential ratios:</a:t>
            </a:r>
          </a:p>
          <a:p>
            <a:pPr marL="857250" lvl="1" indent="-457200">
              <a:buFont typeface="+mj-lt"/>
              <a:buAutoNum type="arabicPeriod"/>
            </a:pPr>
            <a:r>
              <a:rPr lang="en-US" altLang="zh-TW" dirty="0"/>
              <a:t>Liquidity &amp; reserve requirements</a:t>
            </a:r>
          </a:p>
          <a:p>
            <a:pPr marL="857250" lvl="1" indent="-457200">
              <a:buFont typeface="+mj-lt"/>
              <a:buAutoNum type="arabicPeriod"/>
            </a:pPr>
            <a:r>
              <a:rPr lang="en-US" altLang="zh-TW" dirty="0"/>
              <a:t>Capital requirements (Basel guidelines)</a:t>
            </a:r>
          </a:p>
          <a:p>
            <a:pPr marL="457200" indent="-457200">
              <a:buFont typeface="+mj-lt"/>
              <a:buAutoNum type="arabicPeriod"/>
            </a:pPr>
            <a:r>
              <a:rPr lang="en-US" altLang="zh-TW" dirty="0"/>
              <a:t>Government safety net</a:t>
            </a:r>
          </a:p>
          <a:p>
            <a:pPr lvl="1"/>
            <a:r>
              <a:rPr lang="en-US" altLang="zh-TW" sz="2100" dirty="0"/>
              <a:t>Deposit insurance</a:t>
            </a:r>
          </a:p>
          <a:p>
            <a:pPr lvl="1"/>
            <a:r>
              <a:rPr lang="en-US" altLang="zh-TW" sz="2100" dirty="0"/>
              <a:t>Lender of last resort</a:t>
            </a:r>
          </a:p>
        </p:txBody>
      </p:sp>
      <p:sp>
        <p:nvSpPr>
          <p:cNvPr id="6"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31C4728C-A7FD-4C47-B3E3-72D73CBDA55D}" type="slidenum">
              <a:rPr lang="en-US" altLang="en-US" sz="1400"/>
              <a:pPr/>
              <a:t>26</a:t>
            </a:fld>
            <a:endParaRPr lang="en-US" altLang="en-US" sz="1400"/>
          </a:p>
        </p:txBody>
      </p:sp>
      <p:sp>
        <p:nvSpPr>
          <p:cNvPr id="5"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6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46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46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46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4627">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4627">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462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4627">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4627">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462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7"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altLang="zh-TW"/>
              <a:t>Bank Supervision: Chartering and Examination</a:t>
            </a:r>
          </a:p>
        </p:txBody>
      </p:sp>
      <p:sp>
        <p:nvSpPr>
          <p:cNvPr id="161795" name="Rectangle 3"/>
          <p:cNvSpPr>
            <a:spLocks noGrp="1" noChangeArrowheads="1"/>
          </p:cNvSpPr>
          <p:nvPr>
            <p:ph idx="1"/>
          </p:nvPr>
        </p:nvSpPr>
        <p:spPr>
          <a:xfrm>
            <a:off x="1828800" y="1600200"/>
            <a:ext cx="6858000" cy="4525963"/>
          </a:xfrm>
        </p:spPr>
        <p:txBody>
          <a:bodyPr>
            <a:normAutofit fontScale="85000" lnSpcReduction="10000"/>
          </a:bodyPr>
          <a:lstStyle/>
          <a:p>
            <a:r>
              <a:rPr lang="en-US" altLang="zh-TW" dirty="0"/>
              <a:t>Chartering and licensing reduce adverse selection by making it more difficult for crooks to set up banks</a:t>
            </a:r>
          </a:p>
          <a:p>
            <a:pPr lvl="1"/>
            <a:r>
              <a:rPr lang="en-US" altLang="zh-TW" dirty="0"/>
              <a:t>US: different types of charters (national/state)</a:t>
            </a:r>
          </a:p>
          <a:p>
            <a:r>
              <a:rPr lang="en-US" altLang="zh-TW" dirty="0"/>
              <a:t>Bank examination and on-site visits reduce moral hazard by verifying information provided</a:t>
            </a:r>
          </a:p>
          <a:p>
            <a:pPr lvl="1"/>
            <a:r>
              <a:rPr lang="en-US" altLang="zh-TW" dirty="0"/>
              <a:t>CAMELS ratings</a:t>
            </a:r>
          </a:p>
          <a:p>
            <a:pPr lvl="1"/>
            <a:r>
              <a:rPr lang="en-US" altLang="zh-TW" dirty="0"/>
              <a:t>Focus on processes and new emphasis on risk management: 4 elements of risk management and control:</a:t>
            </a:r>
          </a:p>
          <a:p>
            <a:pPr lvl="2"/>
            <a:r>
              <a:rPr lang="en-US" altLang="zh-TW" dirty="0"/>
              <a:t>Quality of board and senior management oversight</a:t>
            </a:r>
          </a:p>
          <a:p>
            <a:pPr lvl="2"/>
            <a:r>
              <a:rPr lang="en-US" altLang="zh-TW" dirty="0"/>
              <a:t>Adequacy of policies limiting risk activity</a:t>
            </a:r>
          </a:p>
          <a:p>
            <a:pPr lvl="2"/>
            <a:r>
              <a:rPr lang="en-US" altLang="zh-TW" dirty="0"/>
              <a:t>Quality of risk measurement and monitoring</a:t>
            </a:r>
          </a:p>
          <a:p>
            <a:pPr lvl="2"/>
            <a:r>
              <a:rPr lang="en-US" altLang="zh-TW" dirty="0"/>
              <a:t>Adequacy of internal controls to prevent fraud</a:t>
            </a:r>
          </a:p>
        </p:txBody>
      </p:sp>
      <p:sp>
        <p:nvSpPr>
          <p:cNvPr id="7"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EB96A775-3D6A-41B6-83BC-7479CAB50BD4}" type="slidenum">
              <a:rPr lang="en-US" altLang="en-US" sz="1400"/>
              <a:pPr/>
              <a:t>27</a:t>
            </a:fld>
            <a:endParaRPr lang="en-US" altLang="en-US" sz="1400"/>
          </a:p>
        </p:txBody>
      </p:sp>
      <p:sp>
        <p:nvSpPr>
          <p:cNvPr id="161796" name="Text Box 4"/>
          <p:cNvSpPr txBox="1">
            <a:spLocks noChangeArrowheads="1"/>
          </p:cNvSpPr>
          <p:nvPr/>
        </p:nvSpPr>
        <p:spPr bwMode="auto">
          <a:xfrm>
            <a:off x="228600" y="1905000"/>
            <a:ext cx="1600200" cy="3831818"/>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spcBef>
                <a:spcPct val="50000"/>
              </a:spcBef>
            </a:pPr>
            <a:r>
              <a:rPr lang="en-US" altLang="zh-TW" dirty="0">
                <a:ea typeface="PMingLiU" pitchFamily="18" charset="-120"/>
              </a:rPr>
              <a:t>In the US banks are regulated through a </a:t>
            </a:r>
            <a:r>
              <a:rPr lang="en-US" altLang="zh-TW" b="1" dirty="0">
                <a:solidFill>
                  <a:schemeClr val="accent2">
                    <a:lumMod val="75000"/>
                  </a:schemeClr>
                </a:solidFill>
                <a:ea typeface="PMingLiU" pitchFamily="18" charset="-120"/>
              </a:rPr>
              <a:t>dual banking system</a:t>
            </a:r>
            <a:r>
              <a:rPr lang="en-US" altLang="zh-TW" dirty="0">
                <a:ea typeface="PMingLiU" pitchFamily="18" charset="-120"/>
              </a:rPr>
              <a:t>: </a:t>
            </a:r>
          </a:p>
          <a:p>
            <a:pPr algn="ctr" eaLnBrk="0" hangingPunct="0">
              <a:spcBef>
                <a:spcPct val="50000"/>
              </a:spcBef>
            </a:pPr>
            <a:r>
              <a:rPr lang="en-US" altLang="zh-TW" dirty="0">
                <a:ea typeface="PMingLiU" pitchFamily="18" charset="-120"/>
              </a:rPr>
              <a:t>both </a:t>
            </a:r>
            <a:r>
              <a:rPr lang="en-US" altLang="zh-TW" b="1" dirty="0">
                <a:solidFill>
                  <a:schemeClr val="accent2">
                    <a:lumMod val="75000"/>
                  </a:schemeClr>
                </a:solidFill>
                <a:ea typeface="PMingLiU" pitchFamily="18" charset="-120"/>
              </a:rPr>
              <a:t>federal</a:t>
            </a:r>
            <a:r>
              <a:rPr lang="en-US" altLang="zh-TW" dirty="0">
                <a:solidFill>
                  <a:schemeClr val="accent2"/>
                </a:solidFill>
                <a:ea typeface="PMingLiU" pitchFamily="18" charset="-120"/>
              </a:rPr>
              <a:t> </a:t>
            </a:r>
            <a:r>
              <a:rPr lang="en-US" altLang="zh-TW" dirty="0">
                <a:ea typeface="PMingLiU" pitchFamily="18" charset="-120"/>
              </a:rPr>
              <a:t>and </a:t>
            </a:r>
            <a:r>
              <a:rPr lang="en-US" altLang="zh-TW" b="1" dirty="0">
                <a:solidFill>
                  <a:schemeClr val="accent2">
                    <a:lumMod val="75000"/>
                  </a:schemeClr>
                </a:solidFill>
                <a:ea typeface="PMingLiU" pitchFamily="18" charset="-120"/>
              </a:rPr>
              <a:t>state</a:t>
            </a:r>
            <a:r>
              <a:rPr lang="en-US" altLang="zh-TW" dirty="0">
                <a:solidFill>
                  <a:schemeClr val="accent2">
                    <a:lumMod val="75000"/>
                  </a:schemeClr>
                </a:solidFill>
                <a:ea typeface="PMingLiU" pitchFamily="18" charset="-120"/>
              </a:rPr>
              <a:t> </a:t>
            </a:r>
            <a:r>
              <a:rPr lang="en-US" altLang="zh-TW" dirty="0">
                <a:ea typeface="PMingLiU" pitchFamily="18" charset="-120"/>
              </a:rPr>
              <a:t>authorities have significant regulatory powers</a:t>
            </a:r>
          </a:p>
        </p:txBody>
      </p:sp>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r>
              <a:rPr lang="en-US" altLang="zh-TW"/>
              <a:t>Bank Supervision</a:t>
            </a:r>
          </a:p>
        </p:txBody>
      </p:sp>
      <p:sp>
        <p:nvSpPr>
          <p:cNvPr id="163843" name="Rectangle 3"/>
          <p:cNvSpPr>
            <a:spLocks noGrp="1" noChangeArrowheads="1"/>
          </p:cNvSpPr>
          <p:nvPr>
            <p:ph idx="1"/>
          </p:nvPr>
        </p:nvSpPr>
        <p:spPr/>
        <p:txBody>
          <a:bodyPr/>
          <a:lstStyle/>
          <a:p>
            <a:pPr>
              <a:lnSpc>
                <a:spcPct val="130000"/>
              </a:lnSpc>
            </a:pPr>
            <a:r>
              <a:rPr lang="en-US" altLang="zh-TW" b="1" dirty="0">
                <a:solidFill>
                  <a:schemeClr val="accent2">
                    <a:lumMod val="75000"/>
                  </a:schemeClr>
                </a:solidFill>
              </a:rPr>
              <a:t>CAMELS</a:t>
            </a:r>
            <a:r>
              <a:rPr lang="en-US" altLang="zh-TW" dirty="0"/>
              <a:t> Ratings</a:t>
            </a:r>
          </a:p>
          <a:p>
            <a:pPr lvl="1">
              <a:lnSpc>
                <a:spcPct val="130000"/>
              </a:lnSpc>
            </a:pPr>
            <a:r>
              <a:rPr lang="en-US" altLang="zh-TW" b="1" dirty="0">
                <a:solidFill>
                  <a:schemeClr val="accent2">
                    <a:lumMod val="75000"/>
                  </a:schemeClr>
                </a:solidFill>
              </a:rPr>
              <a:t>C</a:t>
            </a:r>
            <a:r>
              <a:rPr lang="en-US" altLang="zh-TW" dirty="0"/>
              <a:t>apital Adequacy</a:t>
            </a:r>
          </a:p>
          <a:p>
            <a:pPr lvl="1">
              <a:lnSpc>
                <a:spcPct val="130000"/>
              </a:lnSpc>
            </a:pPr>
            <a:r>
              <a:rPr lang="en-US" altLang="zh-TW" b="1" dirty="0">
                <a:solidFill>
                  <a:schemeClr val="accent2">
                    <a:lumMod val="75000"/>
                  </a:schemeClr>
                </a:solidFill>
              </a:rPr>
              <a:t>A</a:t>
            </a:r>
            <a:r>
              <a:rPr lang="en-US" altLang="zh-TW" dirty="0"/>
              <a:t>sset Quality</a:t>
            </a:r>
          </a:p>
          <a:p>
            <a:pPr lvl="1">
              <a:lnSpc>
                <a:spcPct val="130000"/>
              </a:lnSpc>
            </a:pPr>
            <a:r>
              <a:rPr lang="en-US" altLang="zh-TW" b="1" dirty="0">
                <a:solidFill>
                  <a:schemeClr val="accent2">
                    <a:lumMod val="75000"/>
                  </a:schemeClr>
                </a:solidFill>
              </a:rPr>
              <a:t>M</a:t>
            </a:r>
            <a:r>
              <a:rPr lang="en-US" altLang="zh-TW" dirty="0"/>
              <a:t>anagement </a:t>
            </a:r>
          </a:p>
          <a:p>
            <a:pPr lvl="1">
              <a:lnSpc>
                <a:spcPct val="130000"/>
              </a:lnSpc>
            </a:pPr>
            <a:r>
              <a:rPr lang="en-US" altLang="zh-TW" b="1" dirty="0">
                <a:solidFill>
                  <a:schemeClr val="accent2">
                    <a:lumMod val="75000"/>
                  </a:schemeClr>
                </a:solidFill>
              </a:rPr>
              <a:t>E</a:t>
            </a:r>
            <a:r>
              <a:rPr lang="en-US" altLang="zh-TW" dirty="0"/>
              <a:t>arnings</a:t>
            </a:r>
          </a:p>
          <a:p>
            <a:pPr lvl="1">
              <a:lnSpc>
                <a:spcPct val="130000"/>
              </a:lnSpc>
            </a:pPr>
            <a:r>
              <a:rPr lang="en-US" altLang="zh-TW" b="1" dirty="0">
                <a:solidFill>
                  <a:schemeClr val="accent2">
                    <a:lumMod val="75000"/>
                  </a:schemeClr>
                </a:solidFill>
              </a:rPr>
              <a:t>L</a:t>
            </a:r>
            <a:r>
              <a:rPr lang="en-US" altLang="zh-TW" dirty="0"/>
              <a:t>iquidity</a:t>
            </a:r>
          </a:p>
          <a:p>
            <a:pPr lvl="1">
              <a:lnSpc>
                <a:spcPct val="130000"/>
              </a:lnSpc>
            </a:pPr>
            <a:r>
              <a:rPr lang="en-US" altLang="zh-TW" b="1" dirty="0"/>
              <a:t>S</a:t>
            </a:r>
            <a:r>
              <a:rPr lang="en-US" altLang="zh-TW" dirty="0"/>
              <a:t>ensitivity to Risk</a:t>
            </a:r>
          </a:p>
          <a:p>
            <a:pPr>
              <a:lnSpc>
                <a:spcPct val="130000"/>
              </a:lnSpc>
            </a:pPr>
            <a:r>
              <a:rPr lang="en-US" altLang="zh-TW" dirty="0"/>
              <a:t>If CAMELS rating is too high, the bank regulators can issue a “cease and desist” order to the bank to change its behavior, or close the bank</a:t>
            </a:r>
          </a:p>
        </p:txBody>
      </p:sp>
      <p:sp>
        <p:nvSpPr>
          <p:cNvPr id="9" name="Slide Number Placeholder 5"/>
          <p:cNvSpPr>
            <a:spLocks noGrp="1"/>
          </p:cNvSpPr>
          <p:nvPr>
            <p:ph type="sldNum" sz="quarter" idx="10"/>
          </p:nvPr>
        </p:nvSpPr>
        <p:spPr/>
        <p:txBody>
          <a:bodyPr/>
          <a:lstStyle/>
          <a:p>
            <a:fld id="{35D73B9C-D384-4A80-8A6E-F2FC1F628C0D}" type="slidenum">
              <a:rPr lang="en-US" altLang="en-US" smtClean="0"/>
              <a:pPr/>
              <a:t>28</a:t>
            </a:fld>
            <a:endParaRPr lang="en-US" altLang="en-US"/>
          </a:p>
        </p:txBody>
      </p:sp>
      <p:sp>
        <p:nvSpPr>
          <p:cNvPr id="163845" name="Text Box 5"/>
          <p:cNvSpPr txBox="1">
            <a:spLocks noChangeArrowheads="1"/>
          </p:cNvSpPr>
          <p:nvPr/>
        </p:nvSpPr>
        <p:spPr bwMode="auto">
          <a:xfrm>
            <a:off x="349898" y="5449669"/>
            <a:ext cx="8489302" cy="646331"/>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square">
            <a:spAutoFit/>
          </a:bodyPr>
          <a:lstStyle/>
          <a:p>
            <a:pPr algn="ctr" eaLnBrk="0" hangingPunct="0"/>
            <a:r>
              <a:rPr lang="en-US" altLang="zh-TW" b="1" dirty="0">
                <a:ea typeface="PMingLiU" pitchFamily="18" charset="-120"/>
              </a:rPr>
              <a:t>Why do banks care about CAMELS ratings? Deposit insurance premiums are based on CAMELS; poor ratings lead to closer monitoring by the regulators</a:t>
            </a:r>
          </a:p>
        </p:txBody>
      </p:sp>
      <p:sp>
        <p:nvSpPr>
          <p:cNvPr id="163846" name="Rectangle 6"/>
          <p:cNvSpPr>
            <a:spLocks noChangeArrowheads="1"/>
          </p:cNvSpPr>
          <p:nvPr/>
        </p:nvSpPr>
        <p:spPr bwMode="auto">
          <a:xfrm>
            <a:off x="5181600" y="1905000"/>
            <a:ext cx="3429000" cy="1981200"/>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eaLnBrk="0" hangingPunct="0"/>
            <a:r>
              <a:rPr lang="en-US" altLang="zh-TW" sz="2000" dirty="0">
                <a:ea typeface="PMingLiU" pitchFamily="18" charset="-120"/>
              </a:rPr>
              <a:t>Bank examiners give a separate risk management rating (1 (best) to 5 (worst)) that feeds into the overall management rating as part of the CAMELS system</a:t>
            </a:r>
          </a:p>
        </p:txBody>
      </p:sp>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altLang="zh-TW"/>
              <a:t>Disclosure Requirements &amp; Consumer Protection </a:t>
            </a:r>
          </a:p>
        </p:txBody>
      </p:sp>
      <p:sp>
        <p:nvSpPr>
          <p:cNvPr id="165891" name="Rectangle 3"/>
          <p:cNvSpPr>
            <a:spLocks noGrp="1" noChangeArrowheads="1"/>
          </p:cNvSpPr>
          <p:nvPr>
            <p:ph idx="1"/>
          </p:nvPr>
        </p:nvSpPr>
        <p:spPr>
          <a:xfrm>
            <a:off x="1219200" y="1600200"/>
            <a:ext cx="7467600" cy="4525963"/>
          </a:xfrm>
        </p:spPr>
        <p:txBody>
          <a:bodyPr>
            <a:normAutofit fontScale="85000" lnSpcReduction="20000"/>
          </a:bodyPr>
          <a:lstStyle/>
          <a:p>
            <a:r>
              <a:rPr lang="en-US" altLang="zh-TW" dirty="0"/>
              <a:t>Disclosure Requirements</a:t>
            </a:r>
          </a:p>
          <a:p>
            <a:pPr lvl="1"/>
            <a:r>
              <a:rPr lang="en-US" altLang="zh-TW" dirty="0"/>
              <a:t>Better information reduces both moral hazard and adverse selection problems</a:t>
            </a:r>
          </a:p>
          <a:p>
            <a:pPr lvl="1"/>
            <a:r>
              <a:rPr lang="en-US" altLang="zh-TW" dirty="0"/>
              <a:t>Stringent reporting requirements for financial intermediaries</a:t>
            </a:r>
          </a:p>
          <a:p>
            <a:pPr lvl="2"/>
            <a:r>
              <a:rPr lang="en-US" altLang="zh-TW" dirty="0"/>
              <a:t>Their bookkeeping must follow certain strict principles,</a:t>
            </a:r>
          </a:p>
          <a:p>
            <a:pPr lvl="2"/>
            <a:r>
              <a:rPr lang="en-US" altLang="zh-TW" dirty="0"/>
              <a:t>Their books are subject to periodic inspection,</a:t>
            </a:r>
          </a:p>
          <a:p>
            <a:pPr lvl="2"/>
            <a:r>
              <a:rPr lang="en-US" altLang="zh-TW" dirty="0"/>
              <a:t>They must make certain information available to </a:t>
            </a:r>
            <a:br>
              <a:rPr lang="en-US" altLang="zh-TW" dirty="0"/>
            </a:br>
            <a:r>
              <a:rPr lang="en-US" altLang="zh-TW" dirty="0"/>
              <a:t>the public.</a:t>
            </a:r>
          </a:p>
          <a:p>
            <a:r>
              <a:rPr lang="en-US" altLang="zh-TW" dirty="0"/>
              <a:t>Consumer Protection</a:t>
            </a:r>
          </a:p>
          <a:p>
            <a:pPr lvl="1"/>
            <a:r>
              <a:rPr lang="en-US" altLang="zh-TW" dirty="0"/>
              <a:t>“Truth in Lending” Consumer Protection Act 1969 and Fair Billing Act 1974 </a:t>
            </a:r>
            <a:r>
              <a:rPr lang="en-US" altLang="zh-TW" dirty="0">
                <a:latin typeface="Calibri"/>
                <a:cs typeface="Calibri"/>
              </a:rPr>
              <a:t>→</a:t>
            </a:r>
            <a:r>
              <a:rPr lang="en-US" altLang="zh-TW" dirty="0"/>
              <a:t> full disclosure of exact financing terms on comparable basis (annual percentage rate APR)</a:t>
            </a:r>
          </a:p>
          <a:p>
            <a:pPr lvl="1"/>
            <a:r>
              <a:rPr lang="en-US" altLang="zh-TW" dirty="0"/>
              <a:t>Equal Credit Opportunity Act 1974/1976 and Community Reinvestment Act 1977 </a:t>
            </a:r>
            <a:r>
              <a:rPr lang="en-US" altLang="zh-TW" dirty="0">
                <a:latin typeface="Calibri"/>
                <a:cs typeface="Calibri"/>
              </a:rPr>
              <a:t>→ </a:t>
            </a:r>
            <a:r>
              <a:rPr lang="en-US" altLang="zh-TW" dirty="0"/>
              <a:t>Prevent discrimination and “redlining”</a:t>
            </a:r>
          </a:p>
        </p:txBody>
      </p:sp>
      <p:sp>
        <p:nvSpPr>
          <p:cNvPr id="11"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3F17D413-EC83-4A69-8E49-F0EA13FDD3E0}" type="slidenum">
              <a:rPr lang="en-US" altLang="en-US" sz="1400"/>
              <a:pPr/>
              <a:t>29</a:t>
            </a:fld>
            <a:endParaRPr lang="en-US" altLang="en-US" sz="1400"/>
          </a:p>
        </p:txBody>
      </p:sp>
      <p:sp>
        <p:nvSpPr>
          <p:cNvPr id="165892" name="Rectangle 4"/>
          <p:cNvSpPr>
            <a:spLocks noChangeArrowheads="1"/>
          </p:cNvSpPr>
          <p:nvPr/>
        </p:nvSpPr>
        <p:spPr bwMode="auto">
          <a:xfrm>
            <a:off x="0" y="4495800"/>
            <a:ext cx="1447800" cy="609600"/>
          </a:xfrm>
          <a:prstGeom prst="rect">
            <a:avLst/>
          </a:prstGeom>
          <a:noFill/>
          <a:ln w="9525">
            <a:noFill/>
            <a:miter lim="800000"/>
            <a:headEnd/>
            <a:tailEnd/>
          </a:ln>
          <a:effectLst/>
        </p:spPr>
        <p:txBody>
          <a:bodyPr wrap="none" anchor="ctr"/>
          <a:lstStyle/>
          <a:p>
            <a:pPr algn="ctr" eaLnBrk="0" hangingPunct="0"/>
            <a:r>
              <a:rPr lang="en-US" altLang="zh-TW" b="1" dirty="0">
                <a:latin typeface="+mn-lt"/>
                <a:ea typeface="PMingLiU" pitchFamily="18" charset="-120"/>
              </a:rPr>
              <a:t>Regulation Z</a:t>
            </a:r>
          </a:p>
        </p:txBody>
      </p:sp>
      <p:sp>
        <p:nvSpPr>
          <p:cNvPr id="165893" name="Rectangle 5"/>
          <p:cNvSpPr>
            <a:spLocks noChangeArrowheads="1"/>
          </p:cNvSpPr>
          <p:nvPr/>
        </p:nvSpPr>
        <p:spPr bwMode="auto">
          <a:xfrm>
            <a:off x="0" y="5257800"/>
            <a:ext cx="1447800" cy="609600"/>
          </a:xfrm>
          <a:prstGeom prst="rect">
            <a:avLst/>
          </a:prstGeom>
          <a:noFill/>
          <a:ln w="9525">
            <a:noFill/>
            <a:miter lim="800000"/>
            <a:headEnd/>
            <a:tailEnd/>
          </a:ln>
          <a:effectLst/>
        </p:spPr>
        <p:txBody>
          <a:bodyPr wrap="none" anchor="ctr"/>
          <a:lstStyle/>
          <a:p>
            <a:pPr algn="ctr" eaLnBrk="0" hangingPunct="0"/>
            <a:r>
              <a:rPr lang="en-US" altLang="zh-TW" b="1">
                <a:latin typeface="+mn-lt"/>
                <a:ea typeface="PMingLiU" pitchFamily="18" charset="-120"/>
              </a:rPr>
              <a:t>Regulation B</a:t>
            </a:r>
          </a:p>
        </p:txBody>
      </p:sp>
      <p:sp>
        <p:nvSpPr>
          <p:cNvPr id="165894" name="AutoShape 6"/>
          <p:cNvSpPr>
            <a:spLocks/>
          </p:cNvSpPr>
          <p:nvPr/>
        </p:nvSpPr>
        <p:spPr bwMode="auto">
          <a:xfrm>
            <a:off x="1828800" y="4419600"/>
            <a:ext cx="152400" cy="762000"/>
          </a:xfrm>
          <a:prstGeom prst="leftBrace">
            <a:avLst>
              <a:gd name="adj1" fmla="val 37500"/>
              <a:gd name="adj2" fmla="val 50000"/>
            </a:avLst>
          </a:prstGeom>
          <a:ln>
            <a:headEnd/>
            <a:tailEnd/>
          </a:ln>
        </p:spPr>
        <p:style>
          <a:lnRef idx="2">
            <a:schemeClr val="accent2"/>
          </a:lnRef>
          <a:fillRef idx="0">
            <a:schemeClr val="accent2"/>
          </a:fillRef>
          <a:effectRef idx="1">
            <a:schemeClr val="accent2"/>
          </a:effectRef>
          <a:fontRef idx="minor">
            <a:schemeClr val="tx1"/>
          </a:fontRef>
        </p:style>
        <p:txBody>
          <a:bodyPr wrap="none" anchor="ctr"/>
          <a:lstStyle/>
          <a:p>
            <a:endParaRPr lang="zh-TW" altLang="en-US"/>
          </a:p>
        </p:txBody>
      </p:sp>
      <p:cxnSp>
        <p:nvCxnSpPr>
          <p:cNvPr id="165895" name="AutoShape 7"/>
          <p:cNvCxnSpPr>
            <a:cxnSpLocks noChangeShapeType="1"/>
            <a:stCxn id="165894" idx="1"/>
          </p:cNvCxnSpPr>
          <p:nvPr/>
        </p:nvCxnSpPr>
        <p:spPr bwMode="auto">
          <a:xfrm flipH="1">
            <a:off x="1447800" y="4800600"/>
            <a:ext cx="381000" cy="0"/>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sp>
        <p:nvSpPr>
          <p:cNvPr id="14" name="AutoShape 6"/>
          <p:cNvSpPr>
            <a:spLocks/>
          </p:cNvSpPr>
          <p:nvPr/>
        </p:nvSpPr>
        <p:spPr bwMode="auto">
          <a:xfrm>
            <a:off x="1828800" y="5334000"/>
            <a:ext cx="152400" cy="533400"/>
          </a:xfrm>
          <a:prstGeom prst="leftBrace">
            <a:avLst>
              <a:gd name="adj1" fmla="val 37500"/>
              <a:gd name="adj2" fmla="val 50000"/>
            </a:avLst>
          </a:prstGeom>
          <a:ln>
            <a:headEnd/>
            <a:tailEnd/>
          </a:ln>
        </p:spPr>
        <p:style>
          <a:lnRef idx="2">
            <a:schemeClr val="accent2"/>
          </a:lnRef>
          <a:fillRef idx="0">
            <a:schemeClr val="accent2"/>
          </a:fillRef>
          <a:effectRef idx="1">
            <a:schemeClr val="accent2"/>
          </a:effectRef>
          <a:fontRef idx="minor">
            <a:schemeClr val="tx1"/>
          </a:fontRef>
        </p:style>
        <p:txBody>
          <a:bodyPr wrap="none" anchor="ctr"/>
          <a:lstStyle/>
          <a:p>
            <a:endParaRPr lang="zh-TW" altLang="en-US"/>
          </a:p>
        </p:txBody>
      </p:sp>
      <p:cxnSp>
        <p:nvCxnSpPr>
          <p:cNvPr id="15" name="AutoShape 7"/>
          <p:cNvCxnSpPr>
            <a:cxnSpLocks noChangeShapeType="1"/>
            <a:stCxn id="14" idx="1"/>
          </p:cNvCxnSpPr>
          <p:nvPr/>
        </p:nvCxnSpPr>
        <p:spPr bwMode="auto">
          <a:xfrm flipH="1">
            <a:off x="1447800" y="5600700"/>
            <a:ext cx="381000" cy="0"/>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sp>
        <p:nvSpPr>
          <p:cNvPr id="13"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
        <p:nvSpPr>
          <p:cNvPr id="2" name="Cloud Callout 1"/>
          <p:cNvSpPr/>
          <p:nvPr/>
        </p:nvSpPr>
        <p:spPr>
          <a:xfrm>
            <a:off x="5029200" y="5600700"/>
            <a:ext cx="4038600" cy="1104900"/>
          </a:xfrm>
          <a:prstGeom prst="cloudCallout">
            <a:avLst>
              <a:gd name="adj1" fmla="val -51990"/>
              <a:gd name="adj2" fmla="val -243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Under </a:t>
            </a:r>
            <a:r>
              <a:rPr lang="en-US" dirty="0" err="1"/>
              <a:t>Pdt</a:t>
            </a:r>
            <a:r>
              <a:rPr lang="en-US" dirty="0"/>
              <a:t> Trump, these restrictions have been loosened under bank lobbying influence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Slide Number Placeholder 3"/>
          <p:cNvSpPr>
            <a:spLocks noGrp="1"/>
          </p:cNvSpPr>
          <p:nvPr>
            <p:ph type="sldNum" sz="quarter" idx="4294967295"/>
          </p:nvPr>
        </p:nvSpPr>
        <p:spPr>
          <a:xfrm>
            <a:off x="6553200" y="6248400"/>
            <a:ext cx="2133600" cy="457200"/>
          </a:xfrm>
          <a:prstGeom prst="rect">
            <a:avLst/>
          </a:prstGeom>
          <a:noFill/>
        </p:spPr>
        <p:txBody>
          <a:bodyPr/>
          <a:lstStyle/>
          <a:p>
            <a:fld id="{6EB3D545-F41C-4902-A675-62E079DEC173}" type="slidenum">
              <a:rPr lang="en-US" altLang="en-US" smtClean="0"/>
              <a:pPr/>
              <a:t>3</a:t>
            </a:fld>
            <a:endParaRPr lang="en-US" altLang="en-US" dirty="0"/>
          </a:p>
        </p:txBody>
      </p:sp>
      <p:sp>
        <p:nvSpPr>
          <p:cNvPr id="11269" name="Date Placeholder 2"/>
          <p:cNvSpPr txBox="1">
            <a:spLocks noGrp="1"/>
          </p:cNvSpPr>
          <p:nvPr/>
        </p:nvSpPr>
        <p:spPr bwMode="auto">
          <a:xfrm>
            <a:off x="457200" y="6248400"/>
            <a:ext cx="2133600" cy="457200"/>
          </a:xfrm>
          <a:prstGeom prst="rect">
            <a:avLst/>
          </a:prstGeom>
          <a:noFill/>
          <a:ln w="9525">
            <a:noFill/>
            <a:miter lim="800000"/>
            <a:headEnd/>
            <a:tailEnd/>
          </a:ln>
        </p:spPr>
        <p:txBody>
          <a:bodyPr/>
          <a:lstStyle/>
          <a:p>
            <a:endParaRPr lang="en-US" altLang="en-US" sz="1000" dirty="0">
              <a:ea typeface="SimSun" pitchFamily="2" charset="-122"/>
            </a:endParaRPr>
          </a:p>
        </p:txBody>
      </p:sp>
      <p:sp>
        <p:nvSpPr>
          <p:cNvPr id="11271" name="Rectangle 2"/>
          <p:cNvSpPr>
            <a:spLocks noGrp="1" noChangeArrowheads="1"/>
          </p:cNvSpPr>
          <p:nvPr>
            <p:ph type="title" idx="4294967295"/>
          </p:nvPr>
        </p:nvSpPr>
        <p:spPr>
          <a:xfrm>
            <a:off x="457200" y="122238"/>
            <a:ext cx="2362200" cy="1295400"/>
          </a:xfrm>
        </p:spPr>
        <p:txBody>
          <a:bodyPr>
            <a:normAutofit/>
          </a:bodyPr>
          <a:lstStyle/>
          <a:p>
            <a:pPr eaLnBrk="1" hangingPunct="1"/>
            <a:r>
              <a:rPr lang="en-US" altLang="zh-CN" dirty="0">
                <a:ea typeface="SimSun" pitchFamily="2" charset="-122"/>
              </a:rPr>
              <a:t>Course Map</a:t>
            </a:r>
          </a:p>
        </p:txBody>
      </p:sp>
      <p:sp>
        <p:nvSpPr>
          <p:cNvPr id="513039" name="Oval 15"/>
          <p:cNvSpPr>
            <a:spLocks noChangeArrowheads="1"/>
          </p:cNvSpPr>
          <p:nvPr/>
        </p:nvSpPr>
        <p:spPr bwMode="auto">
          <a:xfrm>
            <a:off x="7315200" y="1676400"/>
            <a:ext cx="1676400" cy="1600200"/>
          </a:xfrm>
          <a:prstGeom prst="ellipse">
            <a:avLst/>
          </a:prstGeom>
          <a:solidFill>
            <a:schemeClr val="bg2">
              <a:lumMod val="90000"/>
            </a:schemeClr>
          </a:solidFill>
          <a:ln w="9525">
            <a:solidFill>
              <a:schemeClr val="tx1"/>
            </a:solidFill>
            <a:round/>
            <a:headEnd/>
            <a:tailEnd/>
          </a:ln>
        </p:spPr>
        <p:txBody>
          <a:bodyPr wrap="none" anchor="ctr"/>
          <a:lstStyle/>
          <a:p>
            <a:pPr algn="ctr"/>
            <a:r>
              <a:rPr lang="en-US" altLang="zh-CN" dirty="0">
                <a:ea typeface="SimSun" pitchFamily="2" charset="-122"/>
              </a:rPr>
              <a:t>Regulations</a:t>
            </a:r>
          </a:p>
        </p:txBody>
      </p:sp>
      <p:sp>
        <p:nvSpPr>
          <p:cNvPr id="513045" name="Rectangle 21"/>
          <p:cNvSpPr>
            <a:spLocks noChangeArrowheads="1"/>
          </p:cNvSpPr>
          <p:nvPr/>
        </p:nvSpPr>
        <p:spPr bwMode="auto">
          <a:xfrm>
            <a:off x="7467600" y="3429000"/>
            <a:ext cx="1447800" cy="990600"/>
          </a:xfrm>
          <a:prstGeom prst="rect">
            <a:avLst/>
          </a:prstGeom>
          <a:solidFill>
            <a:schemeClr val="bg2">
              <a:lumMod val="75000"/>
            </a:schemeClr>
          </a:solidFill>
          <a:ln w="9525">
            <a:solidFill>
              <a:schemeClr val="tx1"/>
            </a:solidFill>
            <a:miter lim="800000"/>
            <a:headEnd/>
            <a:tailEnd/>
          </a:ln>
        </p:spPr>
        <p:txBody>
          <a:bodyPr anchor="ctr"/>
          <a:lstStyle/>
          <a:p>
            <a:pPr algn="ctr"/>
            <a:r>
              <a:rPr lang="en-US" altLang="zh-CN" dirty="0">
                <a:ea typeface="SimSun" pitchFamily="2" charset="-122"/>
              </a:rPr>
              <a:t>Banking Regulation</a:t>
            </a:r>
          </a:p>
        </p:txBody>
      </p:sp>
      <p:sp>
        <p:nvSpPr>
          <p:cNvPr id="513046" name="Rectangle 22"/>
          <p:cNvSpPr>
            <a:spLocks noChangeArrowheads="1"/>
          </p:cNvSpPr>
          <p:nvPr/>
        </p:nvSpPr>
        <p:spPr bwMode="auto">
          <a:xfrm>
            <a:off x="7467600" y="4495800"/>
            <a:ext cx="1447800" cy="914400"/>
          </a:xfrm>
          <a:prstGeom prst="rect">
            <a:avLst/>
          </a:prstGeom>
          <a:solidFill>
            <a:schemeClr val="bg2">
              <a:lumMod val="50000"/>
            </a:schemeClr>
          </a:solidFill>
          <a:ln w="9525">
            <a:solidFill>
              <a:schemeClr val="tx1"/>
            </a:solidFill>
            <a:miter lim="800000"/>
            <a:headEnd/>
            <a:tailEnd/>
          </a:ln>
        </p:spPr>
        <p:txBody>
          <a:bodyPr anchor="ctr"/>
          <a:lstStyle/>
          <a:p>
            <a:pPr algn="ctr"/>
            <a:r>
              <a:rPr lang="en-US" altLang="zh-CN" dirty="0">
                <a:ea typeface="SimSun" pitchFamily="2" charset="-122"/>
              </a:rPr>
              <a:t>Monetary Policy</a:t>
            </a:r>
          </a:p>
        </p:txBody>
      </p:sp>
      <p:cxnSp>
        <p:nvCxnSpPr>
          <p:cNvPr id="513047" name="AutoShape 23"/>
          <p:cNvCxnSpPr>
            <a:cxnSpLocks noChangeShapeType="1"/>
            <a:stCxn id="513039" idx="4"/>
            <a:endCxn id="513045" idx="1"/>
          </p:cNvCxnSpPr>
          <p:nvPr/>
        </p:nvCxnSpPr>
        <p:spPr bwMode="auto">
          <a:xfrm rot="5400000">
            <a:off x="7486650" y="3257550"/>
            <a:ext cx="647700" cy="685800"/>
          </a:xfrm>
          <a:prstGeom prst="bentConnector4">
            <a:avLst>
              <a:gd name="adj1" fmla="val 11765"/>
              <a:gd name="adj2" fmla="val 124031"/>
            </a:avLst>
          </a:prstGeom>
          <a:noFill/>
          <a:ln w="9525">
            <a:solidFill>
              <a:schemeClr val="tx1"/>
            </a:solidFill>
            <a:miter lim="800000"/>
            <a:headEnd/>
            <a:tailEnd type="triangle" w="med" len="med"/>
          </a:ln>
        </p:spPr>
      </p:cxnSp>
      <p:cxnSp>
        <p:nvCxnSpPr>
          <p:cNvPr id="513048" name="AutoShape 24"/>
          <p:cNvCxnSpPr>
            <a:cxnSpLocks noChangeShapeType="1"/>
            <a:stCxn id="513039" idx="4"/>
            <a:endCxn id="513046" idx="1"/>
          </p:cNvCxnSpPr>
          <p:nvPr/>
        </p:nvCxnSpPr>
        <p:spPr bwMode="auto">
          <a:xfrm rot="5400000">
            <a:off x="6972300" y="3771900"/>
            <a:ext cx="1676400" cy="685800"/>
          </a:xfrm>
          <a:prstGeom prst="bentConnector4">
            <a:avLst>
              <a:gd name="adj1" fmla="val 4652"/>
              <a:gd name="adj2" fmla="val 124031"/>
            </a:avLst>
          </a:prstGeom>
          <a:noFill/>
          <a:ln w="9525">
            <a:solidFill>
              <a:schemeClr val="tx1"/>
            </a:solidFill>
            <a:miter lim="800000"/>
            <a:headEnd/>
            <a:tailEnd type="triangle" w="med" len="med"/>
          </a:ln>
        </p:spPr>
      </p:cxnSp>
      <p:sp>
        <p:nvSpPr>
          <p:cNvPr id="513053" name="AutoShape 29"/>
          <p:cNvSpPr>
            <a:spLocks noChangeArrowheads="1"/>
          </p:cNvSpPr>
          <p:nvPr/>
        </p:nvSpPr>
        <p:spPr bwMode="auto">
          <a:xfrm>
            <a:off x="2286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
        <p:nvSpPr>
          <p:cNvPr id="36" name="Slide Number Placeholder 5"/>
          <p:cNvSpPr txBox="1">
            <a:spLocks/>
          </p:cNvSpPr>
          <p:nvPr/>
        </p:nvSpPr>
        <p:spPr>
          <a:xfrm>
            <a:off x="8391525" y="6738938"/>
            <a:ext cx="919163" cy="293687"/>
          </a:xfrm>
          <a:prstGeom prst="rect">
            <a:avLst/>
          </a:prstGeom>
        </p:spPr>
        <p:txBody>
          <a:bodyPr vert="horz" wrap="square" lIns="91440" tIns="45720" rIns="91440" bIns="45720" numCol="1" anchor="ctr"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5BD2485-3851-462F-A176-4C1F14737CDF}" type="slidenum">
              <a:rPr kumimoji="0" lang="en-US" altLang="en-US" sz="1200" b="1" i="0" u="none" strike="noStrike" kern="1200" cap="none" spc="0" normalizeH="0" baseline="0" noProof="0" smtClean="0">
                <a:ln>
                  <a:noFill/>
                </a:ln>
                <a:solidFill>
                  <a:srgbClr val="002060"/>
                </a:solidFill>
                <a:effectLst/>
                <a:uLnTx/>
                <a:uFillTx/>
                <a:latin typeface="Calibri"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altLang="en-US" sz="1200" b="1" i="0" u="none" strike="noStrike" kern="1200" cap="none" spc="0" normalizeH="0" baseline="0" noProof="0" dirty="0">
              <a:ln>
                <a:noFill/>
              </a:ln>
              <a:solidFill>
                <a:srgbClr val="002060"/>
              </a:solidFill>
              <a:effectLst/>
              <a:uLnTx/>
              <a:uFillTx/>
              <a:latin typeface="Calibri" pitchFamily="34" charset="0"/>
              <a:ea typeface="+mn-ea"/>
              <a:cs typeface="+mn-cs"/>
            </a:endParaRPr>
          </a:p>
        </p:txBody>
      </p:sp>
      <p:sp>
        <p:nvSpPr>
          <p:cNvPr id="31" name="Rectangle 30"/>
          <p:cNvSpPr/>
          <p:nvPr/>
        </p:nvSpPr>
        <p:spPr>
          <a:xfrm>
            <a:off x="228600" y="3352800"/>
            <a:ext cx="3581400" cy="2667000"/>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lnSpc>
                <a:spcPct val="150000"/>
              </a:lnSpc>
              <a:buFont typeface="+mj-lt"/>
              <a:buAutoNum type="arabicPeriod"/>
            </a:pPr>
            <a:r>
              <a:rPr lang="en-US" altLang="zh-TW" sz="2000" b="1" dirty="0">
                <a:solidFill>
                  <a:srgbClr val="C00000"/>
                </a:solidFill>
              </a:rPr>
              <a:t>Goals of Financial Regulation</a:t>
            </a:r>
          </a:p>
          <a:p>
            <a:pPr marL="636587" indent="-457200">
              <a:lnSpc>
                <a:spcPct val="150000"/>
              </a:lnSpc>
              <a:buFont typeface="+mj-lt"/>
              <a:buAutoNum type="arabicPeriod"/>
            </a:pPr>
            <a:r>
              <a:rPr lang="en-US" altLang="zh-TW" sz="2000" dirty="0">
                <a:solidFill>
                  <a:schemeClr val="tx1"/>
                </a:solidFill>
              </a:rPr>
              <a:t>Banking Regulation</a:t>
            </a:r>
          </a:p>
          <a:p>
            <a:pPr marL="636587" indent="-457200">
              <a:lnSpc>
                <a:spcPct val="150000"/>
              </a:lnSpc>
              <a:buFont typeface="+mj-lt"/>
              <a:buAutoNum type="arabicPeriod"/>
            </a:pPr>
            <a:r>
              <a:rPr lang="en-US" altLang="zh-TW" sz="2000" dirty="0">
                <a:solidFill>
                  <a:schemeClr val="tx1"/>
                </a:solidFill>
              </a:rPr>
              <a:t>Financial Regulation in Hong Kong</a:t>
            </a:r>
          </a:p>
        </p:txBody>
      </p:sp>
    </p:spTree>
    <p:extLst>
      <p:ext uri="{BB962C8B-B14F-4D97-AF65-F5344CB8AC3E}">
        <p14:creationId xmlns:p14="http://schemas.microsoft.com/office/powerpoint/2010/main" val="318762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r>
              <a:rPr lang="en-US" altLang="zh-TW">
                <a:ea typeface="PMingLiU" pitchFamily="18" charset="-120"/>
              </a:rPr>
              <a:t>Restrictions on Competition</a:t>
            </a:r>
          </a:p>
        </p:txBody>
      </p:sp>
      <p:sp>
        <p:nvSpPr>
          <p:cNvPr id="167939" name="Rectangle 3"/>
          <p:cNvSpPr>
            <a:spLocks noGrp="1" noChangeArrowheads="1"/>
          </p:cNvSpPr>
          <p:nvPr>
            <p:ph idx="1"/>
          </p:nvPr>
        </p:nvSpPr>
        <p:spPr/>
        <p:txBody>
          <a:bodyPr/>
          <a:lstStyle/>
          <a:p>
            <a:r>
              <a:rPr lang="en-US" altLang="zh-TW" dirty="0">
                <a:ea typeface="PMingLiU" pitchFamily="18" charset="-120"/>
              </a:rPr>
              <a:t>Branching restrictions, which reduced competition between banks</a:t>
            </a:r>
          </a:p>
          <a:p>
            <a:pPr lvl="1"/>
            <a:r>
              <a:rPr lang="en-US" altLang="zh-TW" dirty="0">
                <a:ea typeface="PMingLiU" pitchFamily="18" charset="-120"/>
              </a:rPr>
              <a:t>Limits on interstate branching</a:t>
            </a:r>
          </a:p>
          <a:p>
            <a:r>
              <a:rPr lang="en-US" altLang="zh-TW" dirty="0">
                <a:ea typeface="PMingLiU" pitchFamily="18" charset="-120"/>
              </a:rPr>
              <a:t>Separation of banking and securities industries: Glass-</a:t>
            </a:r>
            <a:r>
              <a:rPr lang="en-US" altLang="zh-TW" dirty="0" err="1">
                <a:ea typeface="PMingLiU" pitchFamily="18" charset="-120"/>
              </a:rPr>
              <a:t>Steagall</a:t>
            </a:r>
            <a:r>
              <a:rPr lang="en-US" altLang="zh-TW" dirty="0">
                <a:ea typeface="PMingLiU" pitchFamily="18" charset="-120"/>
              </a:rPr>
              <a:t> </a:t>
            </a:r>
            <a:r>
              <a:rPr lang="en-US" altLang="zh-TW" dirty="0" smtClean="0">
                <a:ea typeface="PMingLiU" pitchFamily="18" charset="-120"/>
              </a:rPr>
              <a:t>Act </a:t>
            </a:r>
            <a:endParaRPr lang="en-US" altLang="zh-TW" dirty="0">
              <a:ea typeface="PMingLiU" pitchFamily="18" charset="-120"/>
            </a:endParaRPr>
          </a:p>
          <a:p>
            <a:pPr lvl="1"/>
            <a:r>
              <a:rPr lang="en-US" altLang="zh-TW" dirty="0">
                <a:ea typeface="PMingLiU" pitchFamily="18" charset="-120"/>
              </a:rPr>
              <a:t>In other words, preventing nonbanks from competing with banks</a:t>
            </a:r>
          </a:p>
        </p:txBody>
      </p:sp>
      <p:sp>
        <p:nvSpPr>
          <p:cNvPr id="7"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66AD9A64-D072-4CBA-923B-C393CD8CB554}" type="slidenum">
              <a:rPr lang="en-US" altLang="en-US" sz="1400"/>
              <a:pPr/>
              <a:t>30</a:t>
            </a:fld>
            <a:endParaRPr lang="en-US" altLang="en-US" sz="1400"/>
          </a:p>
        </p:txBody>
      </p:sp>
      <p:sp>
        <p:nvSpPr>
          <p:cNvPr id="167940" name="Text Box 4"/>
          <p:cNvSpPr txBox="1">
            <a:spLocks noChangeArrowheads="1"/>
          </p:cNvSpPr>
          <p:nvPr/>
        </p:nvSpPr>
        <p:spPr bwMode="auto">
          <a:xfrm>
            <a:off x="0" y="5867400"/>
            <a:ext cx="2133600" cy="304800"/>
          </a:xfrm>
          <a:prstGeom prst="rect">
            <a:avLst/>
          </a:prstGeom>
          <a:noFill/>
        </p:spPr>
        <p:txBody>
          <a:bodyPr wrap="square" rtlCol="0">
            <a:spAutoFit/>
          </a:bodyPr>
          <a:lstStyle>
            <a:defPPr>
              <a:defRPr lang="en-US"/>
            </a:defPPr>
            <a:lvl1pPr>
              <a:defRPr sz="1400" i="1">
                <a:latin typeface="+mn-lt"/>
              </a:defRPr>
            </a:lvl1pPr>
          </a:lstStyle>
          <a:p>
            <a:r>
              <a:rPr lang="en-US" altLang="zh-TW" dirty="0"/>
              <a:t>Source: </a:t>
            </a:r>
            <a:r>
              <a:rPr lang="en-US" altLang="zh-TW" dirty="0" err="1"/>
              <a:t>Mishkin</a:t>
            </a:r>
            <a:r>
              <a:rPr lang="en-US" altLang="zh-TW" dirty="0"/>
              <a:t>/Eakins</a:t>
            </a:r>
          </a:p>
        </p:txBody>
      </p:sp>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altLang="zh-TW"/>
              <a:t>Restriction on Assets Holdings</a:t>
            </a:r>
          </a:p>
        </p:txBody>
      </p:sp>
      <p:sp>
        <p:nvSpPr>
          <p:cNvPr id="157699" name="Rectangle 3"/>
          <p:cNvSpPr>
            <a:spLocks noGrp="1" noChangeArrowheads="1"/>
          </p:cNvSpPr>
          <p:nvPr>
            <p:ph idx="1"/>
          </p:nvPr>
        </p:nvSpPr>
        <p:spPr/>
        <p:txBody>
          <a:bodyPr/>
          <a:lstStyle/>
          <a:p>
            <a:r>
              <a:rPr lang="en-US" altLang="zh-TW" dirty="0"/>
              <a:t>Restrictions on banks’ assets holdings and activities are designed to reduce moral hazard by preventing banks from engaging in risky activities</a:t>
            </a:r>
          </a:p>
          <a:p>
            <a:r>
              <a:rPr lang="en-US" altLang="zh-TW" dirty="0"/>
              <a:t>Types of restrictions include:</a:t>
            </a:r>
          </a:p>
          <a:p>
            <a:pPr lvl="1"/>
            <a:r>
              <a:rPr lang="en-US" altLang="zh-TW" dirty="0"/>
              <a:t>Restrictions on holding certain assets </a:t>
            </a:r>
          </a:p>
          <a:p>
            <a:pPr lvl="2"/>
            <a:r>
              <a:rPr lang="en-US" altLang="zh-TW" dirty="0"/>
              <a:t>E.g. holdings of common stock of non financial companies</a:t>
            </a:r>
          </a:p>
          <a:p>
            <a:pPr lvl="1"/>
            <a:r>
              <a:rPr lang="en-US" altLang="zh-TW" dirty="0"/>
              <a:t>Concentration and diversification rules and prudential ratios</a:t>
            </a:r>
          </a:p>
          <a:p>
            <a:pPr lvl="2"/>
            <a:r>
              <a:rPr lang="en-US" altLang="zh-TW" dirty="0"/>
              <a:t>E.g. limits on how exposure a bank can take on a single customer</a:t>
            </a:r>
          </a:p>
          <a:p>
            <a:pPr lvl="1"/>
            <a:endParaRPr lang="zh-TW" altLang="en-US" dirty="0"/>
          </a:p>
        </p:txBody>
      </p:sp>
      <p:sp>
        <p:nvSpPr>
          <p:cNvPr id="6"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C9D84957-0028-4467-97B9-CBB1D46E3AB1}" type="slidenum">
              <a:rPr lang="en-US" altLang="en-US" sz="1400"/>
              <a:pPr/>
              <a:t>31</a:t>
            </a:fld>
            <a:endParaRPr lang="en-US" altLang="en-US" sz="1400"/>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43F9-EE23-471E-8982-5C270214B233}"/>
              </a:ext>
            </a:extLst>
          </p:cNvPr>
          <p:cNvSpPr>
            <a:spLocks noGrp="1"/>
          </p:cNvSpPr>
          <p:nvPr>
            <p:ph type="title"/>
          </p:nvPr>
        </p:nvSpPr>
        <p:spPr/>
        <p:txBody>
          <a:bodyPr/>
          <a:lstStyle/>
          <a:p>
            <a:r>
              <a:rPr lang="en-HK" dirty="0"/>
              <a:t>SUMMARY</a:t>
            </a:r>
          </a:p>
        </p:txBody>
      </p:sp>
      <p:sp>
        <p:nvSpPr>
          <p:cNvPr id="3" name="Content Placeholder 2">
            <a:extLst>
              <a:ext uri="{FF2B5EF4-FFF2-40B4-BE49-F238E27FC236}">
                <a16:creationId xmlns:a16="http://schemas.microsoft.com/office/drawing/2014/main" id="{C863705B-81D7-4D7E-8770-FBA97DA8094E}"/>
              </a:ext>
            </a:extLst>
          </p:cNvPr>
          <p:cNvSpPr>
            <a:spLocks noGrp="1"/>
          </p:cNvSpPr>
          <p:nvPr>
            <p:ph idx="1"/>
          </p:nvPr>
        </p:nvSpPr>
        <p:spPr/>
        <p:txBody>
          <a:bodyPr/>
          <a:lstStyle/>
          <a:p>
            <a:r>
              <a:rPr lang="en-US" dirty="0"/>
              <a:t>basic categories</a:t>
            </a:r>
          </a:p>
          <a:p>
            <a:r>
              <a:rPr lang="en-US" dirty="0"/>
              <a:t>chartering and examination</a:t>
            </a:r>
          </a:p>
          <a:p>
            <a:r>
              <a:rPr lang="en-US" dirty="0"/>
              <a:t>CAMELS ratings</a:t>
            </a:r>
          </a:p>
          <a:p>
            <a:r>
              <a:rPr lang="en-US" dirty="0"/>
              <a:t>Regulations Z/B</a:t>
            </a:r>
          </a:p>
          <a:p>
            <a:r>
              <a:rPr lang="en-US" dirty="0"/>
              <a:t>Glass-Steagall</a:t>
            </a:r>
          </a:p>
          <a:p>
            <a:endParaRPr lang="en-HK" dirty="0"/>
          </a:p>
        </p:txBody>
      </p:sp>
      <p:sp>
        <p:nvSpPr>
          <p:cNvPr id="4" name="Slide Number Placeholder 3">
            <a:extLst>
              <a:ext uri="{FF2B5EF4-FFF2-40B4-BE49-F238E27FC236}">
                <a16:creationId xmlns:a16="http://schemas.microsoft.com/office/drawing/2014/main" id="{835457F2-1E6D-46E4-8844-E8B01B078FD8}"/>
              </a:ext>
            </a:extLst>
          </p:cNvPr>
          <p:cNvSpPr>
            <a:spLocks noGrp="1"/>
          </p:cNvSpPr>
          <p:nvPr>
            <p:ph type="sldNum" sz="quarter" idx="10"/>
          </p:nvPr>
        </p:nvSpPr>
        <p:spPr/>
        <p:txBody>
          <a:bodyPr/>
          <a:lstStyle/>
          <a:p>
            <a:fld id="{37AF7983-E557-4B4F-BF89-F0A9ABB3FF61}" type="slidenum">
              <a:rPr lang="en-US" altLang="en-US" smtClean="0"/>
              <a:pPr/>
              <a:t>32</a:t>
            </a:fld>
            <a:endParaRPr lang="en-US" altLang="en-US"/>
          </a:p>
        </p:txBody>
      </p:sp>
      <p:sp>
        <p:nvSpPr>
          <p:cNvPr id="5" name="Footer Placeholder 4">
            <a:extLst>
              <a:ext uri="{FF2B5EF4-FFF2-40B4-BE49-F238E27FC236}">
                <a16:creationId xmlns:a16="http://schemas.microsoft.com/office/drawing/2014/main" id="{FCAC8AB7-A782-4474-B5CB-C9DADCA89C8A}"/>
              </a:ext>
            </a:extLst>
          </p:cNvPr>
          <p:cNvSpPr>
            <a:spLocks noGrp="1"/>
          </p:cNvSpPr>
          <p:nvPr>
            <p:ph type="ftr" sz="quarter" idx="11"/>
          </p:nvPr>
        </p:nvSpPr>
        <p:spPr/>
        <p:txBody>
          <a:bodyPr/>
          <a:lstStyle/>
          <a:p>
            <a:r>
              <a:rPr lang="en-US" altLang="en-US" dirty="0" smtClean="0"/>
              <a:t>Summary</a:t>
            </a:r>
            <a:endParaRPr lang="en-US" altLang="en-US" dirty="0"/>
          </a:p>
        </p:txBody>
      </p:sp>
    </p:spTree>
    <p:extLst>
      <p:ext uri="{BB962C8B-B14F-4D97-AF65-F5344CB8AC3E}">
        <p14:creationId xmlns:p14="http://schemas.microsoft.com/office/powerpoint/2010/main" val="8701512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Test Your Understanding</a:t>
            </a:r>
            <a:endParaRPr lang="zh-TW" altLang="en-US" dirty="0"/>
          </a:p>
        </p:txBody>
      </p:sp>
      <p:sp>
        <p:nvSpPr>
          <p:cNvPr id="6" name="Content Placeholder 5"/>
          <p:cNvSpPr>
            <a:spLocks noGrp="1"/>
          </p:cNvSpPr>
          <p:nvPr>
            <p:ph sz="half" idx="1"/>
          </p:nvPr>
        </p:nvSpPr>
        <p:spPr>
          <a:xfrm>
            <a:off x="228600" y="1447800"/>
            <a:ext cx="4572000" cy="4648200"/>
          </a:xfrm>
        </p:spPr>
        <p:txBody>
          <a:bodyPr/>
          <a:lstStyle/>
          <a:p>
            <a:r>
              <a:rPr lang="en-US" altLang="zh-TW" dirty="0"/>
              <a:t>CAMELS ratings are used in:</a:t>
            </a:r>
          </a:p>
          <a:p>
            <a:pPr lvl="1"/>
            <a:r>
              <a:rPr lang="en-US" altLang="zh-TW" dirty="0"/>
              <a:t>Bank licensing</a:t>
            </a:r>
          </a:p>
          <a:p>
            <a:pPr lvl="1"/>
            <a:r>
              <a:rPr lang="en-US" altLang="zh-TW" dirty="0"/>
              <a:t>Bank chartering</a:t>
            </a:r>
          </a:p>
          <a:p>
            <a:pPr lvl="1"/>
            <a:r>
              <a:rPr lang="en-US" altLang="zh-TW" dirty="0"/>
              <a:t>Bank examinations</a:t>
            </a:r>
          </a:p>
          <a:p>
            <a:r>
              <a:rPr lang="en-US" altLang="zh-TW" dirty="0"/>
              <a:t>In the US, </a:t>
            </a:r>
            <a:r>
              <a:rPr lang="en-US" altLang="zh-TW" dirty="0" err="1"/>
              <a:t>Reg</a:t>
            </a:r>
            <a:r>
              <a:rPr lang="en-US" altLang="zh-TW" dirty="0"/>
              <a:t> Z is intended to:</a:t>
            </a:r>
          </a:p>
          <a:p>
            <a:pPr lvl="1"/>
            <a:r>
              <a:rPr lang="en-US" altLang="zh-TW" dirty="0"/>
              <a:t>Protect the banks from  default</a:t>
            </a:r>
          </a:p>
          <a:p>
            <a:pPr lvl="1"/>
            <a:r>
              <a:rPr lang="en-US" altLang="zh-TW" dirty="0"/>
              <a:t>Protect customers against discrimination</a:t>
            </a:r>
          </a:p>
          <a:p>
            <a:pPr lvl="1"/>
            <a:r>
              <a:rPr lang="en-US" altLang="zh-TW" dirty="0"/>
              <a:t>Provide customers with easily comparable information</a:t>
            </a: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33</a:t>
            </a:fld>
            <a:endParaRPr lang="en-US" altLang="en-US"/>
          </a:p>
        </p:txBody>
      </p:sp>
      <p:sp>
        <p:nvSpPr>
          <p:cNvPr id="5" name="Footer Placeholder 4"/>
          <p:cNvSpPr>
            <a:spLocks noGrp="1"/>
          </p:cNvSpPr>
          <p:nvPr>
            <p:ph type="ftr" sz="quarter" idx="11"/>
          </p:nvPr>
        </p:nvSpPr>
        <p:spPr/>
        <p:txBody>
          <a:bodyPr/>
          <a:lstStyle/>
          <a:p>
            <a:r>
              <a:rPr lang="en-US" altLang="zh-TW" dirty="0"/>
              <a:t>Banking Regulation</a:t>
            </a:r>
          </a:p>
        </p:txBody>
      </p:sp>
      <p:pic>
        <p:nvPicPr>
          <p:cNvPr id="8" name="Picture 3" descr="C:\Users\Wolfgang\Documents\ED.PRES\06_Purchased Copyrighted Contend\istockphoto\iStock_000008335931Small.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2057400"/>
            <a:ext cx="3581948" cy="33278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Prudential ratios -  liquidity &amp; reserve requirements</a:t>
            </a:r>
            <a:endParaRPr lang="zh-TW" altLang="en-US" dirty="0"/>
          </a:p>
        </p:txBody>
      </p:sp>
      <p:sp>
        <p:nvSpPr>
          <p:cNvPr id="3" name="Content Placeholder 2"/>
          <p:cNvSpPr>
            <a:spLocks noGrp="1"/>
          </p:cNvSpPr>
          <p:nvPr>
            <p:ph idx="1"/>
          </p:nvPr>
        </p:nvSpPr>
        <p:spPr/>
        <p:txBody>
          <a:bodyPr/>
          <a:lstStyle/>
          <a:p>
            <a:r>
              <a:rPr lang="en-US" altLang="zh-TW" dirty="0"/>
              <a:t>Banking authorities may require banks to maintain certain prudential ratios such as liquidity ratio, capital adequacy ratio, reserve requirement and others (for example, concentration limits)</a:t>
            </a:r>
          </a:p>
          <a:p>
            <a:r>
              <a:rPr lang="en-US" altLang="zh-TW" dirty="0"/>
              <a:t>Liquidity requirements: Most regulators require some form of liquidity or reserve requirements such as:</a:t>
            </a:r>
          </a:p>
          <a:p>
            <a:pPr lvl="1"/>
            <a:r>
              <a:rPr lang="en-US" altLang="zh-TW" b="1" dirty="0"/>
              <a:t>Reserve requirement </a:t>
            </a:r>
            <a:r>
              <a:rPr lang="en-US" altLang="zh-TW" dirty="0"/>
              <a:t>: in the US, banks are required to hold 10% of the amount of transaction deposits in cash or in reserves at the </a:t>
            </a:r>
            <a:r>
              <a:rPr lang="en-US" altLang="zh-TW" dirty="0" smtClean="0"/>
              <a:t>Fed </a:t>
            </a:r>
            <a:endParaRPr lang="en-US" altLang="zh-TW" dirty="0"/>
          </a:p>
          <a:p>
            <a:pPr lvl="1"/>
            <a:r>
              <a:rPr lang="en-US" altLang="zh-TW" b="1" dirty="0"/>
              <a:t>Liquidity ratio</a:t>
            </a:r>
            <a:r>
              <a:rPr lang="en-US" altLang="zh-TW" dirty="0"/>
              <a:t>: in Hong Kong, there is no reserve requirement but banks have to maintain Basel III’s liquidity ratios (LCR and NSFR)</a:t>
            </a:r>
          </a:p>
          <a:p>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34</a:t>
            </a:fld>
            <a:endParaRPr lang="en-US" altLang="en-US"/>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
        <p:nvSpPr>
          <p:cNvPr id="5" name="Cloud Callout 4"/>
          <p:cNvSpPr/>
          <p:nvPr/>
        </p:nvSpPr>
        <p:spPr>
          <a:xfrm>
            <a:off x="4114800" y="3429000"/>
            <a:ext cx="4876800" cy="685800"/>
          </a:xfrm>
          <a:prstGeom prst="cloudCallout">
            <a:avLst>
              <a:gd name="adj1" fmla="val 16013"/>
              <a:gd name="adj2" fmla="val 49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requirement was suspended due to the pandemic</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en-US" altLang="zh-TW" dirty="0"/>
              <a:t>Prudential ratios - capital requirements</a:t>
            </a:r>
          </a:p>
        </p:txBody>
      </p:sp>
      <p:sp>
        <p:nvSpPr>
          <p:cNvPr id="159747" name="Rectangle 3"/>
          <p:cNvSpPr>
            <a:spLocks noGrp="1" noChangeArrowheads="1"/>
          </p:cNvSpPr>
          <p:nvPr>
            <p:ph idx="1"/>
          </p:nvPr>
        </p:nvSpPr>
        <p:spPr>
          <a:xfrm>
            <a:off x="457200" y="838200"/>
            <a:ext cx="7162800" cy="5181599"/>
          </a:xfrm>
        </p:spPr>
        <p:txBody>
          <a:bodyPr>
            <a:normAutofit fontScale="92500" lnSpcReduction="20000"/>
          </a:bodyPr>
          <a:lstStyle/>
          <a:p>
            <a:r>
              <a:rPr lang="en-US" altLang="zh-TW" dirty="0"/>
              <a:t>Banks are required to hold a certain level of capital (book equity) that depends on the type of assets that the bank holds</a:t>
            </a:r>
          </a:p>
          <a:p>
            <a:pPr lvl="1"/>
            <a:r>
              <a:rPr lang="en-US" altLang="zh-TW" dirty="0"/>
              <a:t>Reduces moral hazard</a:t>
            </a:r>
          </a:p>
          <a:p>
            <a:pPr lvl="1"/>
            <a:r>
              <a:rPr lang="en-US" altLang="zh-TW" dirty="0"/>
              <a:t>In the US, higher capital means more collateral for FDIC </a:t>
            </a:r>
          </a:p>
          <a:p>
            <a:r>
              <a:rPr lang="en-US" altLang="zh-TW" dirty="0"/>
              <a:t>3 types of capital requirements in US:</a:t>
            </a:r>
          </a:p>
          <a:p>
            <a:pPr marL="800100" lvl="1" indent="-342900">
              <a:buFont typeface="+mj-lt"/>
              <a:buAutoNum type="arabicPeriod"/>
            </a:pPr>
            <a:r>
              <a:rPr lang="en-US" altLang="zh-TW" b="1" dirty="0">
                <a:solidFill>
                  <a:schemeClr val="accent2">
                    <a:lumMod val="75000"/>
                  </a:schemeClr>
                </a:solidFill>
              </a:rPr>
              <a:t>Leverage ratio </a:t>
            </a:r>
            <a:r>
              <a:rPr lang="en-US" altLang="zh-TW" dirty="0"/>
              <a:t>= bank capital/total assets &gt;5%</a:t>
            </a:r>
          </a:p>
          <a:p>
            <a:pPr marL="800100" lvl="1" indent="-342900">
              <a:buFont typeface="+mj-lt"/>
              <a:buAutoNum type="arabicPeriod"/>
            </a:pPr>
            <a:r>
              <a:rPr lang="en-US" altLang="zh-TW" b="1" dirty="0">
                <a:solidFill>
                  <a:schemeClr val="accent2">
                    <a:lumMod val="75000"/>
                  </a:schemeClr>
                </a:solidFill>
              </a:rPr>
              <a:t>Capital adequacy ratio </a:t>
            </a:r>
            <a:r>
              <a:rPr lang="en-US" altLang="zh-TW" dirty="0"/>
              <a:t>(BIS or Basel I/ II/III… ratio) = capital/ (total risk weighted assets &amp; other risk-related exposure) &gt;8% with “core” (or Tier 1) capital &gt; 4%</a:t>
            </a:r>
          </a:p>
          <a:p>
            <a:pPr marL="800100" lvl="1" indent="-342900">
              <a:buFont typeface="+mj-lt"/>
              <a:buAutoNum type="arabicPeriod"/>
            </a:pPr>
            <a:r>
              <a:rPr lang="en-US" altLang="zh-TW" b="1" dirty="0">
                <a:solidFill>
                  <a:schemeClr val="accent2">
                    <a:lumMod val="75000"/>
                  </a:schemeClr>
                </a:solidFill>
              </a:rPr>
              <a:t>Capital requirement on trading activities</a:t>
            </a:r>
            <a:r>
              <a:rPr lang="en-US" altLang="zh-TW" dirty="0"/>
              <a:t> (Basel 1996 Market Risk Amendment) for banks engaging in such =&gt; based on banks’ own models, calculate max loss over ten day period and provide additional capital (Tier 3) covering 3 times that amount.</a:t>
            </a:r>
          </a:p>
        </p:txBody>
      </p:sp>
      <p:sp>
        <p:nvSpPr>
          <p:cNvPr id="7"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9C121146-842E-4678-A288-CE8F2BDEBB0A}" type="slidenum">
              <a:rPr lang="en-US" altLang="en-US" sz="1400"/>
              <a:pPr/>
              <a:t>35</a:t>
            </a:fld>
            <a:endParaRPr lang="en-US" altLang="en-US" sz="1400"/>
          </a:p>
        </p:txBody>
      </p:sp>
      <p:sp>
        <p:nvSpPr>
          <p:cNvPr id="159748" name="Rectangle 4"/>
          <p:cNvSpPr>
            <a:spLocks noChangeArrowheads="1"/>
          </p:cNvSpPr>
          <p:nvPr/>
        </p:nvSpPr>
        <p:spPr bwMode="auto">
          <a:xfrm>
            <a:off x="7620000" y="1676400"/>
            <a:ext cx="1295400" cy="41148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nchor="ctr"/>
          <a:lstStyle/>
          <a:p>
            <a:pPr algn="ctr" eaLnBrk="0" hangingPunct="0"/>
            <a:r>
              <a:rPr lang="en-US" altLang="zh-TW" b="1" dirty="0">
                <a:ea typeface="PMingLiU" pitchFamily="18" charset="-120"/>
              </a:rPr>
              <a:t>In the US banks are classified into 5 groups based on their CAR. FDIC has to take prompt corrective action for groups 3 - 5</a:t>
            </a:r>
          </a:p>
        </p:txBody>
      </p:sp>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9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97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97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97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97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974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9748"/>
                                        </p:tgtEl>
                                        <p:attrNameLst>
                                          <p:attrName>style.visibility</p:attrName>
                                        </p:attrNameLst>
                                      </p:cBhvr>
                                      <p:to>
                                        <p:strVal val="visible"/>
                                      </p:to>
                                    </p:set>
                                    <p:animEffect transition="in" filter="fade">
                                      <p:cBhvr>
                                        <p:cTn id="31" dur="500"/>
                                        <p:tgtEl>
                                          <p:spTgt spid="159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build="p"/>
      <p:bldP spid="15974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2"/>
          <p:cNvSpPr>
            <a:spLocks noGrp="1" noChangeArrowheads="1"/>
          </p:cNvSpPr>
          <p:nvPr>
            <p:ph type="title"/>
          </p:nvPr>
        </p:nvSpPr>
        <p:spPr/>
        <p:txBody>
          <a:bodyPr/>
          <a:lstStyle/>
          <a:p>
            <a:pPr eaLnBrk="1" hangingPunct="1"/>
            <a:r>
              <a:rPr lang="en-US" altLang="zh-TW" sz="3500" dirty="0">
                <a:ea typeface="新細明體" charset="-120"/>
              </a:rPr>
              <a:t>Calculating the Leverage Ratio</a:t>
            </a:r>
          </a:p>
        </p:txBody>
      </p:sp>
      <p:sp>
        <p:nvSpPr>
          <p:cNvPr id="1029" name="Slide Number Placeholder 4"/>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CFF86656-A19F-4023-9097-03FB94B86CA0}" type="slidenum">
              <a:rPr lang="en-US" altLang="en-US" sz="1400"/>
              <a:pPr/>
              <a:t>36</a:t>
            </a:fld>
            <a:endParaRPr lang="en-US" altLang="en-US" sz="1400"/>
          </a:p>
        </p:txBody>
      </p:sp>
      <p:sp>
        <p:nvSpPr>
          <p:cNvPr id="15" name="Footer Placeholder 4"/>
          <p:cNvSpPr>
            <a:spLocks noGrp="1"/>
          </p:cNvSpPr>
          <p:nvPr>
            <p:ph type="ftr" sz="quarter" idx="11"/>
          </p:nvPr>
        </p:nvSpPr>
        <p:spPr bwMode="auto">
          <a:noFill/>
          <a:ln>
            <a:miter lim="800000"/>
            <a:headEnd/>
            <a:tailEnd/>
          </a:ln>
        </p:spPr>
        <p:txBody>
          <a:bodyPr/>
          <a:lstStyle/>
          <a:p>
            <a:r>
              <a:rPr lang="en-US" altLang="zh-TW" dirty="0"/>
              <a:t>Banking Regulation</a:t>
            </a:r>
          </a:p>
        </p:txBody>
      </p:sp>
      <p:graphicFrame>
        <p:nvGraphicFramePr>
          <p:cNvPr id="377859" name="Object 3"/>
          <p:cNvGraphicFramePr>
            <a:graphicFrameLocks noChangeAspect="1"/>
          </p:cNvGraphicFramePr>
          <p:nvPr>
            <p:extLst>
              <p:ext uri="{D42A27DB-BD31-4B8C-83A1-F6EECF244321}">
                <p14:modId xmlns:p14="http://schemas.microsoft.com/office/powerpoint/2010/main" val="149882521"/>
              </p:ext>
            </p:extLst>
          </p:nvPr>
        </p:nvGraphicFramePr>
        <p:xfrm>
          <a:off x="549275" y="1060450"/>
          <a:ext cx="8027988" cy="4791075"/>
        </p:xfrm>
        <a:graphic>
          <a:graphicData uri="http://schemas.openxmlformats.org/presentationml/2006/ole">
            <mc:AlternateContent xmlns:mc="http://schemas.openxmlformats.org/markup-compatibility/2006">
              <mc:Choice xmlns:v="urn:schemas-microsoft-com:vml" Requires="v">
                <p:oleObj spid="_x0000_s736359" name="Document" r:id="rId4" imgW="6260975" imgH="3743923" progId="Word.Document.8">
                  <p:embed/>
                </p:oleObj>
              </mc:Choice>
              <mc:Fallback>
                <p:oleObj name="Document" r:id="rId4" imgW="6260975" imgH="3743923" progId="Word.Document.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75" y="1060450"/>
                        <a:ext cx="8027988"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2"/>
                            </a:solidFill>
                            <a:miter lim="800000"/>
                            <a:headEnd/>
                            <a:tailEnd/>
                          </a14:hiddenLine>
                        </a:ext>
                      </a:extLst>
                    </p:spPr>
                  </p:pic>
                </p:oleObj>
              </mc:Fallback>
            </mc:AlternateContent>
          </a:graphicData>
        </a:graphic>
      </p:graphicFrame>
      <p:sp>
        <p:nvSpPr>
          <p:cNvPr id="377860" name="Text Box 4"/>
          <p:cNvSpPr txBox="1">
            <a:spLocks noChangeArrowheads="1"/>
          </p:cNvSpPr>
          <p:nvPr/>
        </p:nvSpPr>
        <p:spPr bwMode="auto">
          <a:xfrm>
            <a:off x="5105400" y="4648200"/>
            <a:ext cx="3574184" cy="1200329"/>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spAutoFit/>
          </a:bodyPr>
          <a:lstStyle/>
          <a:p>
            <a:r>
              <a:rPr lang="en-US" altLang="zh-TW" b="1">
                <a:latin typeface="+mn-lt"/>
                <a:ea typeface="新細明體" charset="-120"/>
                <a:cs typeface="Arial" charset="0"/>
              </a:rPr>
              <a:t>Leverage Ratio</a:t>
            </a:r>
            <a:r>
              <a:rPr lang="en-US" altLang="zh-TW">
                <a:latin typeface="+mn-lt"/>
                <a:ea typeface="新細明體" charset="-120"/>
                <a:cs typeface="Arial" charset="0"/>
              </a:rPr>
              <a:t>	= Capital/Assets </a:t>
            </a:r>
          </a:p>
          <a:p>
            <a:r>
              <a:rPr lang="en-US" altLang="zh-TW">
                <a:latin typeface="+mn-lt"/>
                <a:ea typeface="新細明體" charset="-120"/>
                <a:cs typeface="Arial" charset="0"/>
              </a:rPr>
              <a:t>		= $7m/$100m </a:t>
            </a:r>
          </a:p>
          <a:p>
            <a:r>
              <a:rPr lang="en-US" altLang="zh-TW">
                <a:latin typeface="+mn-lt"/>
                <a:ea typeface="新細明體" charset="-120"/>
                <a:cs typeface="Arial" charset="0"/>
              </a:rPr>
              <a:t>		= 7%</a:t>
            </a:r>
          </a:p>
          <a:p>
            <a:r>
              <a:rPr lang="en-US" altLang="zh-TW">
                <a:latin typeface="+mn-lt"/>
                <a:ea typeface="新細明體" charset="-120"/>
                <a:cs typeface="Arial" charset="0"/>
              </a:rPr>
              <a:t>Bank is well capitalized</a:t>
            </a:r>
          </a:p>
        </p:txBody>
      </p:sp>
      <p:sp>
        <p:nvSpPr>
          <p:cNvPr id="377861" name="Rectangle 5"/>
          <p:cNvSpPr>
            <a:spLocks noChangeArrowheads="1"/>
          </p:cNvSpPr>
          <p:nvPr/>
        </p:nvSpPr>
        <p:spPr bwMode="auto">
          <a:xfrm>
            <a:off x="4724400" y="4161245"/>
            <a:ext cx="3886200" cy="381000"/>
          </a:xfrm>
          <a:prstGeom prst="rect">
            <a:avLst/>
          </a:prstGeom>
          <a:noFill/>
          <a:ln w="9525">
            <a:solidFill>
              <a:schemeClr val="accent2"/>
            </a:solidFill>
            <a:miter lim="800000"/>
            <a:headEnd/>
            <a:tailEnd/>
          </a:ln>
        </p:spPr>
        <p:txBody>
          <a:bodyPr wrap="none" anchor="ctr"/>
          <a:lstStyle/>
          <a:p>
            <a:endParaRPr lang="zh-TW" altLang="en-US">
              <a:latin typeface="+mn-lt"/>
              <a:ea typeface="新細明體" charset="-120"/>
            </a:endParaRPr>
          </a:p>
        </p:txBody>
      </p:sp>
      <p:sp>
        <p:nvSpPr>
          <p:cNvPr id="377862" name="Line 6"/>
          <p:cNvSpPr>
            <a:spLocks noChangeShapeType="1"/>
          </p:cNvSpPr>
          <p:nvPr/>
        </p:nvSpPr>
        <p:spPr bwMode="auto">
          <a:xfrm>
            <a:off x="3124200" y="5562600"/>
            <a:ext cx="1295400" cy="0"/>
          </a:xfrm>
          <a:prstGeom prst="line">
            <a:avLst/>
          </a:prstGeom>
          <a:noFill/>
          <a:ln w="9525">
            <a:solidFill>
              <a:schemeClr val="tx1"/>
            </a:solidFill>
            <a:round/>
            <a:headEnd/>
            <a:tailEnd/>
          </a:ln>
        </p:spPr>
        <p:txBody>
          <a:bodyPr/>
          <a:lstStyle/>
          <a:p>
            <a:endParaRPr lang="zh-TW" altLang="en-US">
              <a:latin typeface="+mn-lt"/>
            </a:endParaRPr>
          </a:p>
        </p:txBody>
      </p:sp>
      <p:sp>
        <p:nvSpPr>
          <p:cNvPr id="377863" name="Text Box 7"/>
          <p:cNvSpPr txBox="1">
            <a:spLocks noChangeArrowheads="1"/>
          </p:cNvSpPr>
          <p:nvPr/>
        </p:nvSpPr>
        <p:spPr bwMode="auto">
          <a:xfrm>
            <a:off x="3276600" y="5546725"/>
            <a:ext cx="1143000" cy="430887"/>
          </a:xfrm>
          <a:prstGeom prst="rect">
            <a:avLst/>
          </a:prstGeom>
          <a:noFill/>
          <a:ln w="9525">
            <a:noFill/>
            <a:miter lim="800000"/>
            <a:headEnd/>
            <a:tailEnd/>
          </a:ln>
        </p:spPr>
        <p:txBody>
          <a:bodyPr>
            <a:spAutoFit/>
          </a:bodyPr>
          <a:lstStyle/>
          <a:p>
            <a:pPr eaLnBrk="0" hangingPunct="0">
              <a:spcBef>
                <a:spcPct val="50000"/>
              </a:spcBef>
            </a:pPr>
            <a:r>
              <a:rPr lang="en-US" altLang="zh-TW" sz="2200" dirty="0">
                <a:latin typeface="+mn-lt"/>
                <a:ea typeface="新細明體" charset="-120"/>
              </a:rPr>
              <a:t>$ 100 m</a:t>
            </a:r>
          </a:p>
        </p:txBody>
      </p:sp>
      <p:sp>
        <p:nvSpPr>
          <p:cNvPr id="377864" name="Text Box 8"/>
          <p:cNvSpPr txBox="1">
            <a:spLocks noChangeArrowheads="1"/>
          </p:cNvSpPr>
          <p:nvPr/>
        </p:nvSpPr>
        <p:spPr bwMode="auto">
          <a:xfrm>
            <a:off x="609600" y="5546725"/>
            <a:ext cx="2057400" cy="430887"/>
          </a:xfrm>
          <a:prstGeom prst="rect">
            <a:avLst/>
          </a:prstGeom>
          <a:noFill/>
          <a:ln w="9525">
            <a:noFill/>
            <a:miter lim="800000"/>
            <a:headEnd/>
            <a:tailEnd/>
          </a:ln>
        </p:spPr>
        <p:txBody>
          <a:bodyPr>
            <a:spAutoFit/>
          </a:bodyPr>
          <a:lstStyle/>
          <a:p>
            <a:pPr eaLnBrk="0" hangingPunct="0">
              <a:spcBef>
                <a:spcPct val="50000"/>
              </a:spcBef>
            </a:pPr>
            <a:r>
              <a:rPr lang="en-US" altLang="zh-TW" sz="2200">
                <a:latin typeface="+mn-lt"/>
                <a:ea typeface="新細明體" charset="-120"/>
              </a:rPr>
              <a:t>Total assets</a:t>
            </a:r>
          </a:p>
        </p:txBody>
      </p:sp>
      <p:sp>
        <p:nvSpPr>
          <p:cNvPr id="377865" name="Rectangle 9"/>
          <p:cNvSpPr>
            <a:spLocks noChangeArrowheads="1"/>
          </p:cNvSpPr>
          <p:nvPr/>
        </p:nvSpPr>
        <p:spPr bwMode="auto">
          <a:xfrm>
            <a:off x="533400" y="5535387"/>
            <a:ext cx="3962400" cy="381000"/>
          </a:xfrm>
          <a:prstGeom prst="rect">
            <a:avLst/>
          </a:prstGeom>
          <a:noFill/>
          <a:ln w="9525">
            <a:solidFill>
              <a:schemeClr val="accent2"/>
            </a:solidFill>
            <a:miter lim="800000"/>
            <a:headEnd/>
            <a:tailEnd/>
          </a:ln>
        </p:spPr>
        <p:txBody>
          <a:bodyPr wrap="none" anchor="ctr"/>
          <a:lstStyle/>
          <a:p>
            <a:endParaRPr lang="zh-TW" altLang="en-US">
              <a:latin typeface="+mn-lt"/>
              <a:ea typeface="新細明體" charset="-120"/>
            </a:endParaRPr>
          </a:p>
        </p:txBody>
      </p:sp>
      <p:cxnSp>
        <p:nvCxnSpPr>
          <p:cNvPr id="377866" name="AutoShape 10"/>
          <p:cNvCxnSpPr>
            <a:cxnSpLocks noChangeShapeType="1"/>
            <a:stCxn id="377865" idx="3"/>
            <a:endCxn id="377861" idx="1"/>
          </p:cNvCxnSpPr>
          <p:nvPr/>
        </p:nvCxnSpPr>
        <p:spPr bwMode="auto">
          <a:xfrm flipV="1">
            <a:off x="4495800" y="4351745"/>
            <a:ext cx="228600" cy="1374142"/>
          </a:xfrm>
          <a:prstGeom prst="bentConnector3">
            <a:avLst>
              <a:gd name="adj1" fmla="val 50000"/>
            </a:avLst>
          </a:prstGeom>
          <a:noFill/>
          <a:ln w="9525">
            <a:solidFill>
              <a:schemeClr val="accent2"/>
            </a:solidFill>
            <a:miter lim="800000"/>
            <a:headEnd/>
            <a:tailEnd/>
          </a:ln>
        </p:spPr>
      </p:cxnSp>
      <p:cxnSp>
        <p:nvCxnSpPr>
          <p:cNvPr id="377867" name="AutoShape 11"/>
          <p:cNvCxnSpPr>
            <a:cxnSpLocks noChangeShapeType="1"/>
            <a:endCxn id="377860" idx="1"/>
          </p:cNvCxnSpPr>
          <p:nvPr/>
        </p:nvCxnSpPr>
        <p:spPr bwMode="auto">
          <a:xfrm flipV="1">
            <a:off x="4572000" y="5248365"/>
            <a:ext cx="533400" cy="414248"/>
          </a:xfrm>
          <a:prstGeom prst="straightConnector1">
            <a:avLst/>
          </a:prstGeom>
          <a:noFill/>
          <a:ln w="9525">
            <a:solidFill>
              <a:schemeClr val="accent2"/>
            </a:solidFill>
            <a:round/>
            <a:headEnd/>
            <a:tailEnd type="triangle" w="med" len="med"/>
          </a:ln>
        </p:spPr>
      </p:cxnSp>
      <p:sp>
        <p:nvSpPr>
          <p:cNvPr id="377868" name="Text Box 12"/>
          <p:cNvSpPr txBox="1">
            <a:spLocks noChangeArrowheads="1"/>
          </p:cNvSpPr>
          <p:nvPr/>
        </p:nvSpPr>
        <p:spPr bwMode="auto">
          <a:xfrm>
            <a:off x="-2458" y="5867400"/>
            <a:ext cx="2133600" cy="304800"/>
          </a:xfrm>
          <a:prstGeom prst="rect">
            <a:avLst/>
          </a:prstGeom>
          <a:noFill/>
        </p:spPr>
        <p:txBody>
          <a:bodyPr wrap="square" rtlCol="0">
            <a:spAutoFit/>
          </a:bodyPr>
          <a:lstStyle>
            <a:defPPr>
              <a:defRPr lang="en-US"/>
            </a:defPPr>
            <a:lvl1pPr>
              <a:defRPr sz="1400" i="1">
                <a:latin typeface="+mn-lt"/>
              </a:defRPr>
            </a:lvl1pPr>
          </a:lstStyle>
          <a:p>
            <a:r>
              <a:rPr lang="en-US" altLang="zh-TW" dirty="0"/>
              <a:t>Source: </a:t>
            </a:r>
            <a:r>
              <a:rPr lang="en-US" altLang="zh-TW" dirty="0" err="1"/>
              <a:t>Mishkin</a:t>
            </a:r>
            <a:r>
              <a:rPr lang="en-US" altLang="zh-TW" dirty="0"/>
              <a:t>/Eakins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57200" y="274638"/>
            <a:ext cx="8458200" cy="1143000"/>
          </a:xfrm>
        </p:spPr>
        <p:txBody>
          <a:bodyPr/>
          <a:lstStyle/>
          <a:p>
            <a:pPr algn="ctr" eaLnBrk="1" hangingPunct="1"/>
            <a:r>
              <a:rPr lang="en-US" altLang="zh-TW" dirty="0"/>
              <a:t>Capital Structure and BIS Ratio (Basel I)</a:t>
            </a:r>
          </a:p>
        </p:txBody>
      </p:sp>
      <p:sp>
        <p:nvSpPr>
          <p:cNvPr id="61443" name="Rectangle 3"/>
          <p:cNvSpPr>
            <a:spLocks noGrp="1" noChangeArrowheads="1"/>
          </p:cNvSpPr>
          <p:nvPr>
            <p:ph idx="1"/>
          </p:nvPr>
        </p:nvSpPr>
        <p:spPr>
          <a:xfrm>
            <a:off x="1447800" y="2017713"/>
            <a:ext cx="7507288" cy="4114800"/>
          </a:xfrm>
        </p:spPr>
        <p:txBody>
          <a:bodyPr/>
          <a:lstStyle/>
          <a:p>
            <a:pPr indent="19050" eaLnBrk="1" hangingPunct="1">
              <a:buNone/>
            </a:pPr>
            <a:r>
              <a:rPr lang="en-US" altLang="zh-TW" b="1" dirty="0"/>
              <a:t>Tier 1  </a:t>
            </a:r>
            <a:r>
              <a:rPr lang="en-US" altLang="zh-TW" dirty="0"/>
              <a:t>no less than 4%</a:t>
            </a:r>
          </a:p>
          <a:p>
            <a:pPr indent="19050" eaLnBrk="1" hangingPunct="1">
              <a:buNone/>
            </a:pPr>
            <a:r>
              <a:rPr lang="en-US" altLang="zh-TW" b="1" dirty="0"/>
              <a:t>Tier 2    </a:t>
            </a:r>
          </a:p>
          <a:p>
            <a:pPr indent="19050" eaLnBrk="1" hangingPunct="1">
              <a:lnSpc>
                <a:spcPct val="250000"/>
              </a:lnSpc>
              <a:buNone/>
            </a:pPr>
            <a:r>
              <a:rPr lang="en-US" altLang="zh-TW" b="1" dirty="0"/>
              <a:t>Tier 3 </a:t>
            </a:r>
            <a:r>
              <a:rPr lang="en-US" altLang="zh-TW" dirty="0"/>
              <a:t>(market risk)</a:t>
            </a:r>
          </a:p>
          <a:p>
            <a:pPr indent="19050" eaLnBrk="1" hangingPunct="1">
              <a:buNone/>
            </a:pPr>
            <a:endParaRPr lang="en-US" altLang="zh-TW" dirty="0"/>
          </a:p>
          <a:p>
            <a:pPr indent="19050" eaLnBrk="1" hangingPunct="1">
              <a:buNone/>
            </a:pPr>
            <a:r>
              <a:rPr lang="en-US" altLang="zh-TW" dirty="0"/>
              <a:t>Debt</a:t>
            </a:r>
          </a:p>
        </p:txBody>
      </p:sp>
      <p:sp>
        <p:nvSpPr>
          <p:cNvPr id="61444" name="Slide Number Placeholder 5"/>
          <p:cNvSpPr>
            <a:spLocks noGrp="1"/>
          </p:cNvSpPr>
          <p:nvPr>
            <p:ph type="sldNum" sz="quarter" idx="10"/>
          </p:nvPr>
        </p:nvSpPr>
        <p:spPr bwMode="auto"/>
        <p:txBody>
          <a:bodyPr vert="horz" wrap="square" lIns="91440" tIns="45720" rIns="91440" bIns="45720" numCol="1" anchor="ctr" anchorCtr="0" compatLnSpc="1">
            <a:prstTxWarp prst="textNoShape">
              <a:avLst/>
            </a:prstTxWarp>
          </a:bodyPr>
          <a:lstStyle/>
          <a:p>
            <a:fld id="{B0CBA281-82A7-4664-81DC-814ADC86D182}" type="slidenum">
              <a:rPr lang="zh-TW" altLang="en-US" sz="1400"/>
              <a:pPr/>
              <a:t>37</a:t>
            </a:fld>
            <a:endParaRPr lang="en-US" altLang="zh-TW" sz="1400" dirty="0"/>
          </a:p>
        </p:txBody>
      </p:sp>
      <p:sp>
        <p:nvSpPr>
          <p:cNvPr id="61445" name="AutoShape 4"/>
          <p:cNvSpPr>
            <a:spLocks noChangeArrowheads="1"/>
          </p:cNvSpPr>
          <p:nvPr/>
        </p:nvSpPr>
        <p:spPr bwMode="auto">
          <a:xfrm>
            <a:off x="4419600" y="1905000"/>
            <a:ext cx="4213225" cy="3897313"/>
          </a:xfrm>
          <a:prstGeom prst="triangle">
            <a:avLst>
              <a:gd name="adj" fmla="val 50000"/>
            </a:avLst>
          </a:prstGeom>
          <a:solidFill>
            <a:schemeClr val="accent1">
              <a:lumMod val="20000"/>
              <a:lumOff val="8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endParaRPr lang="zh-TW" altLang="en-US"/>
          </a:p>
        </p:txBody>
      </p:sp>
      <p:sp>
        <p:nvSpPr>
          <p:cNvPr id="61446" name="Line 5"/>
          <p:cNvSpPr>
            <a:spLocks noChangeShapeType="1"/>
          </p:cNvSpPr>
          <p:nvPr/>
        </p:nvSpPr>
        <p:spPr bwMode="auto">
          <a:xfrm flipV="1">
            <a:off x="1818752" y="2662237"/>
            <a:ext cx="5124973" cy="575"/>
          </a:xfrm>
          <a:prstGeom prst="line">
            <a:avLst/>
          </a:prstGeom>
          <a:ln>
            <a:headEnd/>
            <a:tailEnd/>
          </a:ln>
        </p:spPr>
        <p:style>
          <a:lnRef idx="2">
            <a:schemeClr val="accent2"/>
          </a:lnRef>
          <a:fillRef idx="0">
            <a:schemeClr val="accent2"/>
          </a:fillRef>
          <a:effectRef idx="1">
            <a:schemeClr val="accent2"/>
          </a:effectRef>
          <a:fontRef idx="minor">
            <a:schemeClr val="tx1"/>
          </a:fontRef>
        </p:style>
        <p:txBody>
          <a:bodyPr/>
          <a:lstStyle/>
          <a:p>
            <a:endParaRPr lang="zh-TW" altLang="en-US"/>
          </a:p>
        </p:txBody>
      </p:sp>
      <p:sp>
        <p:nvSpPr>
          <p:cNvPr id="61447" name="Line 6"/>
          <p:cNvSpPr>
            <a:spLocks noChangeShapeType="1"/>
          </p:cNvSpPr>
          <p:nvPr/>
        </p:nvSpPr>
        <p:spPr bwMode="auto">
          <a:xfrm>
            <a:off x="1838848" y="3295859"/>
            <a:ext cx="5431921" cy="2966"/>
          </a:xfrm>
          <a:prstGeom prst="line">
            <a:avLst/>
          </a:prstGeom>
          <a:ln>
            <a:headEnd/>
            <a:tailEnd/>
          </a:ln>
        </p:spPr>
        <p:style>
          <a:lnRef idx="2">
            <a:schemeClr val="accent2"/>
          </a:lnRef>
          <a:fillRef idx="0">
            <a:schemeClr val="accent2"/>
          </a:fillRef>
          <a:effectRef idx="1">
            <a:schemeClr val="accent2"/>
          </a:effectRef>
          <a:fontRef idx="minor">
            <a:schemeClr val="tx1"/>
          </a:fontRef>
        </p:style>
        <p:txBody>
          <a:bodyPr/>
          <a:lstStyle/>
          <a:p>
            <a:endParaRPr lang="zh-TW" altLang="en-US" dirty="0"/>
          </a:p>
        </p:txBody>
      </p:sp>
      <p:sp>
        <p:nvSpPr>
          <p:cNvPr id="61448" name="Line 7"/>
          <p:cNvSpPr>
            <a:spLocks noChangeShapeType="1"/>
          </p:cNvSpPr>
          <p:nvPr/>
        </p:nvSpPr>
        <p:spPr bwMode="auto">
          <a:xfrm flipV="1">
            <a:off x="1858945" y="3995735"/>
            <a:ext cx="5761056" cy="3508"/>
          </a:xfrm>
          <a:prstGeom prst="line">
            <a:avLst/>
          </a:prstGeom>
          <a:ln>
            <a:headEnd/>
            <a:tailEnd/>
          </a:ln>
        </p:spPr>
        <p:style>
          <a:lnRef idx="2">
            <a:schemeClr val="accent2"/>
          </a:lnRef>
          <a:fillRef idx="0">
            <a:schemeClr val="accent2"/>
          </a:fillRef>
          <a:effectRef idx="1">
            <a:schemeClr val="accent2"/>
          </a:effectRef>
          <a:fontRef idx="minor">
            <a:schemeClr val="tx1"/>
          </a:fontRef>
        </p:style>
        <p:txBody>
          <a:bodyPr/>
          <a:lstStyle/>
          <a:p>
            <a:endParaRPr lang="zh-TW" altLang="en-US"/>
          </a:p>
        </p:txBody>
      </p:sp>
      <p:sp>
        <p:nvSpPr>
          <p:cNvPr id="61449" name="Oval 8"/>
          <p:cNvSpPr>
            <a:spLocks noChangeArrowheads="1"/>
          </p:cNvSpPr>
          <p:nvPr/>
        </p:nvSpPr>
        <p:spPr bwMode="auto">
          <a:xfrm>
            <a:off x="7162800" y="1828800"/>
            <a:ext cx="1597025" cy="1092200"/>
          </a:xfrm>
          <a:prstGeom prst="ellipse">
            <a:avLst/>
          </a:prstGeom>
          <a:noFill/>
          <a:ln>
            <a:noFill/>
            <a:headEnd/>
            <a:tailEnd/>
          </a:ln>
          <a:effectLst/>
        </p:spPr>
        <p:style>
          <a:lnRef idx="1">
            <a:schemeClr val="accent3"/>
          </a:lnRef>
          <a:fillRef idx="3">
            <a:schemeClr val="accent3"/>
          </a:fillRef>
          <a:effectRef idx="2">
            <a:schemeClr val="accent3"/>
          </a:effectRef>
          <a:fontRef idx="minor">
            <a:schemeClr val="lt1"/>
          </a:fontRef>
        </p:style>
        <p:txBody>
          <a:bodyPr wrap="none" anchor="ctr"/>
          <a:lstStyle/>
          <a:p>
            <a:pPr algn="ctr" eaLnBrk="0" hangingPunct="0"/>
            <a:r>
              <a:rPr lang="en-US" altLang="zh-TW" sz="2000" dirty="0">
                <a:solidFill>
                  <a:schemeClr val="tx1"/>
                </a:solidFill>
              </a:rPr>
              <a:t>Core</a:t>
            </a:r>
          </a:p>
          <a:p>
            <a:pPr algn="ctr" eaLnBrk="0" hangingPunct="0"/>
            <a:r>
              <a:rPr lang="en-US" altLang="zh-TW" sz="2000" dirty="0">
                <a:solidFill>
                  <a:schemeClr val="tx1"/>
                </a:solidFill>
              </a:rPr>
              <a:t>Capital</a:t>
            </a:r>
          </a:p>
        </p:txBody>
      </p:sp>
      <p:sp>
        <p:nvSpPr>
          <p:cNvPr id="61450" name="Line 9"/>
          <p:cNvSpPr>
            <a:spLocks noChangeShapeType="1"/>
          </p:cNvSpPr>
          <p:nvPr/>
        </p:nvSpPr>
        <p:spPr bwMode="auto">
          <a:xfrm flipH="1" flipV="1">
            <a:off x="4648198" y="2362198"/>
            <a:ext cx="2895601" cy="1"/>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zh-TW" altLang="en-US"/>
          </a:p>
        </p:txBody>
      </p:sp>
      <p:sp>
        <p:nvSpPr>
          <p:cNvPr id="61451" name="Text Box 10"/>
          <p:cNvSpPr txBox="1">
            <a:spLocks noChangeArrowheads="1"/>
          </p:cNvSpPr>
          <p:nvPr/>
        </p:nvSpPr>
        <p:spPr bwMode="auto">
          <a:xfrm>
            <a:off x="228600" y="2263914"/>
            <a:ext cx="990600" cy="707886"/>
          </a:xfrm>
          <a:prstGeom prst="rect">
            <a:avLst/>
          </a:prstGeom>
          <a:noFill/>
          <a:ln>
            <a:noFill/>
            <a:headEnd/>
            <a:tailEnd/>
          </a:ln>
          <a:effectLst/>
        </p:spPr>
        <p:style>
          <a:lnRef idx="1">
            <a:schemeClr val="accent3"/>
          </a:lnRef>
          <a:fillRef idx="3">
            <a:schemeClr val="accent3"/>
          </a:fillRef>
          <a:effectRef idx="2">
            <a:schemeClr val="accent3"/>
          </a:effectRef>
          <a:fontRef idx="minor">
            <a:schemeClr val="lt1"/>
          </a:fontRef>
        </p:style>
        <p:txBody>
          <a:bodyPr>
            <a:spAutoFit/>
          </a:bodyPr>
          <a:lstStyle/>
          <a:p>
            <a:pPr algn="ctr">
              <a:spcBef>
                <a:spcPct val="20000"/>
              </a:spcBef>
              <a:buClr>
                <a:schemeClr val="folHlink"/>
              </a:buClr>
              <a:buSzPct val="60000"/>
              <a:buFont typeface="Wingdings" pitchFamily="2" charset="2"/>
              <a:buNone/>
            </a:pPr>
            <a:r>
              <a:rPr lang="en-US" altLang="zh-TW" sz="2000">
                <a:solidFill>
                  <a:schemeClr val="tx1"/>
                </a:solidFill>
              </a:rPr>
              <a:t>at least 8%</a:t>
            </a:r>
            <a:endParaRPr lang="zh-TW" altLang="en-US" sz="2000">
              <a:solidFill>
                <a:schemeClr val="tx1"/>
              </a:solidFill>
            </a:endParaRPr>
          </a:p>
        </p:txBody>
      </p:sp>
      <p:sp>
        <p:nvSpPr>
          <p:cNvPr id="61452" name="AutoShape 11"/>
          <p:cNvSpPr>
            <a:spLocks/>
          </p:cNvSpPr>
          <p:nvPr/>
        </p:nvSpPr>
        <p:spPr bwMode="auto">
          <a:xfrm>
            <a:off x="1219200" y="1981200"/>
            <a:ext cx="304800" cy="1066800"/>
          </a:xfrm>
          <a:prstGeom prst="leftBrace">
            <a:avLst>
              <a:gd name="adj1" fmla="val 33333"/>
              <a:gd name="adj2" fmla="val 50000"/>
            </a:avLst>
          </a:prstGeom>
          <a:ln>
            <a:headEnd/>
            <a:tailEnd/>
          </a:ln>
        </p:spPr>
        <p:style>
          <a:lnRef idx="2">
            <a:schemeClr val="dk1"/>
          </a:lnRef>
          <a:fillRef idx="0">
            <a:schemeClr val="dk1"/>
          </a:fillRef>
          <a:effectRef idx="1">
            <a:schemeClr val="dk1"/>
          </a:effectRef>
          <a:fontRef idx="minor">
            <a:schemeClr val="tx1"/>
          </a:fontRef>
        </p:style>
        <p:txBody>
          <a:bodyPr wrap="none" anchor="ctr"/>
          <a:lstStyle/>
          <a:p>
            <a:endParaRPr lang="zh-TW" altLang="en-US"/>
          </a:p>
        </p:txBody>
      </p:sp>
      <p:sp>
        <p:nvSpPr>
          <p:cNvPr id="61454" name="Rectangle 13"/>
          <p:cNvSpPr>
            <a:spLocks noChangeArrowheads="1"/>
          </p:cNvSpPr>
          <p:nvPr/>
        </p:nvSpPr>
        <p:spPr bwMode="auto">
          <a:xfrm>
            <a:off x="1752600" y="2057400"/>
            <a:ext cx="2819400" cy="533400"/>
          </a:xfrm>
          <a:prstGeom prst="rect">
            <a:avLst/>
          </a:prstGeom>
          <a:noFill/>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TW" altLang="en-US"/>
          </a:p>
        </p:txBody>
      </p:sp>
      <p:sp>
        <p:nvSpPr>
          <p:cNvPr id="1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31935954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altLang="zh-TW" dirty="0"/>
              <a:t>Capital Adequacy Ratio “BIS ratio” Basel I</a:t>
            </a:r>
          </a:p>
        </p:txBody>
      </p:sp>
      <p:sp>
        <p:nvSpPr>
          <p:cNvPr id="697347" name="Rectangle 3"/>
          <p:cNvSpPr>
            <a:spLocks noGrp="1" noChangeArrowheads="1"/>
          </p:cNvSpPr>
          <p:nvPr>
            <p:ph idx="1"/>
          </p:nvPr>
        </p:nvSpPr>
        <p:spPr/>
        <p:txBody>
          <a:bodyPr/>
          <a:lstStyle/>
          <a:p>
            <a:pPr marL="0" indent="0">
              <a:buNone/>
            </a:pPr>
            <a:r>
              <a:rPr lang="en-US" altLang="zh-TW" dirty="0"/>
              <a:t>Banks in all participating nations must have a </a:t>
            </a:r>
            <a:r>
              <a:rPr lang="en-US" altLang="zh-TW" b="1" u="sng" dirty="0">
                <a:solidFill>
                  <a:schemeClr val="accent2">
                    <a:lumMod val="75000"/>
                  </a:schemeClr>
                </a:solidFill>
              </a:rPr>
              <a:t>minimum</a:t>
            </a:r>
            <a:r>
              <a:rPr lang="en-US" altLang="zh-TW" b="1" dirty="0">
                <a:solidFill>
                  <a:schemeClr val="accent2">
                    <a:lumMod val="75000"/>
                  </a:schemeClr>
                </a:solidFill>
              </a:rPr>
              <a:t> Capital Adequacy Ratio (CAR)</a:t>
            </a:r>
            <a:r>
              <a:rPr lang="en-US" altLang="zh-TW" dirty="0"/>
              <a:t> of total capital to sum of risk-weighted assets and other related risk-exposed items of 8%   </a:t>
            </a:r>
          </a:p>
          <a:p>
            <a:endParaRPr lang="en-US" altLang="zh-TW" dirty="0"/>
          </a:p>
          <a:p>
            <a:endParaRPr lang="en-US" altLang="zh-TW" dirty="0"/>
          </a:p>
          <a:p>
            <a:pPr>
              <a:spcBef>
                <a:spcPct val="50000"/>
              </a:spcBef>
            </a:pPr>
            <a:r>
              <a:rPr lang="en-US" altLang="zh-TW" b="1" dirty="0">
                <a:solidFill>
                  <a:schemeClr val="accent2">
                    <a:lumMod val="75000"/>
                  </a:schemeClr>
                </a:solidFill>
                <a:cs typeface="Arial" charset="0"/>
              </a:rPr>
              <a:t>CB</a:t>
            </a:r>
            <a:r>
              <a:rPr lang="en-US" altLang="zh-TW" dirty="0">
                <a:cs typeface="Arial" charset="0"/>
              </a:rPr>
              <a:t> = Capital Base          </a:t>
            </a:r>
          </a:p>
          <a:p>
            <a:pPr>
              <a:spcBef>
                <a:spcPct val="50000"/>
              </a:spcBef>
            </a:pPr>
            <a:r>
              <a:rPr lang="en-US" altLang="zh-TW" b="1" dirty="0">
                <a:solidFill>
                  <a:schemeClr val="accent2">
                    <a:lumMod val="75000"/>
                  </a:schemeClr>
                </a:solidFill>
                <a:cs typeface="Arial" charset="0"/>
              </a:rPr>
              <a:t>RWA</a:t>
            </a:r>
            <a:r>
              <a:rPr lang="en-US" altLang="zh-TW" dirty="0">
                <a:cs typeface="Arial" charset="0"/>
              </a:rPr>
              <a:t> = Risk Weighted Assets</a:t>
            </a:r>
          </a:p>
        </p:txBody>
      </p:sp>
      <p:sp>
        <p:nvSpPr>
          <p:cNvPr id="697350" name="Rectangle 6"/>
          <p:cNvSpPr>
            <a:spLocks noChangeArrowheads="1"/>
          </p:cNvSpPr>
          <p:nvPr/>
        </p:nvSpPr>
        <p:spPr bwMode="auto">
          <a:xfrm>
            <a:off x="3505200" y="3200400"/>
            <a:ext cx="2209800" cy="838200"/>
          </a:xfrm>
          <a:prstGeom prst="rect">
            <a:avLst/>
          </a:prstGeom>
          <a:noFill/>
          <a:ln w="38100">
            <a:solidFill>
              <a:schemeClr val="accent2">
                <a:lumMod val="75000"/>
              </a:schemeClr>
            </a:solidFill>
            <a:miter lim="800000"/>
            <a:headEnd/>
            <a:tailEnd/>
          </a:ln>
        </p:spPr>
        <p:txBody>
          <a:bodyPr wrap="none" anchor="ctr"/>
          <a:lstStyle/>
          <a:p>
            <a:endParaRPr lang="zh-TW" altLang="en-US"/>
          </a:p>
        </p:txBody>
      </p:sp>
      <p:graphicFrame>
        <p:nvGraphicFramePr>
          <p:cNvPr id="2" name="Object 4"/>
          <p:cNvGraphicFramePr>
            <a:graphicFrameLocks noChangeAspect="1"/>
          </p:cNvGraphicFramePr>
          <p:nvPr/>
        </p:nvGraphicFramePr>
        <p:xfrm>
          <a:off x="3689350" y="3314700"/>
          <a:ext cx="1841500" cy="609600"/>
        </p:xfrm>
        <a:graphic>
          <a:graphicData uri="http://schemas.openxmlformats.org/presentationml/2006/ole">
            <mc:AlternateContent xmlns:mc="http://schemas.openxmlformats.org/markup-compatibility/2006">
              <mc:Choice xmlns:v="urn:schemas-microsoft-com:vml" Requires="v">
                <p:oleObj spid="_x0000_s737383" name="Formel" r:id="rId4" imgW="1841500" imgH="609600" progId="Equation.3">
                  <p:embed/>
                </p:oleObj>
              </mc:Choice>
              <mc:Fallback>
                <p:oleObj name="Formel" r:id="rId4" imgW="1841500" imgH="6096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9350" y="3314700"/>
                        <a:ext cx="18415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Slide Number Placeholder 5"/>
          <p:cNvSpPr>
            <a:spLocks noGrp="1"/>
          </p:cNvSpPr>
          <p:nvPr>
            <p:ph type="sldNum" sz="quarter" idx="10"/>
          </p:nvPr>
        </p:nvSpPr>
        <p:spPr bwMode="auto">
          <a:xfrm>
            <a:off x="8239125" y="6586538"/>
            <a:ext cx="919163" cy="293687"/>
          </a:xfrm>
        </p:spPr>
        <p:txBody>
          <a:bodyPr vert="horz" wrap="square" lIns="91440" tIns="45720" rIns="91440" bIns="45720" numCol="1" anchor="ctr" anchorCtr="0" compatLnSpc="1">
            <a:prstTxWarp prst="textNoShape">
              <a:avLst/>
            </a:prstTxWarp>
          </a:bodyPr>
          <a:lstStyle/>
          <a:p>
            <a:fld id="{12243412-F31D-458C-8E7E-E623B34D5D38}" type="slidenum">
              <a:rPr lang="zh-TW" altLang="en-US" sz="1400"/>
              <a:pPr/>
              <a:t>38</a:t>
            </a:fld>
            <a:endParaRPr lang="en-US" altLang="zh-TW" sz="1400"/>
          </a:p>
        </p:txBody>
      </p:sp>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14436661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zh-TW" dirty="0"/>
              <a:t>Capital Adequacy Ratio “BIS Ratio” Basel I (Continued)</a:t>
            </a:r>
          </a:p>
        </p:txBody>
      </p:sp>
      <p:sp>
        <p:nvSpPr>
          <p:cNvPr id="699395" name="Rectangle 3"/>
          <p:cNvSpPr>
            <a:spLocks noGrp="1" noChangeArrowheads="1"/>
          </p:cNvSpPr>
          <p:nvPr>
            <p:ph idx="1"/>
          </p:nvPr>
        </p:nvSpPr>
        <p:spPr/>
        <p:txBody>
          <a:bodyPr>
            <a:normAutofit lnSpcReduction="10000"/>
          </a:bodyPr>
          <a:lstStyle/>
          <a:p>
            <a:pPr eaLnBrk="1" hangingPunct="1"/>
            <a:r>
              <a:rPr lang="en-US" altLang="zh-TW" b="1" dirty="0">
                <a:solidFill>
                  <a:schemeClr val="accent2">
                    <a:lumMod val="75000"/>
                  </a:schemeClr>
                </a:solidFill>
              </a:rPr>
              <a:t>Tier 1 </a:t>
            </a:r>
            <a:r>
              <a:rPr lang="en-US" altLang="zh-TW" b="1" dirty="0"/>
              <a:t>or “core” (permanent) capital</a:t>
            </a:r>
          </a:p>
          <a:p>
            <a:pPr lvl="1" eaLnBrk="1" hangingPunct="1"/>
            <a:r>
              <a:rPr lang="en-US" altLang="zh-TW" dirty="0"/>
              <a:t>Tangible equity including common stock + </a:t>
            </a:r>
          </a:p>
          <a:p>
            <a:pPr lvl="1" eaLnBrk="1" hangingPunct="1"/>
            <a:r>
              <a:rPr lang="en-US" altLang="zh-TW" dirty="0"/>
              <a:t>Non cumulative preferred stocks + other hybrid equity instruments +</a:t>
            </a:r>
          </a:p>
          <a:p>
            <a:pPr lvl="1" eaLnBrk="1" hangingPunct="1"/>
            <a:r>
              <a:rPr lang="en-US" altLang="zh-TW" dirty="0"/>
              <a:t>Surplus plus retained earnings +</a:t>
            </a:r>
          </a:p>
          <a:p>
            <a:pPr lvl="1" eaLnBrk="1" hangingPunct="1"/>
            <a:r>
              <a:rPr lang="en-US" altLang="zh-TW" dirty="0"/>
              <a:t>Minority interest in consolidated subsidiaries+</a:t>
            </a:r>
          </a:p>
          <a:p>
            <a:pPr lvl="1" eaLnBrk="1" hangingPunct="1"/>
            <a:r>
              <a:rPr lang="en-US" altLang="zh-TW" dirty="0"/>
              <a:t>Capital reserves less intangibles</a:t>
            </a:r>
          </a:p>
          <a:p>
            <a:pPr eaLnBrk="1" hangingPunct="1"/>
            <a:r>
              <a:rPr lang="en-US" altLang="zh-TW" b="1" dirty="0">
                <a:solidFill>
                  <a:schemeClr val="accent2">
                    <a:lumMod val="75000"/>
                  </a:schemeClr>
                </a:solidFill>
              </a:rPr>
              <a:t>Tier 2 </a:t>
            </a:r>
            <a:r>
              <a:rPr lang="en-US" altLang="zh-TW" b="1" dirty="0"/>
              <a:t>or “supplemental” capital (Upper Tier 2 and Lower Tier 2)</a:t>
            </a:r>
          </a:p>
          <a:p>
            <a:pPr lvl="1" eaLnBrk="1" hangingPunct="1"/>
            <a:r>
              <a:rPr lang="en-US" altLang="zh-TW" dirty="0"/>
              <a:t>Subordinated capital notes &amp; debentures &gt; 5 years to maturity +</a:t>
            </a:r>
          </a:p>
          <a:p>
            <a:pPr lvl="1" eaLnBrk="1" hangingPunct="1"/>
            <a:r>
              <a:rPr lang="en-US" altLang="zh-TW" dirty="0"/>
              <a:t>Limited-life preferred stock + cumulative perpetual preferred stock</a:t>
            </a:r>
          </a:p>
          <a:p>
            <a:pPr lvl="1" eaLnBrk="1" hangingPunct="1"/>
            <a:r>
              <a:rPr lang="en-US" altLang="zh-TW" dirty="0"/>
              <a:t>Loan loss reserves</a:t>
            </a:r>
          </a:p>
        </p:txBody>
      </p:sp>
      <p:sp>
        <p:nvSpPr>
          <p:cNvPr id="5" name="Slide Number Placeholder 5"/>
          <p:cNvSpPr>
            <a:spLocks noGrp="1"/>
          </p:cNvSpPr>
          <p:nvPr>
            <p:ph type="sldNum" sz="quarter" idx="10"/>
          </p:nvPr>
        </p:nvSpPr>
        <p:spPr bwMode="auto">
          <a:xfrm>
            <a:off x="8239125" y="6586538"/>
            <a:ext cx="919163" cy="293687"/>
          </a:xfrm>
        </p:spPr>
        <p:txBody>
          <a:bodyPr vert="horz" wrap="square" lIns="91440" tIns="45720" rIns="91440" bIns="45720" numCol="1" anchor="ctr" anchorCtr="0" compatLnSpc="1">
            <a:prstTxWarp prst="textNoShape">
              <a:avLst/>
            </a:prstTxWarp>
          </a:bodyPr>
          <a:lstStyle/>
          <a:p>
            <a:fld id="{12243412-F31D-458C-8E7E-E623B34D5D38}" type="slidenum">
              <a:rPr lang="zh-TW" altLang="en-US" sz="1400"/>
              <a:pPr/>
              <a:t>39</a:t>
            </a:fld>
            <a:endParaRPr lang="en-US" altLang="zh-TW" sz="1400"/>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8700624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Class discussion</a:t>
            </a:r>
          </a:p>
        </p:txBody>
      </p:sp>
      <p:sp>
        <p:nvSpPr>
          <p:cNvPr id="5" name="Content Placeholder 4"/>
          <p:cNvSpPr>
            <a:spLocks noGrp="1"/>
          </p:cNvSpPr>
          <p:nvPr>
            <p:ph idx="1"/>
          </p:nvPr>
        </p:nvSpPr>
        <p:spPr/>
        <p:txBody>
          <a:bodyPr/>
          <a:lstStyle/>
          <a:p>
            <a:r>
              <a:rPr lang="en-US" dirty="0"/>
              <a:t>What are the objectives and goals of financial regulation?</a:t>
            </a:r>
          </a:p>
        </p:txBody>
      </p:sp>
      <p:sp>
        <p:nvSpPr>
          <p:cNvPr id="2" name="Slide Number Placeholder 1"/>
          <p:cNvSpPr>
            <a:spLocks noGrp="1"/>
          </p:cNvSpPr>
          <p:nvPr>
            <p:ph type="sldNum" sz="quarter" idx="10"/>
          </p:nvPr>
        </p:nvSpPr>
        <p:spPr/>
        <p:txBody>
          <a:bodyPr/>
          <a:lstStyle/>
          <a:p>
            <a:fld id="{50CB67B9-9C69-47BF-95CF-DB0F747D0F1A}" type="slidenum">
              <a:rPr lang="en-US" altLang="en-US" smtClean="0"/>
              <a:pPr/>
              <a:t>4</a:t>
            </a:fld>
            <a:endParaRPr lang="en-US" altLang="en-US"/>
          </a:p>
        </p:txBody>
      </p:sp>
      <p:sp>
        <p:nvSpPr>
          <p:cNvPr id="3" name="Footer Placeholder 2"/>
          <p:cNvSpPr>
            <a:spLocks noGrp="1"/>
          </p:cNvSpPr>
          <p:nvPr>
            <p:ph type="ftr" sz="quarter" idx="11"/>
          </p:nvPr>
        </p:nvSpPr>
        <p:spPr/>
        <p:txBody>
          <a:bodyPr/>
          <a:lstStyle/>
          <a:p>
            <a:r>
              <a:rPr lang="en-US" altLang="zh-TW" dirty="0"/>
              <a:t>Financial Regulation</a:t>
            </a:r>
          </a:p>
        </p:txBody>
      </p:sp>
    </p:spTree>
    <p:extLst>
      <p:ext uri="{BB962C8B-B14F-4D97-AF65-F5344CB8AC3E}">
        <p14:creationId xmlns:p14="http://schemas.microsoft.com/office/powerpoint/2010/main" val="2007194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zh-TW" dirty="0"/>
              <a:t>Capital Adequacy Ratio “BIS ratio” Basel I (Continued)</a:t>
            </a:r>
          </a:p>
        </p:txBody>
      </p:sp>
      <p:graphicFrame>
        <p:nvGraphicFramePr>
          <p:cNvPr id="11" name="Table 10"/>
          <p:cNvGraphicFramePr>
            <a:graphicFrameLocks noGrp="1"/>
          </p:cNvGraphicFramePr>
          <p:nvPr/>
        </p:nvGraphicFramePr>
        <p:xfrm>
          <a:off x="533400" y="1676400"/>
          <a:ext cx="8077200" cy="411480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gridCol w="6477000">
                  <a:extLst>
                    <a:ext uri="{9D8B030D-6E8A-4147-A177-3AD203B41FA5}">
                      <a16:colId xmlns:a16="http://schemas.microsoft.com/office/drawing/2014/main" val="20001"/>
                    </a:ext>
                  </a:extLst>
                </a:gridCol>
              </a:tblGrid>
              <a:tr h="370840">
                <a:tc>
                  <a:txBody>
                    <a:bodyPr/>
                    <a:lstStyle/>
                    <a:p>
                      <a:r>
                        <a:rPr lang="en-US" altLang="zh-TW" sz="2000" b="1" dirty="0"/>
                        <a:t>Risk Weights</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b="1" dirty="0"/>
                        <a:t>Four Categories</a:t>
                      </a:r>
                    </a:p>
                  </a:txBody>
                  <a:tcPr/>
                </a:tc>
                <a:extLst>
                  <a:ext uri="{0D108BD9-81ED-4DB2-BD59-A6C34878D82A}">
                    <a16:rowId xmlns:a16="http://schemas.microsoft.com/office/drawing/2014/main" val="10000"/>
                  </a:ext>
                </a:extLst>
              </a:tr>
              <a:tr h="370840">
                <a:tc>
                  <a:txBody>
                    <a:bodyPr/>
                    <a:lstStyle/>
                    <a:p>
                      <a:pPr algn="ctr"/>
                      <a:r>
                        <a:rPr lang="en-US" altLang="zh-TW" sz="2000" b="1" dirty="0"/>
                        <a:t>0.00</a:t>
                      </a:r>
                      <a:endParaRPr lang="zh-TW" altLang="en-US" sz="2000" b="1" dirty="0"/>
                    </a:p>
                  </a:txBody>
                  <a:tcPr anchor="ctr"/>
                </a:tc>
                <a:tc>
                  <a:txBody>
                    <a:bodyPr/>
                    <a:lstStyle/>
                    <a:p>
                      <a:r>
                        <a:rPr lang="en-US" altLang="zh-TW" sz="2000" dirty="0"/>
                        <a:t>Items that have little default risk e.g. cash; OECD government securities</a:t>
                      </a:r>
                      <a:endParaRPr lang="zh-TW" altLang="en-US" sz="2000" dirty="0"/>
                    </a:p>
                  </a:txBody>
                  <a:tcPr/>
                </a:tc>
                <a:extLst>
                  <a:ext uri="{0D108BD9-81ED-4DB2-BD59-A6C34878D82A}">
                    <a16:rowId xmlns:a16="http://schemas.microsoft.com/office/drawing/2014/main" val="10001"/>
                  </a:ext>
                </a:extLst>
              </a:tr>
              <a:tr h="370840">
                <a:tc>
                  <a:txBody>
                    <a:bodyPr/>
                    <a:lstStyle/>
                    <a:p>
                      <a:pPr algn="ctr"/>
                      <a:r>
                        <a:rPr lang="en-US" altLang="zh-TW" sz="2000" b="1" dirty="0"/>
                        <a:t>0.20</a:t>
                      </a:r>
                      <a:endParaRPr lang="zh-TW" altLang="en-US" sz="2000" b="1" dirty="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2000" dirty="0"/>
                        <a:t>Some degree of minimal risk e.g. other types of government securities; claims on banks in OECD countries; interbank deposits</a:t>
                      </a:r>
                    </a:p>
                  </a:txBody>
                  <a:tcPr/>
                </a:tc>
                <a:extLst>
                  <a:ext uri="{0D108BD9-81ED-4DB2-BD59-A6C34878D82A}">
                    <a16:rowId xmlns:a16="http://schemas.microsoft.com/office/drawing/2014/main" val="10002"/>
                  </a:ext>
                </a:extLst>
              </a:tr>
              <a:tr h="370840">
                <a:tc>
                  <a:txBody>
                    <a:bodyPr/>
                    <a:lstStyle/>
                    <a:p>
                      <a:pPr algn="ctr"/>
                      <a:r>
                        <a:rPr lang="en-US" altLang="zh-TW" sz="2000" b="1" dirty="0"/>
                        <a:t>0.50</a:t>
                      </a:r>
                      <a:endParaRPr lang="zh-TW" altLang="en-US" sz="2000" b="1" dirty="0"/>
                    </a:p>
                  </a:txBody>
                  <a:tcPr anchor="ctr"/>
                </a:tc>
                <a:tc>
                  <a:txBody>
                    <a:bodyPr/>
                    <a:lstStyle/>
                    <a:p>
                      <a:r>
                        <a:rPr lang="en-US" altLang="zh-TW" sz="2000" dirty="0"/>
                        <a:t>Secured/collateralized loans e.g. residential mortgage loans, government revenue bonds, selected types of mortgage-backed securities</a:t>
                      </a:r>
                      <a:endParaRPr lang="zh-TW" altLang="en-US" sz="2000" dirty="0"/>
                    </a:p>
                  </a:txBody>
                  <a:tcPr/>
                </a:tc>
                <a:extLst>
                  <a:ext uri="{0D108BD9-81ED-4DB2-BD59-A6C34878D82A}">
                    <a16:rowId xmlns:a16="http://schemas.microsoft.com/office/drawing/2014/main" val="10003"/>
                  </a:ext>
                </a:extLst>
              </a:tr>
              <a:tr h="370840">
                <a:tc>
                  <a:txBody>
                    <a:bodyPr/>
                    <a:lstStyle/>
                    <a:p>
                      <a:pPr algn="ctr"/>
                      <a:r>
                        <a:rPr lang="en-US" altLang="zh-TW" sz="2000" b="1" dirty="0"/>
                        <a:t>1.00</a:t>
                      </a:r>
                      <a:endParaRPr lang="zh-TW" altLang="en-US" sz="2000" b="1" dirty="0"/>
                    </a:p>
                  </a:txBody>
                  <a:tcPr anchor="ctr"/>
                </a:tc>
                <a:tc>
                  <a:txBody>
                    <a:bodyPr/>
                    <a:lstStyle/>
                    <a:p>
                      <a:r>
                        <a:rPr lang="en-US" altLang="zh-TW" sz="2000" dirty="0"/>
                        <a:t>Maximum degree of risk e.g. commercial and consumer unsecured loans and other assets of the highest risk exposure</a:t>
                      </a:r>
                      <a:endParaRPr lang="zh-TW" altLang="en-US" sz="2000" dirty="0"/>
                    </a:p>
                  </a:txBody>
                  <a:tcPr/>
                </a:tc>
                <a:extLst>
                  <a:ext uri="{0D108BD9-81ED-4DB2-BD59-A6C34878D82A}">
                    <a16:rowId xmlns:a16="http://schemas.microsoft.com/office/drawing/2014/main" val="10004"/>
                  </a:ext>
                </a:extLst>
              </a:tr>
            </a:tbl>
          </a:graphicData>
        </a:graphic>
      </p:graphicFrame>
      <p:sp>
        <p:nvSpPr>
          <p:cNvPr id="4" name="Slide Number Placeholder 5"/>
          <p:cNvSpPr>
            <a:spLocks noGrp="1"/>
          </p:cNvSpPr>
          <p:nvPr>
            <p:ph type="sldNum" sz="quarter" idx="10"/>
          </p:nvPr>
        </p:nvSpPr>
        <p:spPr bwMode="auto">
          <a:xfrm>
            <a:off x="8239125" y="6586538"/>
            <a:ext cx="919163" cy="293687"/>
          </a:xfrm>
        </p:spPr>
        <p:txBody>
          <a:bodyPr vert="horz" wrap="square" lIns="91440" tIns="45720" rIns="91440" bIns="45720" numCol="1" anchor="ctr" anchorCtr="0" compatLnSpc="1">
            <a:prstTxWarp prst="textNoShape">
              <a:avLst/>
            </a:prstTxWarp>
          </a:bodyPr>
          <a:lstStyle/>
          <a:p>
            <a:fld id="{12243412-F31D-458C-8E7E-E623B34D5D38}" type="slidenum">
              <a:rPr lang="zh-TW" altLang="en-US" sz="1400"/>
              <a:pPr/>
              <a:t>40</a:t>
            </a:fld>
            <a:endParaRPr lang="en-US" altLang="zh-TW" sz="1400"/>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28157292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Capital Adequacy Ratio “BIS ratio” Basel I (Continued)</a:t>
            </a:r>
            <a:endParaRPr lang="zh-TW" altLang="en-US" dirty="0"/>
          </a:p>
        </p:txBody>
      </p:sp>
      <p:sp>
        <p:nvSpPr>
          <p:cNvPr id="5" name="Content Placeholder 4"/>
          <p:cNvSpPr>
            <a:spLocks noGrp="1"/>
          </p:cNvSpPr>
          <p:nvPr>
            <p:ph idx="1"/>
          </p:nvPr>
        </p:nvSpPr>
        <p:spPr/>
        <p:txBody>
          <a:bodyPr/>
          <a:lstStyle/>
          <a:p>
            <a:r>
              <a:rPr lang="en-US" altLang="zh-TW" dirty="0"/>
              <a:t>Off balance sheet instruments such as:</a:t>
            </a:r>
          </a:p>
          <a:p>
            <a:pPr lvl="1"/>
            <a:r>
              <a:rPr lang="en-US" altLang="zh-TW" dirty="0"/>
              <a:t>Letters of credit</a:t>
            </a:r>
          </a:p>
          <a:p>
            <a:pPr lvl="1"/>
            <a:r>
              <a:rPr lang="en-US" altLang="zh-TW" dirty="0"/>
              <a:t>Futures</a:t>
            </a:r>
          </a:p>
          <a:p>
            <a:pPr lvl="1"/>
            <a:r>
              <a:rPr lang="en-US" altLang="zh-TW" dirty="0"/>
              <a:t>Swaps</a:t>
            </a:r>
          </a:p>
          <a:p>
            <a:pPr lvl="1"/>
            <a:r>
              <a:rPr lang="en-US" altLang="zh-TW" dirty="0"/>
              <a:t>FX agreements</a:t>
            </a:r>
          </a:p>
          <a:p>
            <a:r>
              <a:rPr lang="en-US" altLang="zh-TW" dirty="0"/>
              <a:t>Are converted into “credit risk equivalents” and weighted by the type of counterparty to a given claim according to the risk weight categories (e.g. OECD governments : 0%)</a:t>
            </a:r>
            <a:endParaRPr lang="zh-TW" altLang="en-US" dirty="0"/>
          </a:p>
        </p:txBody>
      </p:sp>
      <p:sp>
        <p:nvSpPr>
          <p:cNvPr id="3" name="Slide Number Placeholder 2"/>
          <p:cNvSpPr>
            <a:spLocks noGrp="1"/>
          </p:cNvSpPr>
          <p:nvPr>
            <p:ph type="sldNum" sz="quarter" idx="10"/>
          </p:nvPr>
        </p:nvSpPr>
        <p:spPr/>
        <p:txBody>
          <a:bodyPr/>
          <a:lstStyle/>
          <a:p>
            <a:fld id="{B2E8517A-7B27-4B5A-84D1-7E407DDFD705}" type="slidenum">
              <a:rPr lang="en-US" altLang="en-US" smtClean="0"/>
              <a:pPr/>
              <a:t>41</a:t>
            </a:fld>
            <a:endParaRPr lang="en-US" altLang="en-US"/>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TW" dirty="0"/>
              <a:t>Calculating the BIS Ratio (Basel I CAR)</a:t>
            </a:r>
          </a:p>
        </p:txBody>
      </p:sp>
      <p:sp>
        <p:nvSpPr>
          <p:cNvPr id="9" name="Content Placeholder 8"/>
          <p:cNvSpPr>
            <a:spLocks noGrp="1"/>
          </p:cNvSpPr>
          <p:nvPr>
            <p:ph idx="1"/>
          </p:nvPr>
        </p:nvSpPr>
        <p:spPr/>
        <p:txBody>
          <a:bodyPr/>
          <a:lstStyle/>
          <a:p>
            <a:endParaRPr lang="zh-TW" altLang="en-US"/>
          </a:p>
        </p:txBody>
      </p:sp>
      <p:sp>
        <p:nvSpPr>
          <p:cNvPr id="6" name="Slide Number Placeholder 5"/>
          <p:cNvSpPr>
            <a:spLocks noGrp="1"/>
          </p:cNvSpPr>
          <p:nvPr>
            <p:ph type="sldNum" sz="quarter" idx="10"/>
          </p:nvPr>
        </p:nvSpPr>
        <p:spPr bwMode="auto"/>
        <p:txBody>
          <a:bodyPr vert="horz" wrap="square" lIns="91440" tIns="45720" rIns="91440" bIns="45720" numCol="1" anchor="ctr" anchorCtr="0" compatLnSpc="1">
            <a:prstTxWarp prst="textNoShape">
              <a:avLst/>
            </a:prstTxWarp>
          </a:bodyPr>
          <a:lstStyle/>
          <a:p>
            <a:fld id="{12243412-F31D-458C-8E7E-E623B34D5D38}" type="slidenum">
              <a:rPr lang="zh-TW" altLang="en-US" sz="1400"/>
              <a:pPr/>
              <a:t>42</a:t>
            </a:fld>
            <a:endParaRPr lang="en-US" altLang="zh-TW" sz="1400"/>
          </a:p>
        </p:txBody>
      </p:sp>
      <p:sp>
        <p:nvSpPr>
          <p:cNvPr id="8" name="Footer Placeholder 4"/>
          <p:cNvSpPr>
            <a:spLocks noGrp="1"/>
          </p:cNvSpPr>
          <p:nvPr>
            <p:ph type="ftr" sz="quarter" idx="11"/>
          </p:nvPr>
        </p:nvSpPr>
        <p:spPr bwMode="auto">
          <a:noFill/>
          <a:ln>
            <a:miter lim="800000"/>
            <a:headEnd/>
            <a:tailEnd/>
          </a:ln>
        </p:spPr>
        <p:txBody>
          <a:bodyPr/>
          <a:lstStyle/>
          <a:p>
            <a:r>
              <a:rPr lang="en-US" altLang="zh-TW" dirty="0"/>
              <a:t>Banking Regulation</a:t>
            </a:r>
          </a:p>
        </p:txBody>
      </p:sp>
      <p:sp>
        <p:nvSpPr>
          <p:cNvPr id="66571" name="Text Box 8"/>
          <p:cNvSpPr txBox="1">
            <a:spLocks noChangeArrowheads="1"/>
          </p:cNvSpPr>
          <p:nvPr/>
        </p:nvSpPr>
        <p:spPr bwMode="auto">
          <a:xfrm>
            <a:off x="0" y="5864423"/>
            <a:ext cx="22860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a:t>
            </a:r>
            <a:r>
              <a:rPr lang="en-US" altLang="zh-TW" dirty="0" err="1"/>
              <a:t>Mishkin</a:t>
            </a:r>
            <a:r>
              <a:rPr lang="en-US" altLang="zh-TW" dirty="0"/>
              <a:t>/Eakins</a:t>
            </a:r>
          </a:p>
        </p:txBody>
      </p:sp>
      <p:sp>
        <p:nvSpPr>
          <p:cNvPr id="66572" name="Text Box 9"/>
          <p:cNvSpPr txBox="1">
            <a:spLocks noChangeArrowheads="1"/>
          </p:cNvSpPr>
          <p:nvPr>
            <p:custDataLst>
              <p:tags r:id="rId1"/>
            </p:custDataLst>
          </p:nvPr>
        </p:nvSpPr>
        <p:spPr bwMode="auto">
          <a:xfrm>
            <a:off x="990600" y="5334000"/>
            <a:ext cx="7010400" cy="4616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9" tIns="45719" rIns="91439" bIns="45719" anchor="t" anchorCtr="0">
            <a:spAutoFit/>
          </a:bodyPr>
          <a:lstStyle/>
          <a:p>
            <a:pPr algn="ctr" eaLnBrk="0" hangingPunct="0">
              <a:spcBef>
                <a:spcPct val="50000"/>
              </a:spcBef>
            </a:pPr>
            <a:r>
              <a:rPr lang="en-US" altLang="zh-TW" b="1" dirty="0">
                <a:solidFill>
                  <a:srgbClr val="FFFFFF"/>
                </a:solidFill>
                <a:latin typeface="Arial"/>
              </a:rPr>
              <a:t>Off balance sheet: SBLC  $ 20 million</a:t>
            </a:r>
          </a:p>
        </p:txBody>
      </p:sp>
      <p:graphicFrame>
        <p:nvGraphicFramePr>
          <p:cNvPr id="13" name="Table 12"/>
          <p:cNvGraphicFramePr>
            <a:graphicFrameLocks noGrp="1"/>
          </p:cNvGraphicFramePr>
          <p:nvPr/>
        </p:nvGraphicFramePr>
        <p:xfrm>
          <a:off x="533400" y="1371600"/>
          <a:ext cx="8229600" cy="3708400"/>
        </p:xfrm>
        <a:graphic>
          <a:graphicData uri="http://schemas.openxmlformats.org/drawingml/2006/table">
            <a:tbl>
              <a:tblPr firstRow="1" lastRow="1" bandRow="1">
                <a:tableStyleId>{5C22544A-7EE6-4342-B048-85BDC9FD1C3A}</a:tableStyleId>
              </a:tblPr>
              <a:tblGrid>
                <a:gridCol w="3047999">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086101">
                  <a:extLst>
                    <a:ext uri="{9D8B030D-6E8A-4147-A177-3AD203B41FA5}">
                      <a16:colId xmlns:a16="http://schemas.microsoft.com/office/drawing/2014/main" val="20002"/>
                    </a:ext>
                  </a:extLst>
                </a:gridCol>
                <a:gridCol w="1028700">
                  <a:extLst>
                    <a:ext uri="{9D8B030D-6E8A-4147-A177-3AD203B41FA5}">
                      <a16:colId xmlns:a16="http://schemas.microsoft.com/office/drawing/2014/main" val="20003"/>
                    </a:ext>
                  </a:extLst>
                </a:gridCol>
              </a:tblGrid>
              <a:tr h="370840">
                <a:tc>
                  <a:txBody>
                    <a:bodyPr/>
                    <a:lstStyle/>
                    <a:p>
                      <a:r>
                        <a:rPr lang="en-US" altLang="zh-TW" dirty="0"/>
                        <a:t>Assets</a:t>
                      </a:r>
                      <a:endParaRPr lang="zh-TW" altLang="en-US" dirty="0"/>
                    </a:p>
                  </a:txBody>
                  <a:tcPr/>
                </a:tc>
                <a:tc>
                  <a:txBody>
                    <a:bodyPr/>
                    <a:lstStyle/>
                    <a:p>
                      <a:endParaRPr lang="zh-TW" altLang="en-US" dirty="0"/>
                    </a:p>
                  </a:txBody>
                  <a:tcPr/>
                </a:tc>
                <a:tc>
                  <a:txBody>
                    <a:bodyPr/>
                    <a:lstStyle/>
                    <a:p>
                      <a:r>
                        <a:rPr lang="en-US" altLang="zh-TW" dirty="0"/>
                        <a:t>Liabilities</a:t>
                      </a:r>
                      <a:endParaRPr lang="zh-TW" altLang="en-US" dirty="0"/>
                    </a:p>
                  </a:txBody>
                  <a:tcPr/>
                </a:tc>
                <a:tc>
                  <a:txBody>
                    <a:bodyPr/>
                    <a:lstStyle/>
                    <a:p>
                      <a:endParaRPr lang="zh-TW" altLang="en-US" dirty="0"/>
                    </a:p>
                  </a:txBody>
                  <a:tcPr/>
                </a:tc>
                <a:extLst>
                  <a:ext uri="{0D108BD9-81ED-4DB2-BD59-A6C34878D82A}">
                    <a16:rowId xmlns:a16="http://schemas.microsoft.com/office/drawing/2014/main" val="10000"/>
                  </a:ext>
                </a:extLst>
              </a:tr>
              <a:tr h="370840">
                <a:tc>
                  <a:txBody>
                    <a:bodyPr/>
                    <a:lstStyle/>
                    <a:p>
                      <a:r>
                        <a:rPr lang="en-US" altLang="zh-TW" dirty="0">
                          <a:ea typeface="新細明體" pitchFamily="18" charset="-120"/>
                        </a:rPr>
                        <a:t>Reserves</a:t>
                      </a:r>
                      <a:endParaRPr lang="zh-TW" altLang="en-US" dirty="0"/>
                    </a:p>
                  </a:txBody>
                  <a:tcPr/>
                </a:tc>
                <a:tc>
                  <a:txBody>
                    <a:bodyPr/>
                    <a:lstStyle/>
                    <a:p>
                      <a:pPr algn="r"/>
                      <a:r>
                        <a:rPr lang="en-US" altLang="zh-TW" dirty="0">
                          <a:ea typeface="新細明體" pitchFamily="18" charset="-120"/>
                        </a:rPr>
                        <a:t> $ 3 m </a:t>
                      </a:r>
                      <a:endParaRPr lang="zh-TW" altLang="en-US" dirty="0"/>
                    </a:p>
                  </a:txBody>
                  <a:tcPr/>
                </a:tc>
                <a:tc>
                  <a:txBody>
                    <a:bodyPr/>
                    <a:lstStyle/>
                    <a:p>
                      <a:r>
                        <a:rPr lang="en-US" altLang="zh-TW" dirty="0">
                          <a:ea typeface="新細明體" pitchFamily="18" charset="-120"/>
                        </a:rPr>
                        <a:t>Checkable  deposits </a:t>
                      </a:r>
                      <a:endParaRPr lang="zh-TW" altLang="en-US" dirty="0"/>
                    </a:p>
                  </a:txBody>
                  <a:tcPr/>
                </a:tc>
                <a:tc>
                  <a:txBody>
                    <a:bodyPr/>
                    <a:lstStyle/>
                    <a:p>
                      <a:pPr algn="r"/>
                      <a:r>
                        <a:rPr lang="en-US" altLang="zh-TW" dirty="0">
                          <a:ea typeface="新細明體" pitchFamily="18" charset="-120"/>
                        </a:rPr>
                        <a:t>$ 20 m</a:t>
                      </a:r>
                      <a:endParaRPr lang="zh-TW" altLang="en-US" dirty="0"/>
                    </a:p>
                  </a:txBody>
                  <a:tcPr/>
                </a:tc>
                <a:extLst>
                  <a:ext uri="{0D108BD9-81ED-4DB2-BD59-A6C34878D82A}">
                    <a16:rowId xmlns:a16="http://schemas.microsoft.com/office/drawing/2014/main" val="10001"/>
                  </a:ext>
                </a:extLst>
              </a:tr>
              <a:tr h="370840">
                <a:tc>
                  <a:txBody>
                    <a:bodyPr/>
                    <a:lstStyle/>
                    <a:p>
                      <a:r>
                        <a:rPr lang="en-US" altLang="zh-TW" dirty="0">
                          <a:ea typeface="新細明體" pitchFamily="18" charset="-120"/>
                        </a:rPr>
                        <a:t>Treasury securities </a:t>
                      </a:r>
                      <a:endParaRPr lang="zh-TW" altLang="en-US" dirty="0"/>
                    </a:p>
                  </a:txBody>
                  <a:tcPr/>
                </a:tc>
                <a:tc>
                  <a:txBody>
                    <a:bodyPr/>
                    <a:lstStyle/>
                    <a:p>
                      <a:pPr algn="r"/>
                      <a:r>
                        <a:rPr lang="en-US" altLang="zh-TW" dirty="0">
                          <a:ea typeface="新細明體" pitchFamily="18" charset="-120"/>
                        </a:rPr>
                        <a:t>$ 10 m </a:t>
                      </a:r>
                      <a:endParaRPr lang="zh-TW" altLang="en-US" dirty="0"/>
                    </a:p>
                  </a:txBody>
                  <a:tcPr/>
                </a:tc>
                <a:tc>
                  <a:txBody>
                    <a:bodyPr/>
                    <a:lstStyle/>
                    <a:p>
                      <a:r>
                        <a:rPr lang="en-US" altLang="zh-TW" dirty="0">
                          <a:ea typeface="新細明體" pitchFamily="18" charset="-120"/>
                        </a:rPr>
                        <a:t>Non transactions deposits</a:t>
                      </a:r>
                      <a:endParaRPr lang="zh-TW" altLang="en-US" dirty="0"/>
                    </a:p>
                  </a:txBody>
                  <a:tcPr/>
                </a:tc>
                <a:tc>
                  <a:txBody>
                    <a:bodyPr/>
                    <a:lstStyle/>
                    <a:p>
                      <a:pPr algn="r"/>
                      <a:r>
                        <a:rPr lang="en-US" altLang="zh-TW" dirty="0">
                          <a:ea typeface="新細明體" pitchFamily="18" charset="-120"/>
                        </a:rPr>
                        <a:t>$ 60 m</a:t>
                      </a:r>
                      <a:endParaRPr lang="zh-TW" altLang="en-US" dirty="0"/>
                    </a:p>
                  </a:txBody>
                  <a:tcPr/>
                </a:tc>
                <a:extLst>
                  <a:ext uri="{0D108BD9-81ED-4DB2-BD59-A6C34878D82A}">
                    <a16:rowId xmlns:a16="http://schemas.microsoft.com/office/drawing/2014/main" val="10002"/>
                  </a:ext>
                </a:extLst>
              </a:tr>
              <a:tr h="370840">
                <a:tc>
                  <a:txBody>
                    <a:bodyPr/>
                    <a:lstStyle/>
                    <a:p>
                      <a:r>
                        <a:rPr lang="en-US" altLang="zh-TW" dirty="0">
                          <a:ea typeface="新細明體" pitchFamily="18" charset="-120"/>
                        </a:rPr>
                        <a:t>Gov. agency securities </a:t>
                      </a:r>
                      <a:endParaRPr lang="zh-TW" altLang="en-US" b="1" dirty="0"/>
                    </a:p>
                  </a:txBody>
                  <a:tcPr/>
                </a:tc>
                <a:tc>
                  <a:txBody>
                    <a:bodyPr/>
                    <a:lstStyle/>
                    <a:p>
                      <a:pPr algn="r"/>
                      <a:r>
                        <a:rPr lang="en-US" altLang="zh-TW" dirty="0">
                          <a:ea typeface="新細明體" pitchFamily="18" charset="-120"/>
                        </a:rPr>
                        <a:t>$  7 m </a:t>
                      </a:r>
                      <a:endParaRPr lang="zh-TW" altLang="en-US" dirty="0"/>
                    </a:p>
                  </a:txBody>
                  <a:tcPr/>
                </a:tc>
                <a:tc>
                  <a:txBody>
                    <a:bodyPr/>
                    <a:lstStyle/>
                    <a:p>
                      <a:r>
                        <a:rPr lang="en-US" altLang="zh-TW" dirty="0">
                          <a:ea typeface="新細明體" pitchFamily="18" charset="-120"/>
                        </a:rPr>
                        <a:t>Borrowings </a:t>
                      </a:r>
                      <a:endParaRPr lang="zh-TW" altLang="en-US" dirty="0"/>
                    </a:p>
                  </a:txBody>
                  <a:tcPr/>
                </a:tc>
                <a:tc>
                  <a:txBody>
                    <a:bodyPr/>
                    <a:lstStyle/>
                    <a:p>
                      <a:pPr algn="r"/>
                      <a:r>
                        <a:rPr lang="en-US" altLang="zh-TW" dirty="0">
                          <a:ea typeface="新細明體" pitchFamily="18" charset="-120"/>
                        </a:rPr>
                        <a:t>$ 11 m</a:t>
                      </a:r>
                      <a:endParaRPr lang="zh-TW" altLang="en-US" dirty="0"/>
                    </a:p>
                  </a:txBody>
                  <a:tcPr/>
                </a:tc>
                <a:extLst>
                  <a:ext uri="{0D108BD9-81ED-4DB2-BD59-A6C34878D82A}">
                    <a16:rowId xmlns:a16="http://schemas.microsoft.com/office/drawing/2014/main" val="10003"/>
                  </a:ext>
                </a:extLst>
              </a:tr>
              <a:tr h="370840">
                <a:tc>
                  <a:txBody>
                    <a:bodyPr/>
                    <a:lstStyle/>
                    <a:p>
                      <a:r>
                        <a:rPr lang="en-US" altLang="zh-TW" dirty="0">
                          <a:ea typeface="新細明體" pitchFamily="18" charset="-120"/>
                        </a:rPr>
                        <a:t>Municipal bonds	</a:t>
                      </a:r>
                      <a:endParaRPr lang="zh-TW" altLang="en-US" dirty="0"/>
                    </a:p>
                  </a:txBody>
                  <a:tcPr/>
                </a:tc>
                <a:tc>
                  <a:txBody>
                    <a:bodyPr/>
                    <a:lstStyle/>
                    <a:p>
                      <a:pPr algn="r"/>
                      <a:r>
                        <a:rPr lang="en-US" altLang="zh-TW" dirty="0">
                          <a:ea typeface="新細明體" pitchFamily="18" charset="-120"/>
                        </a:rPr>
                        <a:t> $ 10 m </a:t>
                      </a:r>
                      <a:endParaRPr lang="zh-TW" altLang="en-US" dirty="0"/>
                    </a:p>
                  </a:txBody>
                  <a:tcPr/>
                </a:tc>
                <a:tc>
                  <a:txBody>
                    <a:bodyPr/>
                    <a:lstStyle/>
                    <a:p>
                      <a:r>
                        <a:rPr lang="en-US" altLang="zh-TW" dirty="0">
                          <a:ea typeface="新細明體" pitchFamily="18" charset="-120"/>
                        </a:rPr>
                        <a:t>Loan loss reserves </a:t>
                      </a:r>
                      <a:endParaRPr lang="zh-TW" altLang="en-US" dirty="0"/>
                    </a:p>
                  </a:txBody>
                  <a:tcPr/>
                </a:tc>
                <a:tc>
                  <a:txBody>
                    <a:bodyPr/>
                    <a:lstStyle/>
                    <a:p>
                      <a:pPr algn="r"/>
                      <a:r>
                        <a:rPr lang="en-US" altLang="zh-TW" dirty="0">
                          <a:ea typeface="新細明體" pitchFamily="18" charset="-120"/>
                        </a:rPr>
                        <a:t>$  2 m</a:t>
                      </a:r>
                      <a:endParaRPr lang="zh-TW" altLang="en-US" dirty="0"/>
                    </a:p>
                  </a:txBody>
                  <a:tcPr/>
                </a:tc>
                <a:extLst>
                  <a:ext uri="{0D108BD9-81ED-4DB2-BD59-A6C34878D82A}">
                    <a16:rowId xmlns:a16="http://schemas.microsoft.com/office/drawing/2014/main" val="10004"/>
                  </a:ext>
                </a:extLst>
              </a:tr>
              <a:tr h="370840">
                <a:tc>
                  <a:txBody>
                    <a:bodyPr/>
                    <a:lstStyle/>
                    <a:p>
                      <a:r>
                        <a:rPr lang="en-US" altLang="zh-TW" dirty="0">
                          <a:ea typeface="新細明體" pitchFamily="18" charset="-120"/>
                        </a:rPr>
                        <a:t>Residential mortgages </a:t>
                      </a:r>
                      <a:endParaRPr lang="zh-TW" altLang="en-US" dirty="0"/>
                    </a:p>
                  </a:txBody>
                  <a:tcPr/>
                </a:tc>
                <a:tc>
                  <a:txBody>
                    <a:bodyPr/>
                    <a:lstStyle/>
                    <a:p>
                      <a:pPr algn="r"/>
                      <a:r>
                        <a:rPr lang="en-US" altLang="zh-TW" dirty="0">
                          <a:ea typeface="新細明體" pitchFamily="18" charset="-120"/>
                        </a:rPr>
                        <a:t> $ 10 m </a:t>
                      </a:r>
                      <a:endParaRPr lang="zh-TW" altLang="en-US" dirty="0"/>
                    </a:p>
                  </a:txBody>
                  <a:tcPr/>
                </a:tc>
                <a:tc>
                  <a:txBody>
                    <a:bodyPr/>
                    <a:lstStyle/>
                    <a:p>
                      <a:r>
                        <a:rPr lang="en-US" altLang="zh-TW" dirty="0">
                          <a:ea typeface="新細明體" pitchFamily="18" charset="-120"/>
                        </a:rPr>
                        <a:t>Bank capital </a:t>
                      </a:r>
                      <a:endParaRPr lang="zh-TW" altLang="en-US" dirty="0"/>
                    </a:p>
                  </a:txBody>
                  <a:tcPr/>
                </a:tc>
                <a:tc>
                  <a:txBody>
                    <a:bodyPr/>
                    <a:lstStyle/>
                    <a:p>
                      <a:pPr algn="r"/>
                      <a:r>
                        <a:rPr lang="en-US" altLang="zh-TW" dirty="0">
                          <a:ea typeface="新細明體" pitchFamily="18" charset="-120"/>
                        </a:rPr>
                        <a:t>$  7 m</a:t>
                      </a:r>
                      <a:endParaRPr lang="zh-TW" altLang="en-US" dirty="0"/>
                    </a:p>
                  </a:txBody>
                  <a:tcPr/>
                </a:tc>
                <a:extLst>
                  <a:ext uri="{0D108BD9-81ED-4DB2-BD59-A6C34878D82A}">
                    <a16:rowId xmlns:a16="http://schemas.microsoft.com/office/drawing/2014/main" val="10005"/>
                  </a:ext>
                </a:extLst>
              </a:tr>
              <a:tr h="370840">
                <a:tc>
                  <a:txBody>
                    <a:bodyPr/>
                    <a:lstStyle/>
                    <a:p>
                      <a:r>
                        <a:rPr lang="en-US" altLang="zh-TW" dirty="0">
                          <a:ea typeface="新細明體" pitchFamily="18" charset="-120"/>
                        </a:rPr>
                        <a:t>Real estate loans </a:t>
                      </a:r>
                      <a:endParaRPr lang="zh-TW" altLang="en-US" dirty="0"/>
                    </a:p>
                  </a:txBody>
                  <a:tcPr/>
                </a:tc>
                <a:tc>
                  <a:txBody>
                    <a:bodyPr/>
                    <a:lstStyle/>
                    <a:p>
                      <a:pPr algn="r"/>
                      <a:r>
                        <a:rPr lang="en-US" altLang="zh-TW" dirty="0">
                          <a:ea typeface="新細明體" pitchFamily="18" charset="-120"/>
                        </a:rPr>
                        <a:t>$ 20 m </a:t>
                      </a:r>
                      <a:endParaRPr lang="zh-TW" altLang="en-US" dirty="0"/>
                    </a:p>
                  </a:txBody>
                  <a:tcPr/>
                </a:tc>
                <a:tc>
                  <a:txBody>
                    <a:bodyPr/>
                    <a:lstStyle/>
                    <a:p>
                      <a:endParaRPr lang="zh-TW" altLang="en-US"/>
                    </a:p>
                  </a:txBody>
                  <a:tcPr/>
                </a:tc>
                <a:tc>
                  <a:txBody>
                    <a:bodyPr/>
                    <a:lstStyle/>
                    <a:p>
                      <a:pPr algn="r"/>
                      <a:endParaRPr lang="zh-TW" altLang="en-US" dirty="0"/>
                    </a:p>
                  </a:txBody>
                  <a:tcPr/>
                </a:tc>
                <a:extLst>
                  <a:ext uri="{0D108BD9-81ED-4DB2-BD59-A6C34878D82A}">
                    <a16:rowId xmlns:a16="http://schemas.microsoft.com/office/drawing/2014/main" val="10006"/>
                  </a:ext>
                </a:extLst>
              </a:tr>
              <a:tr h="370840">
                <a:tc>
                  <a:txBody>
                    <a:bodyPr/>
                    <a:lstStyle/>
                    <a:p>
                      <a:r>
                        <a:rPr lang="en-US" altLang="zh-TW" dirty="0">
                          <a:ea typeface="新細明體" pitchFamily="18" charset="-120"/>
                        </a:rPr>
                        <a:t>C&amp;I loans</a:t>
                      </a:r>
                      <a:endParaRPr lang="zh-TW" altLang="en-US" dirty="0"/>
                    </a:p>
                  </a:txBody>
                  <a:tcPr/>
                </a:tc>
                <a:tc>
                  <a:txBody>
                    <a:bodyPr/>
                    <a:lstStyle/>
                    <a:p>
                      <a:pPr algn="r"/>
                      <a:r>
                        <a:rPr lang="en-US" altLang="zh-TW" dirty="0">
                          <a:ea typeface="新細明體" pitchFamily="18" charset="-120"/>
                        </a:rPr>
                        <a:t> $ 35 m </a:t>
                      </a:r>
                      <a:endParaRPr lang="zh-TW" altLang="en-US" dirty="0"/>
                    </a:p>
                  </a:txBody>
                  <a:tcPr/>
                </a:tc>
                <a:tc>
                  <a:txBody>
                    <a:bodyPr/>
                    <a:lstStyle/>
                    <a:p>
                      <a:endParaRPr lang="zh-TW" altLang="en-US"/>
                    </a:p>
                  </a:txBody>
                  <a:tcPr/>
                </a:tc>
                <a:tc>
                  <a:txBody>
                    <a:bodyPr/>
                    <a:lstStyle/>
                    <a:p>
                      <a:pPr algn="r"/>
                      <a:endParaRPr lang="zh-TW" altLang="en-US" dirty="0"/>
                    </a:p>
                  </a:txBody>
                  <a:tcPr/>
                </a:tc>
                <a:extLst>
                  <a:ext uri="{0D108BD9-81ED-4DB2-BD59-A6C34878D82A}">
                    <a16:rowId xmlns:a16="http://schemas.microsoft.com/office/drawing/2014/main" val="10007"/>
                  </a:ext>
                </a:extLst>
              </a:tr>
              <a:tr h="370840">
                <a:tc>
                  <a:txBody>
                    <a:bodyPr/>
                    <a:lstStyle/>
                    <a:p>
                      <a:r>
                        <a:rPr lang="en-US" altLang="zh-TW" dirty="0">
                          <a:ea typeface="新細明體" pitchFamily="18" charset="-120"/>
                        </a:rPr>
                        <a:t>Fixed assets </a:t>
                      </a:r>
                      <a:endParaRPr lang="zh-TW" altLang="en-US" dirty="0"/>
                    </a:p>
                  </a:txBody>
                  <a:tcPr/>
                </a:tc>
                <a:tc>
                  <a:txBody>
                    <a:bodyPr/>
                    <a:lstStyle/>
                    <a:p>
                      <a:pPr algn="r"/>
                      <a:r>
                        <a:rPr lang="en-US" altLang="zh-TW" dirty="0">
                          <a:ea typeface="新細明體" pitchFamily="18" charset="-120"/>
                        </a:rPr>
                        <a:t>$   5 m</a:t>
                      </a:r>
                      <a:endParaRPr lang="zh-TW" altLang="en-US" dirty="0"/>
                    </a:p>
                  </a:txBody>
                  <a:tcPr/>
                </a:tc>
                <a:tc>
                  <a:txBody>
                    <a:bodyPr/>
                    <a:lstStyle/>
                    <a:p>
                      <a:endParaRPr lang="zh-TW" altLang="en-US"/>
                    </a:p>
                  </a:txBody>
                  <a:tcPr/>
                </a:tc>
                <a:tc>
                  <a:txBody>
                    <a:bodyPr/>
                    <a:lstStyle/>
                    <a:p>
                      <a:pPr algn="r"/>
                      <a:endParaRPr lang="zh-TW" altLang="en-US" dirty="0"/>
                    </a:p>
                  </a:txBody>
                  <a:tcPr/>
                </a:tc>
                <a:extLst>
                  <a:ext uri="{0D108BD9-81ED-4DB2-BD59-A6C34878D82A}">
                    <a16:rowId xmlns:a16="http://schemas.microsoft.com/office/drawing/2014/main" val="10008"/>
                  </a:ext>
                </a:extLst>
              </a:tr>
              <a:tr h="370840">
                <a:tc>
                  <a:txBody>
                    <a:bodyPr/>
                    <a:lstStyle/>
                    <a:p>
                      <a:r>
                        <a:rPr lang="en-US" altLang="zh-TW" dirty="0">
                          <a:ea typeface="新細明體" pitchFamily="18" charset="-120"/>
                        </a:rPr>
                        <a:t>Total Assets</a:t>
                      </a:r>
                      <a:endParaRPr lang="zh-TW" altLang="en-US" dirty="0"/>
                    </a:p>
                  </a:txBody>
                  <a:tcPr/>
                </a:tc>
                <a:tc>
                  <a:txBody>
                    <a:bodyPr/>
                    <a:lstStyle/>
                    <a:p>
                      <a:pPr algn="r"/>
                      <a:r>
                        <a:rPr lang="en-US" altLang="zh-TW" dirty="0">
                          <a:ea typeface="新細明體" pitchFamily="18" charset="-120"/>
                        </a:rPr>
                        <a:t>$ 100 m</a:t>
                      </a:r>
                      <a:endParaRPr lang="zh-TW" altLang="en-US" dirty="0"/>
                    </a:p>
                  </a:txBody>
                  <a:tcPr/>
                </a:tc>
                <a:tc>
                  <a:txBody>
                    <a:bodyPr/>
                    <a:lstStyle/>
                    <a:p>
                      <a:r>
                        <a:rPr lang="en-US" altLang="zh-TW" dirty="0">
                          <a:ea typeface="新細明體" pitchFamily="18" charset="-120"/>
                        </a:rPr>
                        <a:t>Total Liabilities and Equity</a:t>
                      </a:r>
                      <a:endParaRPr lang="zh-TW" altLang="en-US" dirty="0"/>
                    </a:p>
                  </a:txBody>
                  <a:tcPr/>
                </a:tc>
                <a:tc>
                  <a:txBody>
                    <a:bodyPr/>
                    <a:lstStyle/>
                    <a:p>
                      <a:pPr algn="r"/>
                      <a:r>
                        <a:rPr lang="en-US" altLang="zh-TW" dirty="0">
                          <a:ea typeface="新細明體" pitchFamily="18" charset="-120"/>
                        </a:rPr>
                        <a:t>$ 100m</a:t>
                      </a:r>
                      <a:endParaRPr lang="zh-TW" altLang="en-US"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7602063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ltLang="zh-TW" sz="3600" dirty="0"/>
              <a:t>Calculating Risk-Adjusted Requirements</a:t>
            </a:r>
          </a:p>
        </p:txBody>
      </p:sp>
      <p:sp>
        <p:nvSpPr>
          <p:cNvPr id="706563" name="Rectangle 3"/>
          <p:cNvSpPr>
            <a:spLocks noGrp="1" noChangeArrowheads="1"/>
          </p:cNvSpPr>
          <p:nvPr>
            <p:ph idx="1"/>
          </p:nvPr>
        </p:nvSpPr>
        <p:spPr/>
        <p:txBody>
          <a:bodyPr/>
          <a:lstStyle/>
          <a:p>
            <a:pPr eaLnBrk="1" hangingPunct="1">
              <a:lnSpc>
                <a:spcPct val="80000"/>
              </a:lnSpc>
              <a:buFont typeface="Wingdings" pitchFamily="2" charset="2"/>
              <a:buNone/>
            </a:pPr>
            <a:endParaRPr lang="zh-TW" altLang="en-US" sz="2400" b="1" dirty="0"/>
          </a:p>
          <a:p>
            <a:pPr eaLnBrk="1" hangingPunct="1">
              <a:lnSpc>
                <a:spcPct val="80000"/>
              </a:lnSpc>
              <a:buFont typeface="Wingdings" pitchFamily="2" charset="2"/>
              <a:buNone/>
            </a:pPr>
            <a:r>
              <a:rPr lang="en-US" altLang="zh-TW" b="1" dirty="0"/>
              <a:t>Risk Adjusted Assets =</a:t>
            </a:r>
            <a:r>
              <a:rPr lang="en-US" altLang="zh-TW" sz="2400" dirty="0"/>
              <a:t>	</a:t>
            </a:r>
            <a:endParaRPr lang="en-US" altLang="zh-TW" sz="2800" dirty="0"/>
          </a:p>
          <a:p>
            <a:pPr eaLnBrk="1" hangingPunct="1">
              <a:lnSpc>
                <a:spcPct val="80000"/>
              </a:lnSpc>
              <a:buFont typeface="Wingdings" pitchFamily="2" charset="2"/>
              <a:buNone/>
            </a:pPr>
            <a:r>
              <a:rPr lang="en-US" altLang="zh-TW" sz="2800" dirty="0"/>
              <a:t>      </a:t>
            </a:r>
            <a:r>
              <a:rPr lang="en-US" altLang="zh-TW" dirty="0"/>
              <a:t>0 	x $  3 million		(Reserves)</a:t>
            </a:r>
          </a:p>
          <a:p>
            <a:pPr eaLnBrk="1" hangingPunct="1">
              <a:lnSpc>
                <a:spcPct val="80000"/>
              </a:lnSpc>
              <a:buFont typeface="Wingdings" pitchFamily="2" charset="2"/>
              <a:buNone/>
            </a:pPr>
            <a:r>
              <a:rPr lang="en-US" altLang="zh-TW" dirty="0"/>
              <a:t>   +   0 	x $10 million		(Treasury securities)</a:t>
            </a:r>
          </a:p>
          <a:p>
            <a:pPr eaLnBrk="1" hangingPunct="1">
              <a:lnSpc>
                <a:spcPct val="80000"/>
              </a:lnSpc>
              <a:buFont typeface="Wingdings" pitchFamily="2" charset="2"/>
              <a:buNone/>
            </a:pPr>
            <a:r>
              <a:rPr lang="en-US" altLang="zh-TW" dirty="0"/>
              <a:t>  + .20 	x $  7 million		(Agency securities)</a:t>
            </a:r>
          </a:p>
          <a:p>
            <a:pPr eaLnBrk="1" hangingPunct="1">
              <a:lnSpc>
                <a:spcPct val="80000"/>
              </a:lnSpc>
              <a:buFont typeface="Wingdings" pitchFamily="2" charset="2"/>
              <a:buNone/>
            </a:pPr>
            <a:r>
              <a:rPr lang="en-US" altLang="zh-TW" dirty="0"/>
              <a:t>  + .50 	x $10 million		(Municipal bonds)</a:t>
            </a:r>
          </a:p>
          <a:p>
            <a:pPr eaLnBrk="1" hangingPunct="1">
              <a:lnSpc>
                <a:spcPct val="80000"/>
              </a:lnSpc>
              <a:buFont typeface="Wingdings" pitchFamily="2" charset="2"/>
              <a:buNone/>
            </a:pPr>
            <a:r>
              <a:rPr lang="en-US" altLang="zh-TW" dirty="0"/>
              <a:t>  + .50	x $10 million		(Residential mortgages)</a:t>
            </a:r>
          </a:p>
          <a:p>
            <a:pPr eaLnBrk="1" hangingPunct="1">
              <a:lnSpc>
                <a:spcPct val="80000"/>
              </a:lnSpc>
              <a:buFont typeface="Wingdings" pitchFamily="2" charset="2"/>
              <a:buNone/>
            </a:pPr>
            <a:r>
              <a:rPr lang="en-US" altLang="zh-TW" dirty="0"/>
              <a:t> +1.00 	x $20 million		(Real estate loans)</a:t>
            </a:r>
          </a:p>
          <a:p>
            <a:pPr eaLnBrk="1" hangingPunct="1">
              <a:lnSpc>
                <a:spcPct val="80000"/>
              </a:lnSpc>
              <a:buFont typeface="Wingdings" pitchFamily="2" charset="2"/>
              <a:buNone/>
            </a:pPr>
            <a:r>
              <a:rPr lang="en-US" altLang="zh-TW" dirty="0"/>
              <a:t> +1.00 	x $35 million		(Commercial loans)</a:t>
            </a:r>
          </a:p>
          <a:p>
            <a:pPr eaLnBrk="1" hangingPunct="1">
              <a:lnSpc>
                <a:spcPct val="80000"/>
              </a:lnSpc>
              <a:buFont typeface="Wingdings" pitchFamily="2" charset="2"/>
              <a:buNone/>
            </a:pPr>
            <a:r>
              <a:rPr lang="en-US" altLang="zh-TW" dirty="0"/>
              <a:t> +1.00 	x $  5 million		(Fixed assets)</a:t>
            </a:r>
          </a:p>
          <a:p>
            <a:pPr eaLnBrk="1" hangingPunct="1">
              <a:lnSpc>
                <a:spcPct val="80000"/>
              </a:lnSpc>
              <a:buFont typeface="Wingdings" pitchFamily="2" charset="2"/>
              <a:buNone/>
            </a:pPr>
            <a:r>
              <a:rPr lang="en-US" altLang="zh-TW" dirty="0"/>
              <a:t> +1.00 	x $20 million		(SBLCs)	</a:t>
            </a:r>
          </a:p>
          <a:p>
            <a:pPr eaLnBrk="1" hangingPunct="1">
              <a:lnSpc>
                <a:spcPct val="60000"/>
              </a:lnSpc>
            </a:pPr>
            <a:endParaRPr lang="en-US" altLang="zh-TW" dirty="0"/>
          </a:p>
          <a:p>
            <a:pPr eaLnBrk="1" hangingPunct="1">
              <a:lnSpc>
                <a:spcPct val="80000"/>
              </a:lnSpc>
              <a:buFont typeface="Wingdings" pitchFamily="2" charset="2"/>
              <a:buNone/>
            </a:pPr>
            <a:r>
              <a:rPr lang="en-US" altLang="zh-TW" dirty="0"/>
              <a:t>           	</a:t>
            </a:r>
            <a:r>
              <a:rPr lang="en-US" altLang="zh-TW" b="1" dirty="0"/>
              <a:t>$91.4 million</a:t>
            </a:r>
            <a:r>
              <a:rPr lang="en-US" altLang="zh-TW" dirty="0"/>
              <a:t>		(</a:t>
            </a:r>
            <a:r>
              <a:rPr lang="en-US" altLang="zh-TW" b="1" dirty="0"/>
              <a:t>Total risk-adjusted assets</a:t>
            </a:r>
            <a:r>
              <a:rPr lang="en-US" altLang="zh-TW" dirty="0"/>
              <a:t>)</a:t>
            </a:r>
            <a:endParaRPr lang="en-US" altLang="zh-TW" b="1" dirty="0"/>
          </a:p>
        </p:txBody>
      </p:sp>
      <p:sp>
        <p:nvSpPr>
          <p:cNvPr id="24" name="Slide Number Placeholder 5"/>
          <p:cNvSpPr>
            <a:spLocks noGrp="1"/>
          </p:cNvSpPr>
          <p:nvPr>
            <p:ph type="sldNum" sz="quarter" idx="10"/>
          </p:nvPr>
        </p:nvSpPr>
        <p:spPr bwMode="auto"/>
        <p:txBody>
          <a:bodyPr vert="horz" wrap="square" lIns="91440" tIns="45720" rIns="91440" bIns="45720" numCol="1" anchor="ctr" anchorCtr="0" compatLnSpc="1">
            <a:prstTxWarp prst="textNoShape">
              <a:avLst/>
            </a:prstTxWarp>
          </a:bodyPr>
          <a:lstStyle/>
          <a:p>
            <a:fld id="{12243412-F31D-458C-8E7E-E623B34D5D38}" type="slidenum">
              <a:rPr lang="zh-TW" altLang="en-US" sz="1400"/>
              <a:pPr/>
              <a:t>43</a:t>
            </a:fld>
            <a:endParaRPr lang="en-US" altLang="zh-TW" sz="1400"/>
          </a:p>
        </p:txBody>
      </p:sp>
      <p:sp>
        <p:nvSpPr>
          <p:cNvPr id="26" name="Footer Placeholder 4"/>
          <p:cNvSpPr>
            <a:spLocks noGrp="1"/>
          </p:cNvSpPr>
          <p:nvPr>
            <p:ph type="ftr" sz="quarter" idx="11"/>
          </p:nvPr>
        </p:nvSpPr>
        <p:spPr bwMode="auto">
          <a:noFill/>
          <a:ln>
            <a:miter lim="800000"/>
            <a:headEnd/>
            <a:tailEnd/>
          </a:ln>
        </p:spPr>
        <p:txBody>
          <a:bodyPr/>
          <a:lstStyle/>
          <a:p>
            <a:r>
              <a:rPr lang="en-US" altLang="zh-TW" dirty="0"/>
              <a:t>Banking Regulation</a:t>
            </a:r>
          </a:p>
        </p:txBody>
      </p:sp>
      <p:sp>
        <p:nvSpPr>
          <p:cNvPr id="706564" name="Text Box 4"/>
          <p:cNvSpPr txBox="1">
            <a:spLocks noChangeArrowheads="1"/>
          </p:cNvSpPr>
          <p:nvPr/>
        </p:nvSpPr>
        <p:spPr bwMode="auto">
          <a:xfrm>
            <a:off x="6705600" y="1524000"/>
            <a:ext cx="2286000" cy="369332"/>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square">
            <a:spAutoFit/>
          </a:bodyPr>
          <a:lstStyle/>
          <a:p>
            <a:pPr eaLnBrk="0" hangingPunct="0">
              <a:spcBef>
                <a:spcPct val="50000"/>
              </a:spcBef>
            </a:pPr>
            <a:r>
              <a:rPr lang="en-US" altLang="zh-TW" sz="1800" dirty="0">
                <a:solidFill>
                  <a:schemeClr val="tx1"/>
                </a:solidFill>
              </a:rPr>
              <a:t>Little default risk: 0%</a:t>
            </a:r>
          </a:p>
        </p:txBody>
      </p:sp>
      <p:sp>
        <p:nvSpPr>
          <p:cNvPr id="706565" name="Rectangle 5"/>
          <p:cNvSpPr>
            <a:spLocks noChangeArrowheads="1"/>
          </p:cNvSpPr>
          <p:nvPr/>
        </p:nvSpPr>
        <p:spPr bwMode="auto">
          <a:xfrm>
            <a:off x="4267200" y="2411604"/>
            <a:ext cx="2895600" cy="620484"/>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none" anchor="ctr"/>
          <a:lstStyle/>
          <a:p>
            <a:endParaRPr lang="zh-TW" altLang="en-US" sz="1800"/>
          </a:p>
        </p:txBody>
      </p:sp>
      <p:cxnSp>
        <p:nvCxnSpPr>
          <p:cNvPr id="706566" name="AutoShape 6"/>
          <p:cNvCxnSpPr>
            <a:cxnSpLocks noChangeShapeType="1"/>
            <a:stCxn id="706565" idx="0"/>
            <a:endCxn id="706564" idx="2"/>
          </p:cNvCxnSpPr>
          <p:nvPr/>
        </p:nvCxnSpPr>
        <p:spPr bwMode="auto">
          <a:xfrm rot="5400000" flipH="1" flipV="1">
            <a:off x="6522664" y="1085668"/>
            <a:ext cx="518272" cy="2133600"/>
          </a:xfrm>
          <a:prstGeom prst="bentConnector3">
            <a:avLst>
              <a:gd name="adj1" fmla="val 50000"/>
            </a:avLst>
          </a:prstGeom>
          <a:ln>
            <a:headEnd/>
            <a:tailEnd type="triangle" w="med" len="med"/>
          </a:ln>
        </p:spPr>
        <p:style>
          <a:lnRef idx="2">
            <a:schemeClr val="dk1"/>
          </a:lnRef>
          <a:fillRef idx="1">
            <a:schemeClr val="lt1"/>
          </a:fillRef>
          <a:effectRef idx="0">
            <a:schemeClr val="dk1"/>
          </a:effectRef>
          <a:fontRef idx="minor">
            <a:schemeClr val="dk1"/>
          </a:fontRef>
        </p:style>
      </p:cxnSp>
      <p:sp>
        <p:nvSpPr>
          <p:cNvPr id="706567" name="Rectangle 7"/>
          <p:cNvSpPr>
            <a:spLocks noChangeArrowheads="1"/>
          </p:cNvSpPr>
          <p:nvPr/>
        </p:nvSpPr>
        <p:spPr bwMode="auto">
          <a:xfrm>
            <a:off x="4267200" y="3048000"/>
            <a:ext cx="2895600" cy="304800"/>
          </a:xfrm>
          <a:prstGeom prst="rect">
            <a:avLst/>
          </a:prstGeom>
          <a:noFill/>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TW" altLang="en-US" sz="1800"/>
          </a:p>
        </p:txBody>
      </p:sp>
      <p:sp>
        <p:nvSpPr>
          <p:cNvPr id="706568" name="Text Box 8"/>
          <p:cNvSpPr txBox="1">
            <a:spLocks noChangeArrowheads="1"/>
          </p:cNvSpPr>
          <p:nvPr/>
        </p:nvSpPr>
        <p:spPr bwMode="auto">
          <a:xfrm>
            <a:off x="7543800" y="2286000"/>
            <a:ext cx="1447800" cy="1200329"/>
          </a:xfrm>
          <a:prstGeom prst="rect">
            <a:avLst/>
          </a:prstGeom>
          <a:noFill/>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eaLnBrk="0" hangingPunct="0">
              <a:spcBef>
                <a:spcPct val="50000"/>
              </a:spcBef>
            </a:pPr>
            <a:r>
              <a:rPr lang="en-US" altLang="zh-TW" sz="1800" dirty="0">
                <a:solidFill>
                  <a:schemeClr val="tx1"/>
                </a:solidFill>
              </a:rPr>
              <a:t>Other type of government securities: 20%</a:t>
            </a:r>
          </a:p>
        </p:txBody>
      </p:sp>
      <p:cxnSp>
        <p:nvCxnSpPr>
          <p:cNvPr id="706569" name="AutoShape 9"/>
          <p:cNvCxnSpPr>
            <a:cxnSpLocks noChangeShapeType="1"/>
            <a:stCxn id="706567" idx="3"/>
            <a:endCxn id="706568" idx="1"/>
          </p:cNvCxnSpPr>
          <p:nvPr/>
        </p:nvCxnSpPr>
        <p:spPr bwMode="auto">
          <a:xfrm flipV="1">
            <a:off x="7162800" y="2886165"/>
            <a:ext cx="381000" cy="314235"/>
          </a:xfrm>
          <a:prstGeom prst="straightConnector1">
            <a:avLst/>
          </a:prstGeom>
          <a:ln>
            <a:headEnd/>
            <a:tailEnd type="triangle" w="med" len="med"/>
          </a:ln>
        </p:spPr>
        <p:style>
          <a:lnRef idx="2">
            <a:schemeClr val="accent1"/>
          </a:lnRef>
          <a:fillRef idx="1">
            <a:schemeClr val="lt1"/>
          </a:fillRef>
          <a:effectRef idx="0">
            <a:schemeClr val="accent1"/>
          </a:effectRef>
          <a:fontRef idx="minor">
            <a:schemeClr val="dk1"/>
          </a:fontRef>
        </p:style>
      </p:cxnSp>
      <p:sp>
        <p:nvSpPr>
          <p:cNvPr id="706570" name="Rectangle 10"/>
          <p:cNvSpPr>
            <a:spLocks noChangeArrowheads="1"/>
          </p:cNvSpPr>
          <p:nvPr/>
        </p:nvSpPr>
        <p:spPr bwMode="auto">
          <a:xfrm>
            <a:off x="4267200" y="3376246"/>
            <a:ext cx="2895600" cy="576105"/>
          </a:xfrm>
          <a:prstGeom prst="rect">
            <a:avLst/>
          </a:prstGeom>
          <a:noFill/>
          <a:ln>
            <a:headEnd/>
            <a:tailEnd/>
          </a:ln>
        </p:spPr>
        <p:style>
          <a:lnRef idx="2">
            <a:schemeClr val="accent2"/>
          </a:lnRef>
          <a:fillRef idx="1">
            <a:schemeClr val="lt1"/>
          </a:fillRef>
          <a:effectRef idx="0">
            <a:schemeClr val="accent2"/>
          </a:effectRef>
          <a:fontRef idx="minor">
            <a:schemeClr val="dk1"/>
          </a:fontRef>
        </p:style>
        <p:txBody>
          <a:bodyPr wrap="none" anchor="ctr"/>
          <a:lstStyle/>
          <a:p>
            <a:endParaRPr lang="zh-TW" altLang="en-US" sz="1800"/>
          </a:p>
        </p:txBody>
      </p:sp>
      <p:sp>
        <p:nvSpPr>
          <p:cNvPr id="67596" name="Text Box 11"/>
          <p:cNvSpPr txBox="1">
            <a:spLocks noChangeArrowheads="1"/>
          </p:cNvSpPr>
          <p:nvPr/>
        </p:nvSpPr>
        <p:spPr bwMode="auto">
          <a:xfrm>
            <a:off x="7162800" y="3276600"/>
            <a:ext cx="1828800" cy="366713"/>
          </a:xfrm>
          <a:prstGeom prst="rect">
            <a:avLst/>
          </a:prstGeom>
          <a:noFill/>
          <a:ln w="9525">
            <a:noFill/>
            <a:miter lim="800000"/>
            <a:headEnd/>
            <a:tailEnd/>
          </a:ln>
        </p:spPr>
        <p:txBody>
          <a:bodyPr>
            <a:spAutoFit/>
          </a:bodyPr>
          <a:lstStyle/>
          <a:p>
            <a:pPr eaLnBrk="0" hangingPunct="0">
              <a:spcBef>
                <a:spcPct val="50000"/>
              </a:spcBef>
            </a:pPr>
            <a:endParaRPr lang="zh-TW" altLang="en-US" sz="1800">
              <a:latin typeface="+mn-lt"/>
            </a:endParaRPr>
          </a:p>
        </p:txBody>
      </p:sp>
      <p:sp>
        <p:nvSpPr>
          <p:cNvPr id="706572" name="Text Box 12"/>
          <p:cNvSpPr txBox="1">
            <a:spLocks noChangeArrowheads="1"/>
          </p:cNvSpPr>
          <p:nvPr/>
        </p:nvSpPr>
        <p:spPr bwMode="auto">
          <a:xfrm>
            <a:off x="7543800" y="3550173"/>
            <a:ext cx="1447800" cy="925513"/>
          </a:xfrm>
          <a:prstGeom prst="rect">
            <a:avLst/>
          </a:prstGeom>
          <a:noFill/>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eaLnBrk="0" hangingPunct="0">
              <a:spcBef>
                <a:spcPct val="50000"/>
              </a:spcBef>
            </a:pPr>
            <a:r>
              <a:rPr lang="en-US" altLang="zh-TW" sz="1800" dirty="0">
                <a:solidFill>
                  <a:schemeClr val="tx1"/>
                </a:solidFill>
              </a:rPr>
              <a:t>Secured/ collateralized loans: 50%</a:t>
            </a:r>
          </a:p>
        </p:txBody>
      </p:sp>
      <p:cxnSp>
        <p:nvCxnSpPr>
          <p:cNvPr id="706573" name="AutoShape 13"/>
          <p:cNvCxnSpPr>
            <a:cxnSpLocks noChangeShapeType="1"/>
            <a:stCxn id="706570" idx="3"/>
            <a:endCxn id="706572" idx="1"/>
          </p:cNvCxnSpPr>
          <p:nvPr/>
        </p:nvCxnSpPr>
        <p:spPr bwMode="auto">
          <a:xfrm>
            <a:off x="7162800" y="3664299"/>
            <a:ext cx="381000" cy="348631"/>
          </a:xfrm>
          <a:prstGeom prst="straightConnector1">
            <a:avLst/>
          </a:prstGeom>
          <a:ln>
            <a:headEnd/>
            <a:tailEnd type="triangle" w="med" len="med"/>
          </a:ln>
        </p:spPr>
        <p:style>
          <a:lnRef idx="2">
            <a:schemeClr val="accent2"/>
          </a:lnRef>
          <a:fillRef idx="1">
            <a:schemeClr val="lt1"/>
          </a:fillRef>
          <a:effectRef idx="0">
            <a:schemeClr val="accent2"/>
          </a:effectRef>
          <a:fontRef idx="minor">
            <a:schemeClr val="dk1"/>
          </a:fontRef>
        </p:style>
      </p:cxnSp>
      <p:sp>
        <p:nvSpPr>
          <p:cNvPr id="706574" name="Rectangle 14"/>
          <p:cNvSpPr>
            <a:spLocks noChangeArrowheads="1"/>
          </p:cNvSpPr>
          <p:nvPr/>
        </p:nvSpPr>
        <p:spPr bwMode="auto">
          <a:xfrm>
            <a:off x="4267200" y="3972791"/>
            <a:ext cx="2895600" cy="1183192"/>
          </a:xfrm>
          <a:prstGeom prst="rect">
            <a:avLst/>
          </a:prstGeom>
          <a:noFill/>
          <a:ln>
            <a:headEnd/>
            <a:tailEnd/>
          </a:ln>
        </p:spPr>
        <p:style>
          <a:lnRef idx="2">
            <a:schemeClr val="accent3"/>
          </a:lnRef>
          <a:fillRef idx="1">
            <a:schemeClr val="lt1"/>
          </a:fillRef>
          <a:effectRef idx="0">
            <a:schemeClr val="accent3"/>
          </a:effectRef>
          <a:fontRef idx="minor">
            <a:schemeClr val="dk1"/>
          </a:fontRef>
        </p:style>
        <p:txBody>
          <a:bodyPr wrap="none" anchor="ctr"/>
          <a:lstStyle/>
          <a:p>
            <a:endParaRPr lang="zh-TW" altLang="en-US" sz="1800"/>
          </a:p>
        </p:txBody>
      </p:sp>
      <p:sp>
        <p:nvSpPr>
          <p:cNvPr id="706575" name="Text Box 15"/>
          <p:cNvSpPr txBox="1">
            <a:spLocks noChangeArrowheads="1"/>
          </p:cNvSpPr>
          <p:nvPr/>
        </p:nvSpPr>
        <p:spPr bwMode="auto">
          <a:xfrm>
            <a:off x="7543800" y="4540773"/>
            <a:ext cx="1447800" cy="650875"/>
          </a:xfrm>
          <a:prstGeom prst="rect">
            <a:avLst/>
          </a:prstGeom>
          <a:noFill/>
          <a:ln>
            <a:headEnd/>
            <a:tailEnd/>
          </a:ln>
        </p:spPr>
        <p:style>
          <a:lnRef idx="2">
            <a:schemeClr val="accent3"/>
          </a:lnRef>
          <a:fillRef idx="1">
            <a:schemeClr val="lt1"/>
          </a:fillRef>
          <a:effectRef idx="0">
            <a:schemeClr val="accent3"/>
          </a:effectRef>
          <a:fontRef idx="minor">
            <a:schemeClr val="dk1"/>
          </a:fontRef>
        </p:style>
        <p:txBody>
          <a:bodyPr wrap="square">
            <a:spAutoFit/>
          </a:bodyPr>
          <a:lstStyle/>
          <a:p>
            <a:pPr eaLnBrk="0" hangingPunct="0">
              <a:spcBef>
                <a:spcPct val="50000"/>
              </a:spcBef>
            </a:pPr>
            <a:r>
              <a:rPr lang="en-US" altLang="zh-TW" sz="1800" dirty="0">
                <a:solidFill>
                  <a:schemeClr val="tx1"/>
                </a:solidFill>
              </a:rPr>
              <a:t>Unsecured loans: 100%</a:t>
            </a:r>
          </a:p>
        </p:txBody>
      </p:sp>
      <p:cxnSp>
        <p:nvCxnSpPr>
          <p:cNvPr id="706576" name="AutoShape 16"/>
          <p:cNvCxnSpPr>
            <a:cxnSpLocks noChangeShapeType="1"/>
            <a:stCxn id="706574" idx="3"/>
            <a:endCxn id="706575" idx="1"/>
          </p:cNvCxnSpPr>
          <p:nvPr/>
        </p:nvCxnSpPr>
        <p:spPr bwMode="auto">
          <a:xfrm>
            <a:off x="7162800" y="4564387"/>
            <a:ext cx="381000" cy="301824"/>
          </a:xfrm>
          <a:prstGeom prst="straightConnector1">
            <a:avLst/>
          </a:prstGeom>
          <a:ln>
            <a:headEnd/>
            <a:tailEnd type="triangle" w="med" len="med"/>
          </a:ln>
        </p:spPr>
        <p:style>
          <a:lnRef idx="2">
            <a:schemeClr val="accent3"/>
          </a:lnRef>
          <a:fillRef idx="1">
            <a:schemeClr val="lt1"/>
          </a:fillRef>
          <a:effectRef idx="0">
            <a:schemeClr val="accent3"/>
          </a:effectRef>
          <a:fontRef idx="minor">
            <a:schemeClr val="dk1"/>
          </a:fontRef>
        </p:style>
      </p:cxnSp>
      <p:sp>
        <p:nvSpPr>
          <p:cNvPr id="706577" name="Rectangle 17"/>
          <p:cNvSpPr>
            <a:spLocks noChangeArrowheads="1"/>
          </p:cNvSpPr>
          <p:nvPr/>
        </p:nvSpPr>
        <p:spPr bwMode="auto">
          <a:xfrm>
            <a:off x="914400" y="4002592"/>
            <a:ext cx="838200" cy="1143000"/>
          </a:xfrm>
          <a:prstGeom prst="rect">
            <a:avLst/>
          </a:prstGeom>
          <a:noFill/>
          <a:ln>
            <a:headEnd/>
            <a:tailEnd/>
          </a:ln>
        </p:spPr>
        <p:style>
          <a:lnRef idx="2">
            <a:schemeClr val="accent3"/>
          </a:lnRef>
          <a:fillRef idx="1">
            <a:schemeClr val="lt1"/>
          </a:fillRef>
          <a:effectRef idx="0">
            <a:schemeClr val="accent3"/>
          </a:effectRef>
          <a:fontRef idx="minor">
            <a:schemeClr val="dk1"/>
          </a:fontRef>
        </p:style>
        <p:txBody>
          <a:bodyPr wrap="none" anchor="ctr"/>
          <a:lstStyle/>
          <a:p>
            <a:endParaRPr lang="zh-TW" altLang="en-US" sz="1800"/>
          </a:p>
        </p:txBody>
      </p:sp>
      <p:cxnSp>
        <p:nvCxnSpPr>
          <p:cNvPr id="706578" name="AutoShape 18"/>
          <p:cNvCxnSpPr>
            <a:cxnSpLocks noChangeShapeType="1"/>
            <a:stCxn id="706577" idx="2"/>
            <a:endCxn id="706575" idx="2"/>
          </p:cNvCxnSpPr>
          <p:nvPr/>
        </p:nvCxnSpPr>
        <p:spPr bwMode="auto">
          <a:xfrm rot="16200000" flipH="1">
            <a:off x="4777572" y="1701520"/>
            <a:ext cx="46056" cy="6934200"/>
          </a:xfrm>
          <a:prstGeom prst="bentConnector3">
            <a:avLst>
              <a:gd name="adj1" fmla="val 1883597"/>
            </a:avLst>
          </a:prstGeom>
          <a:ln>
            <a:headEnd/>
            <a:tailEnd type="triangle" w="med" len="med"/>
          </a:ln>
        </p:spPr>
        <p:style>
          <a:lnRef idx="2">
            <a:schemeClr val="accent3"/>
          </a:lnRef>
          <a:fillRef idx="1">
            <a:schemeClr val="lt1"/>
          </a:fillRef>
          <a:effectRef idx="0">
            <a:schemeClr val="accent3"/>
          </a:effectRef>
          <a:fontRef idx="minor">
            <a:schemeClr val="dk1"/>
          </a:fontRef>
        </p:style>
      </p:cxnSp>
      <p:sp>
        <p:nvSpPr>
          <p:cNvPr id="706579" name="Rectangle 19"/>
          <p:cNvSpPr>
            <a:spLocks noChangeArrowheads="1"/>
          </p:cNvSpPr>
          <p:nvPr/>
        </p:nvSpPr>
        <p:spPr bwMode="auto">
          <a:xfrm>
            <a:off x="914400" y="2418304"/>
            <a:ext cx="838200" cy="609600"/>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none" anchor="ctr"/>
          <a:lstStyle/>
          <a:p>
            <a:endParaRPr lang="zh-TW" altLang="en-US" sz="1800">
              <a:solidFill>
                <a:schemeClr val="tx1"/>
              </a:solidFill>
            </a:endParaRPr>
          </a:p>
        </p:txBody>
      </p:sp>
      <p:cxnSp>
        <p:nvCxnSpPr>
          <p:cNvPr id="706580" name="AutoShape 20"/>
          <p:cNvCxnSpPr>
            <a:cxnSpLocks noChangeShapeType="1"/>
            <a:stCxn id="706579" idx="1"/>
            <a:endCxn id="706564" idx="1"/>
          </p:cNvCxnSpPr>
          <p:nvPr/>
        </p:nvCxnSpPr>
        <p:spPr bwMode="auto">
          <a:xfrm rot="10800000" flipH="1">
            <a:off x="914400" y="1708666"/>
            <a:ext cx="5791200" cy="1014438"/>
          </a:xfrm>
          <a:prstGeom prst="bentConnector3">
            <a:avLst>
              <a:gd name="adj1" fmla="val -3947"/>
            </a:avLst>
          </a:prstGeom>
          <a:ln>
            <a:headEnd/>
            <a:tailEnd type="triangle" w="med" len="med"/>
          </a:ln>
        </p:spPr>
        <p:style>
          <a:lnRef idx="2">
            <a:schemeClr val="dk1"/>
          </a:lnRef>
          <a:fillRef idx="1">
            <a:schemeClr val="lt1"/>
          </a:fillRef>
          <a:effectRef idx="0">
            <a:schemeClr val="dk1"/>
          </a:effectRef>
          <a:fontRef idx="minor">
            <a:schemeClr val="dk1"/>
          </a:fontRef>
        </p:style>
      </p:cxnSp>
      <p:sp>
        <p:nvSpPr>
          <p:cNvPr id="706581" name="Oval 21"/>
          <p:cNvSpPr>
            <a:spLocks noChangeArrowheads="1"/>
          </p:cNvSpPr>
          <p:nvPr/>
        </p:nvSpPr>
        <p:spPr bwMode="auto">
          <a:xfrm>
            <a:off x="1524000" y="5390104"/>
            <a:ext cx="2057400" cy="381000"/>
          </a:xfrm>
          <a:prstGeom prst="ellipse">
            <a:avLst/>
          </a:prstGeom>
          <a:noFill/>
          <a:ln>
            <a:headEnd/>
            <a:tailEnd/>
          </a:ln>
        </p:spPr>
        <p:style>
          <a:lnRef idx="2">
            <a:schemeClr val="accent6"/>
          </a:lnRef>
          <a:fillRef idx="1">
            <a:schemeClr val="lt1"/>
          </a:fillRef>
          <a:effectRef idx="0">
            <a:schemeClr val="accent6"/>
          </a:effectRef>
          <a:fontRef idx="minor">
            <a:schemeClr val="dk1"/>
          </a:fontRef>
        </p:style>
        <p:txBody>
          <a:bodyPr wrap="none" anchor="ctr"/>
          <a:lstStyle/>
          <a:p>
            <a:endParaRPr lang="zh-TW" altLang="en-US" sz="1800">
              <a:latin typeface="+mn-lt"/>
            </a:endParaRPr>
          </a:p>
        </p:txBody>
      </p:sp>
      <p:sp>
        <p:nvSpPr>
          <p:cNvPr id="706582" name="Line 22"/>
          <p:cNvSpPr>
            <a:spLocks noChangeShapeType="1"/>
          </p:cNvSpPr>
          <p:nvPr/>
        </p:nvSpPr>
        <p:spPr bwMode="auto">
          <a:xfrm>
            <a:off x="928632" y="5257800"/>
            <a:ext cx="6538968" cy="0"/>
          </a:xfrm>
          <a:prstGeom prst="line">
            <a:avLst/>
          </a:prstGeom>
          <a:ln>
            <a:headEnd/>
            <a:tailEnd/>
          </a:ln>
          <a:effectLst/>
        </p:spPr>
        <p:style>
          <a:lnRef idx="2">
            <a:schemeClr val="dk1"/>
          </a:lnRef>
          <a:fillRef idx="0">
            <a:schemeClr val="dk1"/>
          </a:fillRef>
          <a:effectRef idx="1">
            <a:schemeClr val="dk1"/>
          </a:effectRef>
          <a:fontRef idx="minor">
            <a:schemeClr val="tx1"/>
          </a:fontRef>
        </p:style>
        <p:txBody>
          <a:bodyPr/>
          <a:lstStyle/>
          <a:p>
            <a:endParaRPr lang="zh-TW" altLang="en-US" sz="1800">
              <a:latin typeface="+mn-lt"/>
            </a:endParaRPr>
          </a:p>
        </p:txBody>
      </p:sp>
    </p:spTree>
    <p:extLst>
      <p:ext uri="{BB962C8B-B14F-4D97-AF65-F5344CB8AC3E}">
        <p14:creationId xmlns:p14="http://schemas.microsoft.com/office/powerpoint/2010/main" val="24017625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zh-TW" dirty="0"/>
              <a:t>Calculating </a:t>
            </a:r>
            <a:r>
              <a:rPr lang="en-US" altLang="zh-TW" dirty="0" smtClean="0"/>
              <a:t>Basel I (BIS) </a:t>
            </a:r>
            <a:r>
              <a:rPr lang="en-US" altLang="zh-TW" dirty="0"/>
              <a:t>Ratio</a:t>
            </a:r>
          </a:p>
        </p:txBody>
      </p:sp>
      <p:sp>
        <p:nvSpPr>
          <p:cNvPr id="13" name="Text Placeholder 12"/>
          <p:cNvSpPr>
            <a:spLocks noGrp="1"/>
          </p:cNvSpPr>
          <p:nvPr>
            <p:ph type="body" idx="1"/>
          </p:nvPr>
        </p:nvSpPr>
        <p:spPr/>
        <p:txBody>
          <a:bodyPr/>
          <a:lstStyle/>
          <a:p>
            <a:r>
              <a:rPr lang="en-US" altLang="zh-TW" dirty="0"/>
              <a:t>Core Capital Requirement (Tier 1) </a:t>
            </a:r>
          </a:p>
        </p:txBody>
      </p:sp>
      <p:sp>
        <p:nvSpPr>
          <p:cNvPr id="708611" name="Rectangle 3"/>
          <p:cNvSpPr>
            <a:spLocks noGrp="1" noChangeArrowheads="1"/>
          </p:cNvSpPr>
          <p:nvPr>
            <p:ph sz="half" idx="2"/>
          </p:nvPr>
        </p:nvSpPr>
        <p:spPr/>
        <p:txBody>
          <a:bodyPr/>
          <a:lstStyle/>
          <a:p>
            <a:pPr>
              <a:buNone/>
            </a:pPr>
            <a:r>
              <a:rPr lang="en-US" altLang="zh-TW" dirty="0"/>
              <a:t>= 4% x risk-adjusted assets</a:t>
            </a:r>
          </a:p>
          <a:p>
            <a:pPr>
              <a:buNone/>
            </a:pPr>
            <a:r>
              <a:rPr lang="en-US" altLang="zh-TW" dirty="0"/>
              <a:t>= 4% x $91.4m </a:t>
            </a:r>
          </a:p>
          <a:p>
            <a:pPr>
              <a:buNone/>
            </a:pPr>
            <a:r>
              <a:rPr lang="en-US" altLang="zh-TW" dirty="0"/>
              <a:t>= $3.66m </a:t>
            </a:r>
          </a:p>
          <a:p>
            <a:pPr>
              <a:buNone/>
            </a:pPr>
            <a:r>
              <a:rPr lang="en-US" altLang="zh-TW" dirty="0"/>
              <a:t>&lt; $7m of core capital</a:t>
            </a:r>
          </a:p>
          <a:p>
            <a:endParaRPr lang="zh-TW" altLang="en-US" dirty="0"/>
          </a:p>
        </p:txBody>
      </p:sp>
      <p:sp>
        <p:nvSpPr>
          <p:cNvPr id="14" name="Text Placeholder 13"/>
          <p:cNvSpPr>
            <a:spLocks noGrp="1"/>
          </p:cNvSpPr>
          <p:nvPr>
            <p:ph type="body" sz="quarter" idx="3"/>
          </p:nvPr>
        </p:nvSpPr>
        <p:spPr/>
        <p:txBody>
          <a:bodyPr/>
          <a:lstStyle/>
          <a:p>
            <a:r>
              <a:rPr lang="en-US" altLang="zh-TW" dirty="0"/>
              <a:t>Total Capital Requirement</a:t>
            </a:r>
          </a:p>
        </p:txBody>
      </p:sp>
      <p:sp>
        <p:nvSpPr>
          <p:cNvPr id="708612" name="Rectangle 4"/>
          <p:cNvSpPr>
            <a:spLocks noGrp="1" noChangeArrowheads="1"/>
          </p:cNvSpPr>
          <p:nvPr>
            <p:ph sz="quarter" idx="4"/>
          </p:nvPr>
        </p:nvSpPr>
        <p:spPr/>
        <p:txBody>
          <a:bodyPr/>
          <a:lstStyle/>
          <a:p>
            <a:pPr>
              <a:buNone/>
            </a:pPr>
            <a:r>
              <a:rPr lang="en-US" altLang="zh-TW" dirty="0"/>
              <a:t>= 8% x risk-adjusted assets</a:t>
            </a:r>
          </a:p>
          <a:p>
            <a:pPr>
              <a:buNone/>
            </a:pPr>
            <a:r>
              <a:rPr lang="en-US" altLang="zh-TW" dirty="0"/>
              <a:t>= 8% x $91.4m </a:t>
            </a:r>
          </a:p>
          <a:p>
            <a:pPr>
              <a:buNone/>
            </a:pPr>
            <a:r>
              <a:rPr lang="en-US" altLang="zh-TW" dirty="0"/>
              <a:t>= $7.31m</a:t>
            </a:r>
          </a:p>
          <a:p>
            <a:pPr>
              <a:buNone/>
            </a:pPr>
            <a:r>
              <a:rPr lang="en-US" altLang="zh-TW" dirty="0"/>
              <a:t>&lt; $9m of total capital </a:t>
            </a:r>
          </a:p>
          <a:p>
            <a:pPr marL="180975" indent="-180975">
              <a:buNone/>
            </a:pPr>
            <a:r>
              <a:rPr lang="en-US" altLang="zh-TW" dirty="0"/>
              <a:t>= $7m of core + $2m of loan loss reserves</a:t>
            </a:r>
          </a:p>
        </p:txBody>
      </p:sp>
      <p:sp>
        <p:nvSpPr>
          <p:cNvPr id="10" name="Slide Number Placeholder 5"/>
          <p:cNvSpPr>
            <a:spLocks noGrp="1"/>
          </p:cNvSpPr>
          <p:nvPr>
            <p:ph type="sldNum" sz="quarter" idx="10"/>
          </p:nvPr>
        </p:nvSpPr>
        <p:spPr bwMode="auto">
          <a:noFill/>
          <a:ln>
            <a:miter lim="800000"/>
            <a:headEnd/>
            <a:tailEnd/>
          </a:ln>
        </p:spPr>
        <p:txBody>
          <a:bodyPr vert="horz" wrap="square" lIns="91440" tIns="45720" rIns="91440" bIns="45720" numCol="1" anchor="ctr" anchorCtr="0" compatLnSpc="1">
            <a:prstTxWarp prst="textNoShape">
              <a:avLst/>
            </a:prstTxWarp>
          </a:bodyPr>
          <a:lstStyle/>
          <a:p>
            <a:pPr>
              <a:defRPr/>
            </a:pPr>
            <a:fld id="{12243412-F31D-458C-8E7E-E623B34D5D38}" type="slidenum">
              <a:rPr lang="zh-TW" altLang="en-US" sz="1400" smtClean="0"/>
              <a:pPr>
                <a:defRPr/>
              </a:pPr>
              <a:t>44</a:t>
            </a:fld>
            <a:endParaRPr lang="en-US" altLang="zh-TW" sz="1400"/>
          </a:p>
        </p:txBody>
      </p:sp>
      <p:sp>
        <p:nvSpPr>
          <p:cNvPr id="12" name="Footer Placeholder 4"/>
          <p:cNvSpPr>
            <a:spLocks noGrp="1"/>
          </p:cNvSpPr>
          <p:nvPr>
            <p:ph type="ftr" sz="quarter" idx="11"/>
          </p:nvPr>
        </p:nvSpPr>
        <p:spPr bwMode="auto">
          <a:noFill/>
          <a:ln>
            <a:miter lim="800000"/>
            <a:headEnd/>
            <a:tailEnd/>
          </a:ln>
        </p:spPr>
        <p:txBody>
          <a:bodyPr/>
          <a:lstStyle/>
          <a:p>
            <a:r>
              <a:rPr lang="en-US" altLang="zh-TW" dirty="0"/>
              <a:t>Banking Regulation</a:t>
            </a:r>
          </a:p>
        </p:txBody>
      </p:sp>
      <p:sp>
        <p:nvSpPr>
          <p:cNvPr id="68614" name="Text Box 5"/>
          <p:cNvSpPr txBox="1">
            <a:spLocks noChangeArrowheads="1"/>
          </p:cNvSpPr>
          <p:nvPr/>
        </p:nvSpPr>
        <p:spPr bwMode="auto">
          <a:xfrm>
            <a:off x="609600" y="1295400"/>
            <a:ext cx="7924800" cy="366713"/>
          </a:xfrm>
          <a:prstGeom prst="rect">
            <a:avLst/>
          </a:prstGeom>
          <a:noFill/>
          <a:ln w="9525">
            <a:noFill/>
            <a:miter lim="800000"/>
            <a:headEnd/>
            <a:tailEnd/>
          </a:ln>
        </p:spPr>
        <p:txBody>
          <a:bodyPr>
            <a:spAutoFit/>
          </a:bodyPr>
          <a:lstStyle/>
          <a:p>
            <a:pPr>
              <a:spcBef>
                <a:spcPct val="50000"/>
              </a:spcBef>
            </a:pPr>
            <a:endParaRPr lang="zh-TW" altLang="en-US" sz="1800">
              <a:latin typeface="Arial" charset="0"/>
              <a:cs typeface="Arial" charset="0"/>
            </a:endParaRPr>
          </a:p>
        </p:txBody>
      </p:sp>
      <p:sp>
        <p:nvSpPr>
          <p:cNvPr id="708614" name="Text Box 6"/>
          <p:cNvSpPr txBox="1">
            <a:spLocks noChangeArrowheads="1"/>
          </p:cNvSpPr>
          <p:nvPr/>
        </p:nvSpPr>
        <p:spPr bwMode="auto">
          <a:xfrm>
            <a:off x="381000" y="4572000"/>
            <a:ext cx="3886200" cy="10160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spAutoFit/>
          </a:bodyPr>
          <a:lstStyle/>
          <a:p>
            <a:pPr algn="ctr" eaLnBrk="0" hangingPunct="0">
              <a:spcBef>
                <a:spcPct val="50000"/>
              </a:spcBef>
            </a:pPr>
            <a:r>
              <a:rPr lang="en-US" altLang="zh-TW" sz="2000" b="1" dirty="0"/>
              <a:t>The bank exceeds the minimum capital requirements of Basel I on both counts</a:t>
            </a:r>
          </a:p>
        </p:txBody>
      </p:sp>
      <p:sp>
        <p:nvSpPr>
          <p:cNvPr id="68616" name="Text Box 7"/>
          <p:cNvSpPr txBox="1">
            <a:spLocks noChangeArrowheads="1"/>
          </p:cNvSpPr>
          <p:nvPr/>
        </p:nvSpPr>
        <p:spPr bwMode="auto">
          <a:xfrm>
            <a:off x="0" y="5867400"/>
            <a:ext cx="2286000" cy="307777"/>
          </a:xfrm>
          <a:prstGeom prst="rect">
            <a:avLst/>
          </a:prstGeom>
          <a:noFill/>
        </p:spPr>
        <p:txBody>
          <a:bodyPr wrap="square" rtlCol="0">
            <a:spAutoFit/>
          </a:bodyPr>
          <a:lstStyle>
            <a:defPPr>
              <a:defRPr lang="en-US"/>
            </a:defPPr>
            <a:lvl1pPr>
              <a:defRPr sz="1400" i="1">
                <a:latin typeface="+mn-lt"/>
              </a:defRPr>
            </a:lvl1pPr>
          </a:lstStyle>
          <a:p>
            <a:r>
              <a:rPr lang="en-US" altLang="zh-TW"/>
              <a:t>Source: Mishkin/Eakins</a:t>
            </a:r>
          </a:p>
        </p:txBody>
      </p:sp>
    </p:spTree>
    <p:extLst>
      <p:ext uri="{BB962C8B-B14F-4D97-AF65-F5344CB8AC3E}">
        <p14:creationId xmlns:p14="http://schemas.microsoft.com/office/powerpoint/2010/main" val="16555254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BC6F-8074-4883-805D-8CA8CDE44332}"/>
              </a:ext>
            </a:extLst>
          </p:cNvPr>
          <p:cNvSpPr>
            <a:spLocks noGrp="1"/>
          </p:cNvSpPr>
          <p:nvPr>
            <p:ph type="title"/>
          </p:nvPr>
        </p:nvSpPr>
        <p:spPr/>
        <p:txBody>
          <a:bodyPr/>
          <a:lstStyle/>
          <a:p>
            <a:r>
              <a:rPr lang="en-HK" dirty="0"/>
              <a:t>SUMMARY</a:t>
            </a:r>
          </a:p>
        </p:txBody>
      </p:sp>
      <p:sp>
        <p:nvSpPr>
          <p:cNvPr id="3" name="Content Placeholder 2">
            <a:extLst>
              <a:ext uri="{FF2B5EF4-FFF2-40B4-BE49-F238E27FC236}">
                <a16:creationId xmlns:a16="http://schemas.microsoft.com/office/drawing/2014/main" id="{90577599-0D1A-4398-B6B9-421714048501}"/>
              </a:ext>
            </a:extLst>
          </p:cNvPr>
          <p:cNvSpPr>
            <a:spLocks noGrp="1"/>
          </p:cNvSpPr>
          <p:nvPr>
            <p:ph sz="half" idx="1"/>
          </p:nvPr>
        </p:nvSpPr>
        <p:spPr>
          <a:xfrm>
            <a:off x="457200" y="1600200"/>
            <a:ext cx="8001000" cy="4525963"/>
          </a:xfrm>
        </p:spPr>
        <p:txBody>
          <a:bodyPr/>
          <a:lstStyle/>
          <a:p>
            <a:r>
              <a:rPr lang="en-US" dirty="0" smtClean="0"/>
              <a:t>Prudential ratios: liquidity </a:t>
            </a:r>
            <a:r>
              <a:rPr lang="en-US" dirty="0"/>
              <a:t>&amp; reserve / capital requirements</a:t>
            </a:r>
          </a:p>
          <a:p>
            <a:r>
              <a:rPr lang="en-US" dirty="0" smtClean="0"/>
              <a:t>US leverage </a:t>
            </a:r>
            <a:r>
              <a:rPr lang="en-US" dirty="0"/>
              <a:t>ratio</a:t>
            </a:r>
          </a:p>
          <a:p>
            <a:r>
              <a:rPr lang="en-US" dirty="0" smtClean="0"/>
              <a:t>Capital adequacy ratio</a:t>
            </a:r>
          </a:p>
          <a:p>
            <a:pPr lvl="1"/>
            <a:r>
              <a:rPr lang="en-US" dirty="0" smtClean="0"/>
              <a:t>Rationale</a:t>
            </a:r>
          </a:p>
          <a:p>
            <a:pPr lvl="1"/>
            <a:r>
              <a:rPr lang="en-US" dirty="0" smtClean="0"/>
              <a:t>Basel I (BIS ratio) ratio</a:t>
            </a:r>
          </a:p>
          <a:p>
            <a:pPr lvl="1"/>
            <a:r>
              <a:rPr lang="en-US" dirty="0" smtClean="0"/>
              <a:t>How to compute Basel I</a:t>
            </a:r>
          </a:p>
          <a:p>
            <a:pPr lvl="1"/>
            <a:endParaRPr lang="en-HK" dirty="0"/>
          </a:p>
        </p:txBody>
      </p:sp>
      <p:sp>
        <p:nvSpPr>
          <p:cNvPr id="5" name="Slide Number Placeholder 4">
            <a:extLst>
              <a:ext uri="{FF2B5EF4-FFF2-40B4-BE49-F238E27FC236}">
                <a16:creationId xmlns:a16="http://schemas.microsoft.com/office/drawing/2014/main" id="{9543ED9D-7107-4BE1-802D-4BA5A73215B7}"/>
              </a:ext>
            </a:extLst>
          </p:cNvPr>
          <p:cNvSpPr>
            <a:spLocks noGrp="1"/>
          </p:cNvSpPr>
          <p:nvPr>
            <p:ph type="sldNum" sz="quarter" idx="10"/>
          </p:nvPr>
        </p:nvSpPr>
        <p:spPr/>
        <p:txBody>
          <a:bodyPr/>
          <a:lstStyle/>
          <a:p>
            <a:fld id="{F66FCF4E-04EA-4488-A141-D20513089168}" type="slidenum">
              <a:rPr lang="en-US" altLang="en-US" smtClean="0"/>
              <a:pPr/>
              <a:t>45</a:t>
            </a:fld>
            <a:endParaRPr lang="en-US" altLang="en-US"/>
          </a:p>
        </p:txBody>
      </p:sp>
      <p:sp>
        <p:nvSpPr>
          <p:cNvPr id="6" name="Footer Placeholder 5">
            <a:extLst>
              <a:ext uri="{FF2B5EF4-FFF2-40B4-BE49-F238E27FC236}">
                <a16:creationId xmlns:a16="http://schemas.microsoft.com/office/drawing/2014/main" id="{6FBE2CA4-0150-477A-BED5-2E6FDDAB618A}"/>
              </a:ext>
            </a:extLst>
          </p:cNvPr>
          <p:cNvSpPr>
            <a:spLocks noGrp="1"/>
          </p:cNvSpPr>
          <p:nvPr>
            <p:ph type="ftr" sz="quarter" idx="11"/>
          </p:nvPr>
        </p:nvSpPr>
        <p:spPr/>
        <p:txBody>
          <a:bodyPr/>
          <a:lstStyle/>
          <a:p>
            <a:r>
              <a:rPr lang="en-US" altLang="en-US" dirty="0" smtClean="0"/>
              <a:t>Summary</a:t>
            </a:r>
            <a:endParaRPr lang="en-US" altLang="en-US" dirty="0"/>
          </a:p>
        </p:txBody>
      </p:sp>
    </p:spTree>
    <p:extLst>
      <p:ext uri="{BB962C8B-B14F-4D97-AF65-F5344CB8AC3E}">
        <p14:creationId xmlns:p14="http://schemas.microsoft.com/office/powerpoint/2010/main" val="32480966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ltLang="zh-TW"/>
              <a:t>Test Your Understanding</a:t>
            </a:r>
            <a:endParaRPr lang="zh-TW" altLang="en-US" dirty="0"/>
          </a:p>
        </p:txBody>
      </p:sp>
      <p:sp>
        <p:nvSpPr>
          <p:cNvPr id="10" name="Content Placeholder 9"/>
          <p:cNvSpPr>
            <a:spLocks noGrp="1"/>
          </p:cNvSpPr>
          <p:nvPr>
            <p:ph sz="half" idx="1"/>
          </p:nvPr>
        </p:nvSpPr>
        <p:spPr>
          <a:xfrm>
            <a:off x="228600" y="1600200"/>
            <a:ext cx="4724400" cy="4525963"/>
          </a:xfrm>
        </p:spPr>
        <p:txBody>
          <a:bodyPr/>
          <a:lstStyle/>
          <a:p>
            <a:pPr>
              <a:lnSpc>
                <a:spcPct val="100000"/>
              </a:lnSpc>
            </a:pPr>
            <a:r>
              <a:rPr lang="en-US" altLang="zh-TW" dirty="0"/>
              <a:t> The increased integration of financial markets across countries and the need to make the playing field equal for banks from different countries led to the Basel agreement (Basel I) to </a:t>
            </a:r>
            <a:endParaRPr lang="zh-TW" altLang="zh-TW" dirty="0"/>
          </a:p>
          <a:p>
            <a:pPr lvl="1">
              <a:lnSpc>
                <a:spcPct val="100000"/>
              </a:lnSpc>
            </a:pPr>
            <a:r>
              <a:rPr lang="en-US" altLang="zh-TW" dirty="0"/>
              <a:t>standardize bank capital requirements internationally.</a:t>
            </a:r>
            <a:endParaRPr lang="zh-TW" altLang="zh-TW" dirty="0"/>
          </a:p>
          <a:p>
            <a:pPr lvl="1">
              <a:lnSpc>
                <a:spcPct val="100000"/>
              </a:lnSpc>
            </a:pPr>
            <a:r>
              <a:rPr lang="en-US" altLang="zh-TW" dirty="0"/>
              <a:t>reduce, across the board, bank capital requirements in all countries.</a:t>
            </a:r>
            <a:endParaRPr lang="zh-TW" altLang="zh-TW" dirty="0"/>
          </a:p>
          <a:p>
            <a:pPr lvl="1">
              <a:lnSpc>
                <a:spcPct val="100000"/>
              </a:lnSpc>
            </a:pPr>
            <a:r>
              <a:rPr lang="en-US" altLang="zh-TW" dirty="0"/>
              <a:t>sever the link between risk and capital requirements.</a:t>
            </a:r>
            <a:endParaRPr lang="zh-TW" altLang="zh-TW" dirty="0"/>
          </a:p>
          <a:p>
            <a:pPr lvl="1">
              <a:lnSpc>
                <a:spcPct val="100000"/>
              </a:lnSpc>
            </a:pPr>
            <a:r>
              <a:rPr lang="en-US" altLang="zh-TW" dirty="0"/>
              <a:t>do all of the above</a:t>
            </a:r>
            <a:endParaRPr lang="zh-TW" altLang="zh-TW" dirty="0"/>
          </a:p>
          <a:p>
            <a:pPr lvl="0">
              <a:lnSpc>
                <a:spcPct val="100000"/>
              </a:lnSpc>
            </a:pPr>
            <a:endParaRPr lang="zh-TW" altLang="zh-TW" dirty="0"/>
          </a:p>
          <a:p>
            <a:pPr>
              <a:lnSpc>
                <a:spcPct val="100000"/>
              </a:lnSpc>
            </a:pPr>
            <a:endParaRPr lang="zh-TW" altLang="en-US" dirty="0"/>
          </a:p>
        </p:txBody>
      </p:sp>
      <p:pic>
        <p:nvPicPr>
          <p:cNvPr id="12" name="Picture 3" descr="C:\Users\Wolfgang\Documents\ED.PRES\06_Purchased Copyrighted Contend\istockphoto\iStock_000008335931Small.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5257800" y="2015131"/>
            <a:ext cx="3572256" cy="3318869"/>
          </a:xfrm>
        </p:spPr>
      </p:pic>
      <p:sp>
        <p:nvSpPr>
          <p:cNvPr id="7" name="Slide Number Placeholder 6"/>
          <p:cNvSpPr>
            <a:spLocks noGrp="1"/>
          </p:cNvSpPr>
          <p:nvPr>
            <p:ph type="sldNum" sz="quarter" idx="10"/>
          </p:nvPr>
        </p:nvSpPr>
        <p:spPr/>
        <p:txBody>
          <a:bodyPr/>
          <a:lstStyle/>
          <a:p>
            <a:fld id="{E563B5D8-8851-49CD-A7E1-A92CB5155844}" type="slidenum">
              <a:rPr lang="en-US" altLang="en-US" smtClean="0"/>
              <a:pPr/>
              <a:t>46</a:t>
            </a:fld>
            <a:endParaRPr lang="en-US" altLang="en-US"/>
          </a:p>
        </p:txBody>
      </p:sp>
      <p:sp>
        <p:nvSpPr>
          <p:cNvPr id="8" name="Footer Placeholder 7"/>
          <p:cNvSpPr>
            <a:spLocks noGrp="1"/>
          </p:cNvSpPr>
          <p:nvPr>
            <p:ph type="ftr" sz="quarter" idx="11"/>
          </p:nvPr>
        </p:nvSpPr>
        <p:spPr/>
        <p:txBody>
          <a:bodyPr/>
          <a:lstStyle/>
          <a:p>
            <a:r>
              <a:rPr lang="en-US" altLang="en-US"/>
              <a:t>Banking Regulation</a:t>
            </a:r>
            <a:endParaRPr lang="en-US" alt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TW"/>
              <a:t>1996 Market Risk Amendment</a:t>
            </a:r>
          </a:p>
        </p:txBody>
      </p:sp>
      <p:sp>
        <p:nvSpPr>
          <p:cNvPr id="712707" name="Rectangle 3"/>
          <p:cNvSpPr>
            <a:spLocks noGrp="1" noChangeArrowheads="1"/>
          </p:cNvSpPr>
          <p:nvPr>
            <p:ph idx="1"/>
          </p:nvPr>
        </p:nvSpPr>
        <p:spPr/>
        <p:txBody>
          <a:bodyPr/>
          <a:lstStyle/>
          <a:p>
            <a:pPr marL="0" indent="0" eaLnBrk="1" hangingPunct="1">
              <a:buNone/>
            </a:pPr>
            <a:r>
              <a:rPr lang="en-US" altLang="zh-TW" b="1" dirty="0"/>
              <a:t>1996 Market Risk Amendment to the Basel Agreement set minimum capital requirements for risks in banks trading accounts (effective from 1998)</a:t>
            </a:r>
          </a:p>
          <a:p>
            <a:pPr eaLnBrk="1" hangingPunct="1"/>
            <a:r>
              <a:rPr lang="en-US" altLang="zh-TW" dirty="0"/>
              <a:t>Capital requirements for large banks that have substantial </a:t>
            </a:r>
            <a:r>
              <a:rPr lang="en-US" altLang="zh-TW" b="1" dirty="0">
                <a:solidFill>
                  <a:schemeClr val="accent2">
                    <a:lumMod val="75000"/>
                  </a:schemeClr>
                </a:solidFill>
              </a:rPr>
              <a:t>trading</a:t>
            </a:r>
            <a:r>
              <a:rPr lang="en-US" altLang="zh-TW" b="1" dirty="0"/>
              <a:t> </a:t>
            </a:r>
            <a:r>
              <a:rPr lang="en-US" altLang="zh-TW" b="1" dirty="0">
                <a:solidFill>
                  <a:schemeClr val="accent2">
                    <a:lumMod val="75000"/>
                  </a:schemeClr>
                </a:solidFill>
              </a:rPr>
              <a:t>businesses</a:t>
            </a:r>
            <a:r>
              <a:rPr lang="en-US" altLang="zh-TW" dirty="0">
                <a:solidFill>
                  <a:schemeClr val="accent2">
                    <a:lumMod val="75000"/>
                  </a:schemeClr>
                </a:solidFill>
              </a:rPr>
              <a:t> </a:t>
            </a:r>
            <a:r>
              <a:rPr lang="en-US" altLang="zh-TW" dirty="0"/>
              <a:t>adjusted to incorporate general market risk</a:t>
            </a:r>
          </a:p>
          <a:p>
            <a:pPr eaLnBrk="1" hangingPunct="1"/>
            <a:r>
              <a:rPr lang="en-US" altLang="zh-TW" dirty="0"/>
              <a:t>Capital requirements are based on banks’ </a:t>
            </a:r>
            <a:r>
              <a:rPr lang="en-US" altLang="zh-TW" b="1" dirty="0">
                <a:solidFill>
                  <a:schemeClr val="accent2">
                    <a:lumMod val="75000"/>
                  </a:schemeClr>
                </a:solidFill>
              </a:rPr>
              <a:t>own assessment of risk </a:t>
            </a:r>
            <a:r>
              <a:rPr lang="en-US" altLang="zh-TW" dirty="0"/>
              <a:t>when applying a value-at-risk (VAR) model and generally complemented by stress-testing</a:t>
            </a:r>
          </a:p>
        </p:txBody>
      </p:sp>
      <p:sp>
        <p:nvSpPr>
          <p:cNvPr id="5" name="Slide Number Placeholder 5"/>
          <p:cNvSpPr>
            <a:spLocks noGrp="1"/>
          </p:cNvSpPr>
          <p:nvPr>
            <p:ph type="sldNum" sz="quarter" idx="10"/>
          </p:nvPr>
        </p:nvSpPr>
        <p:spPr bwMode="auto">
          <a:xfrm>
            <a:off x="8239125" y="6586538"/>
            <a:ext cx="919163" cy="293687"/>
          </a:xfrm>
        </p:spPr>
        <p:txBody>
          <a:bodyPr vert="horz" wrap="square" lIns="91440" tIns="45720" rIns="91440" bIns="45720" numCol="1" anchor="ctr" anchorCtr="0" compatLnSpc="1">
            <a:prstTxWarp prst="textNoShape">
              <a:avLst/>
            </a:prstTxWarp>
          </a:bodyPr>
          <a:lstStyle/>
          <a:p>
            <a:fld id="{12243412-F31D-458C-8E7E-E623B34D5D38}" type="slidenum">
              <a:rPr lang="zh-TW" altLang="en-US" sz="1400"/>
              <a:pPr/>
              <a:t>47</a:t>
            </a:fld>
            <a:endParaRPr lang="en-US" altLang="zh-TW" sz="1400"/>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30453706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9" name="Rectangle 2"/>
          <p:cNvSpPr>
            <a:spLocks noGrp="1" noChangeArrowheads="1"/>
          </p:cNvSpPr>
          <p:nvPr>
            <p:ph type="title"/>
          </p:nvPr>
        </p:nvSpPr>
        <p:spPr/>
        <p:txBody>
          <a:bodyPr/>
          <a:lstStyle/>
          <a:p>
            <a:r>
              <a:rPr lang="en-US" altLang="zh-TW" dirty="0"/>
              <a:t>The Second Basel Capital Accord (Basel II)</a:t>
            </a:r>
          </a:p>
        </p:txBody>
      </p:sp>
      <p:sp>
        <p:nvSpPr>
          <p:cNvPr id="352259" name="Rectangle 3"/>
          <p:cNvSpPr>
            <a:spLocks noGrp="1" noChangeArrowheads="1"/>
          </p:cNvSpPr>
          <p:nvPr>
            <p:ph idx="1"/>
          </p:nvPr>
        </p:nvSpPr>
        <p:spPr>
          <a:xfrm>
            <a:off x="2743200" y="1600200"/>
            <a:ext cx="5943600" cy="4525963"/>
          </a:xfrm>
        </p:spPr>
        <p:txBody>
          <a:bodyPr>
            <a:normAutofit fontScale="85000" lnSpcReduction="10000"/>
          </a:bodyPr>
          <a:lstStyle/>
          <a:p>
            <a:r>
              <a:rPr lang="en-US" altLang="zh-TW" dirty="0"/>
              <a:t>Recognition that Basel I no longer adequate for current banking environment in particular because it doesn’t require that banks hold capital against risks such as operational risk</a:t>
            </a:r>
          </a:p>
          <a:p>
            <a:r>
              <a:rPr lang="en-US" altLang="zh-TW" dirty="0"/>
              <a:t>Proposal June 1999 to expand and revise the 1988 accord in 4 main areas:</a:t>
            </a:r>
          </a:p>
          <a:p>
            <a:pPr lvl="1"/>
            <a:r>
              <a:rPr lang="en-US" altLang="zh-TW" dirty="0"/>
              <a:t>Expand number of risk categories and use external </a:t>
            </a:r>
            <a:r>
              <a:rPr lang="en-US" altLang="zh-TW" b="1" dirty="0">
                <a:solidFill>
                  <a:schemeClr val="accent2">
                    <a:lumMod val="75000"/>
                  </a:schemeClr>
                </a:solidFill>
              </a:rPr>
              <a:t>credit ratings</a:t>
            </a:r>
            <a:r>
              <a:rPr lang="en-US" altLang="zh-TW" dirty="0">
                <a:solidFill>
                  <a:schemeClr val="accent2">
                    <a:lumMod val="75000"/>
                  </a:schemeClr>
                </a:solidFill>
              </a:rPr>
              <a:t> </a:t>
            </a:r>
          </a:p>
          <a:p>
            <a:pPr lvl="1"/>
            <a:r>
              <a:rPr lang="en-US" altLang="zh-TW" dirty="0"/>
              <a:t>Use own credit risk models : banks can choose their own approach</a:t>
            </a:r>
          </a:p>
          <a:p>
            <a:pPr lvl="1"/>
            <a:r>
              <a:rPr lang="en-US" altLang="zh-TW" dirty="0"/>
              <a:t>Internal management procedures subject to supervisory review</a:t>
            </a:r>
          </a:p>
          <a:p>
            <a:pPr lvl="1"/>
            <a:r>
              <a:rPr lang="en-US" altLang="zh-TW" dirty="0"/>
              <a:t>Increased disclosure</a:t>
            </a:r>
          </a:p>
        </p:txBody>
      </p:sp>
      <p:sp>
        <p:nvSpPr>
          <p:cNvPr id="36868"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3AEC0145-C38F-432F-91A5-9763F22EB74A}" type="slidenum">
              <a:rPr lang="en-US" altLang="en-US" sz="1400"/>
              <a:pPr/>
              <a:t>48</a:t>
            </a:fld>
            <a:endParaRPr lang="en-US" altLang="en-US" sz="1400"/>
          </a:p>
        </p:txBody>
      </p:sp>
      <p:sp>
        <p:nvSpPr>
          <p:cNvPr id="352261" name="Text Box 5"/>
          <p:cNvSpPr txBox="1">
            <a:spLocks noChangeArrowheads="1"/>
          </p:cNvSpPr>
          <p:nvPr/>
        </p:nvSpPr>
        <p:spPr bwMode="auto">
          <a:xfrm>
            <a:off x="228600" y="1772483"/>
            <a:ext cx="2286000" cy="4247317"/>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spAutoFit/>
          </a:bodyPr>
          <a:lstStyle/>
          <a:p>
            <a:pPr algn="ctr">
              <a:spcBef>
                <a:spcPct val="30000"/>
              </a:spcBef>
            </a:pPr>
            <a:r>
              <a:rPr lang="en-US" altLang="zh-TW" dirty="0">
                <a:ea typeface="新細明體" charset="-120"/>
              </a:rPr>
              <a:t>Credit ratings are the result of a continuous assessment of a borrower’s solvency. This assessment leads to the award of a credit rating reflecting an </a:t>
            </a:r>
            <a:r>
              <a:rPr lang="en-US" altLang="zh-TW" b="1" dirty="0">
                <a:ea typeface="新細明體" charset="-120"/>
              </a:rPr>
              <a:t>opinion</a:t>
            </a:r>
            <a:r>
              <a:rPr lang="en-US" altLang="zh-TW" dirty="0">
                <a:ea typeface="新細明體" charset="-120"/>
              </a:rPr>
              <a:t> about the risk of a borrowing. Credit ratings can be </a:t>
            </a:r>
            <a:r>
              <a:rPr lang="en-US" altLang="zh-TW" i="1" dirty="0">
                <a:ea typeface="新細明體" charset="-120"/>
              </a:rPr>
              <a:t>internal</a:t>
            </a:r>
            <a:r>
              <a:rPr lang="en-US" altLang="zh-TW" dirty="0">
                <a:ea typeface="新細明體" charset="-120"/>
              </a:rPr>
              <a:t> (by banks themselves) or </a:t>
            </a:r>
            <a:r>
              <a:rPr lang="en-US" altLang="zh-TW" i="1" dirty="0">
                <a:ea typeface="新細明體" charset="-120"/>
              </a:rPr>
              <a:t>external</a:t>
            </a:r>
            <a:r>
              <a:rPr lang="en-US" altLang="zh-TW" dirty="0">
                <a:ea typeface="新細明體" charset="-120"/>
              </a:rPr>
              <a:t> (rating agencies or credit insurers)  </a:t>
            </a:r>
          </a:p>
        </p:txBody>
      </p:sp>
      <p:sp>
        <p:nvSpPr>
          <p:cNvPr id="352262" name="Rectangle 6"/>
          <p:cNvSpPr>
            <a:spLocks noChangeArrowheads="1"/>
          </p:cNvSpPr>
          <p:nvPr/>
        </p:nvSpPr>
        <p:spPr bwMode="auto">
          <a:xfrm>
            <a:off x="7487264" y="3628105"/>
            <a:ext cx="1143000" cy="228599"/>
          </a:xfrm>
          <a:prstGeom prst="rect">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wrap="none" anchor="ctr"/>
          <a:lstStyle/>
          <a:p>
            <a:pPr algn="ctr"/>
            <a:endParaRPr lang="zh-TW" altLang="zh-TW">
              <a:ea typeface="新細明體" charset="-120"/>
            </a:endParaRPr>
          </a:p>
        </p:txBody>
      </p:sp>
      <p:cxnSp>
        <p:nvCxnSpPr>
          <p:cNvPr id="352263" name="AutoShape 7"/>
          <p:cNvCxnSpPr>
            <a:cxnSpLocks noChangeShapeType="1"/>
            <a:stCxn id="352262" idx="2"/>
            <a:endCxn id="352261" idx="3"/>
          </p:cNvCxnSpPr>
          <p:nvPr/>
        </p:nvCxnSpPr>
        <p:spPr bwMode="auto">
          <a:xfrm rot="5400000">
            <a:off x="5266963" y="1104341"/>
            <a:ext cx="39438" cy="5544164"/>
          </a:xfrm>
          <a:prstGeom prst="bentConnector2">
            <a:avLst/>
          </a:prstGeom>
          <a:ln>
            <a:headEnd/>
            <a:tailEnd type="triangle" w="med" len="med"/>
          </a:ln>
        </p:spPr>
        <p:style>
          <a:lnRef idx="2">
            <a:schemeClr val="accent2"/>
          </a:lnRef>
          <a:fillRef idx="0">
            <a:schemeClr val="accent2"/>
          </a:fillRef>
          <a:effectRef idx="1">
            <a:schemeClr val="accent2"/>
          </a:effectRef>
          <a:fontRef idx="minor">
            <a:schemeClr val="tx1"/>
          </a:fontRef>
        </p:style>
      </p:cxnSp>
      <p:sp>
        <p:nvSpPr>
          <p:cNvPr id="9"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3" name="Rectangle 2"/>
          <p:cNvSpPr>
            <a:spLocks noGrp="1" noChangeArrowheads="1"/>
          </p:cNvSpPr>
          <p:nvPr>
            <p:ph type="title"/>
          </p:nvPr>
        </p:nvSpPr>
        <p:spPr/>
        <p:txBody>
          <a:bodyPr/>
          <a:lstStyle/>
          <a:p>
            <a:r>
              <a:rPr lang="en-US" altLang="zh-TW" dirty="0"/>
              <a:t>The Second Basel Capital Accord (Basel II)</a:t>
            </a:r>
          </a:p>
        </p:txBody>
      </p:sp>
      <p:sp>
        <p:nvSpPr>
          <p:cNvPr id="354307" name="Rectangle 3"/>
          <p:cNvSpPr>
            <a:spLocks noGrp="1" noChangeArrowheads="1"/>
          </p:cNvSpPr>
          <p:nvPr>
            <p:ph idx="1"/>
          </p:nvPr>
        </p:nvSpPr>
        <p:spPr/>
        <p:txBody>
          <a:bodyPr/>
          <a:lstStyle/>
          <a:p>
            <a:r>
              <a:rPr lang="en-US" altLang="zh-TW" dirty="0"/>
              <a:t>2 new objectives added in revised proposal:</a:t>
            </a:r>
          </a:p>
          <a:p>
            <a:pPr lvl="1"/>
            <a:r>
              <a:rPr lang="en-US" altLang="zh-TW" dirty="0"/>
              <a:t>Provide banks with impetus and incentive for enhanced risk measurement and management</a:t>
            </a:r>
          </a:p>
          <a:p>
            <a:pPr lvl="1"/>
            <a:r>
              <a:rPr lang="en-US" altLang="zh-TW" dirty="0"/>
              <a:t>Promote market discipline by way of improved disclosure</a:t>
            </a:r>
          </a:p>
          <a:p>
            <a:r>
              <a:rPr lang="en-US" altLang="zh-TW" dirty="0"/>
              <a:t>Key areas: identification, quantification and measurement of risk. Basel II aims to relate the capital requirement not only to the amount of risk that banks undertake, but also how well they manage that risk </a:t>
            </a:r>
          </a:p>
          <a:p>
            <a:pPr lvl="1"/>
            <a:r>
              <a:rPr lang="en-US" altLang="zh-TW" dirty="0"/>
              <a:t>Focus on the </a:t>
            </a:r>
            <a:r>
              <a:rPr lang="en-US" altLang="zh-TW" b="1" dirty="0">
                <a:solidFill>
                  <a:schemeClr val="accent2">
                    <a:lumMod val="75000"/>
                  </a:schemeClr>
                </a:solidFill>
              </a:rPr>
              <a:t>management</a:t>
            </a:r>
            <a:r>
              <a:rPr lang="en-US" altLang="zh-TW" dirty="0">
                <a:solidFill>
                  <a:schemeClr val="accent2">
                    <a:lumMod val="75000"/>
                  </a:schemeClr>
                </a:solidFill>
              </a:rPr>
              <a:t> </a:t>
            </a:r>
            <a:r>
              <a:rPr lang="en-US" altLang="zh-TW" dirty="0"/>
              <a:t>of risk as well as the measurement of risk</a:t>
            </a:r>
          </a:p>
          <a:p>
            <a:r>
              <a:rPr lang="en-US" altLang="zh-TW" dirty="0"/>
              <a:t>Basel II adopted a “</a:t>
            </a:r>
            <a:r>
              <a:rPr lang="en-US" altLang="zh-TW" b="1" dirty="0">
                <a:solidFill>
                  <a:schemeClr val="accent2">
                    <a:lumMod val="75000"/>
                  </a:schemeClr>
                </a:solidFill>
              </a:rPr>
              <a:t>3 Pillar</a:t>
            </a:r>
            <a:r>
              <a:rPr lang="en-US" altLang="zh-TW" dirty="0"/>
              <a:t>” structure</a:t>
            </a:r>
          </a:p>
        </p:txBody>
      </p:sp>
      <p:sp>
        <p:nvSpPr>
          <p:cNvPr id="37892"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DB932D12-EA36-4AC7-AED9-949796704655}" type="slidenum">
              <a:rPr lang="en-US" altLang="en-US" sz="1400"/>
              <a:pPr/>
              <a:t>49</a:t>
            </a:fld>
            <a:endParaRPr lang="en-US" altLang="en-US" sz="1400"/>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altLang="zh-TW" dirty="0"/>
              <a:t>Goals of Financial Regulation</a:t>
            </a:r>
          </a:p>
        </p:txBody>
      </p:sp>
      <p:sp>
        <p:nvSpPr>
          <p:cNvPr id="149507" name="Rectangle 3"/>
          <p:cNvSpPr>
            <a:spLocks noGrp="1" noChangeArrowheads="1"/>
          </p:cNvSpPr>
          <p:nvPr>
            <p:ph idx="1"/>
          </p:nvPr>
        </p:nvSpPr>
        <p:spPr/>
        <p:txBody>
          <a:bodyPr>
            <a:normAutofit fontScale="92500" lnSpcReduction="20000"/>
          </a:bodyPr>
          <a:lstStyle/>
          <a:p>
            <a:r>
              <a:rPr lang="en-US" altLang="zh-TW" sz="2200" dirty="0"/>
              <a:t>Ensure adequate consumer protections. </a:t>
            </a:r>
          </a:p>
          <a:p>
            <a:pPr lvl="1"/>
            <a:r>
              <a:rPr lang="en-US" altLang="zh-TW" sz="1900" dirty="0"/>
              <a:t>Because financial institutions’ incentives to maximize profits can in some cases lead to sales of unsuitable or fraudulent financial products, or unfair or deceptive acts or practices, U.S. regulators take steps </a:t>
            </a:r>
            <a:r>
              <a:rPr lang="en-US" altLang="zh-TW" sz="1900" b="1" dirty="0">
                <a:solidFill>
                  <a:schemeClr val="accent2">
                    <a:lumMod val="75000"/>
                  </a:schemeClr>
                </a:solidFill>
              </a:rPr>
              <a:t>to address informational disadvantages </a:t>
            </a:r>
            <a:r>
              <a:rPr lang="en-US" altLang="zh-TW" sz="1900" dirty="0"/>
              <a:t>that consumers and investors may face, ensure consumers and investors have sufficient information to make appropriate decisions, and oversee business conduct and sales practices </a:t>
            </a:r>
            <a:r>
              <a:rPr lang="en-US" altLang="zh-TW" sz="1900" b="1" dirty="0">
                <a:solidFill>
                  <a:schemeClr val="accent2">
                    <a:lumMod val="75000"/>
                  </a:schemeClr>
                </a:solidFill>
              </a:rPr>
              <a:t>to prevent fraud and abuse</a:t>
            </a:r>
            <a:r>
              <a:rPr lang="en-US" altLang="zh-TW" sz="1900" dirty="0"/>
              <a:t>. </a:t>
            </a:r>
          </a:p>
          <a:p>
            <a:r>
              <a:rPr lang="en-US" altLang="zh-TW" sz="2200" dirty="0"/>
              <a:t>Ensure the integrity and fairness of markets. </a:t>
            </a:r>
          </a:p>
          <a:p>
            <a:pPr lvl="1"/>
            <a:r>
              <a:rPr lang="en-US" altLang="zh-TW" sz="1900" dirty="0"/>
              <a:t>Because some market participants could seek to manipulate markets to obtain unfair gains in a way that is not easily detectable by other participants, U.S. regulators set rules for and monitor markets and their participants </a:t>
            </a:r>
            <a:r>
              <a:rPr lang="en-US" altLang="zh-TW" sz="1900" b="1" dirty="0">
                <a:solidFill>
                  <a:schemeClr val="accent2">
                    <a:lumMod val="75000"/>
                  </a:schemeClr>
                </a:solidFill>
              </a:rPr>
              <a:t>to prevent fraud and manipulation, limit problems in asset pricing, and ensure efficient market activity</a:t>
            </a:r>
            <a:r>
              <a:rPr lang="en-US" altLang="zh-TW" sz="1900" dirty="0"/>
              <a:t>. </a:t>
            </a:r>
          </a:p>
        </p:txBody>
      </p:sp>
      <p:sp>
        <p:nvSpPr>
          <p:cNvPr id="7" name="Slide Number Placeholder 5"/>
          <p:cNvSpPr>
            <a:spLocks noGrp="1"/>
          </p:cNvSpPr>
          <p:nvPr>
            <p:ph type="sldNum" sz="quarter" idx="10"/>
          </p:nvPr>
        </p:nvSpPr>
        <p:spPr/>
        <p:txBody>
          <a:bodyPr/>
          <a:lstStyle/>
          <a:p>
            <a:fld id="{9FA3D7F3-F9E9-4E79-8E5F-6C123AD782AB}" type="slidenum">
              <a:rPr lang="en-US" altLang="en-US" sz="1400" smtClean="0"/>
              <a:pPr/>
              <a:t>5</a:t>
            </a:fld>
            <a:endParaRPr lang="en-US" altLang="en-US" sz="1400"/>
          </a:p>
        </p:txBody>
      </p:sp>
      <p:sp>
        <p:nvSpPr>
          <p:cNvPr id="149508" name="Text Box 4"/>
          <p:cNvSpPr txBox="1">
            <a:spLocks noChangeArrowheads="1"/>
          </p:cNvSpPr>
          <p:nvPr/>
        </p:nvSpPr>
        <p:spPr bwMode="auto">
          <a:xfrm>
            <a:off x="0" y="5867400"/>
            <a:ext cx="51054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US GAO report on US Financial Regulation, Jan 2009</a:t>
            </a:r>
          </a:p>
        </p:txBody>
      </p:sp>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Financial Regulation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5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950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95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95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7"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Picture 1" descr="C:\Users\Wolfgang\Documents\EdPres\04_Business Development\HKUST Business School\Purchasing Process\Trial Project\istockphoto\ist2_4692401-wooden-blocks-the-3-colums-of-democracy.jpg"/>
          <p:cNvPicPr>
            <a:picLocks noChangeAspect="1" noChangeArrowheads="1"/>
          </p:cNvPicPr>
          <p:nvPr/>
        </p:nvPicPr>
        <p:blipFill>
          <a:blip r:embed="rId3" cstate="print"/>
          <a:stretch>
            <a:fillRect/>
          </a:stretch>
        </p:blipFill>
        <p:spPr bwMode="auto">
          <a:xfrm>
            <a:off x="2438400" y="919064"/>
            <a:ext cx="4149961" cy="5685166"/>
          </a:xfrm>
          <a:prstGeom prst="rect">
            <a:avLst/>
          </a:prstGeom>
          <a:noFill/>
        </p:spPr>
      </p:pic>
      <p:sp>
        <p:nvSpPr>
          <p:cNvPr id="71688" name="Line 7"/>
          <p:cNvSpPr>
            <a:spLocks noChangeShapeType="1"/>
          </p:cNvSpPr>
          <p:nvPr/>
        </p:nvSpPr>
        <p:spPr bwMode="auto">
          <a:xfrm flipV="1">
            <a:off x="2971800" y="3352800"/>
            <a:ext cx="838200" cy="228600"/>
          </a:xfrm>
          <a:prstGeom prst="line">
            <a:avLst/>
          </a:prstGeom>
          <a:ln w="57150">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zh-TW" altLang="en-US"/>
          </a:p>
        </p:txBody>
      </p:sp>
      <p:sp>
        <p:nvSpPr>
          <p:cNvPr id="71689" name="Line 8"/>
          <p:cNvSpPr>
            <a:spLocks noChangeShapeType="1"/>
          </p:cNvSpPr>
          <p:nvPr/>
        </p:nvSpPr>
        <p:spPr bwMode="auto">
          <a:xfrm flipH="1" flipV="1">
            <a:off x="5257799" y="3276600"/>
            <a:ext cx="838200" cy="304800"/>
          </a:xfrm>
          <a:prstGeom prst="line">
            <a:avLst/>
          </a:prstGeom>
          <a:ln w="57150">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zh-TW" altLang="en-US"/>
          </a:p>
        </p:txBody>
      </p:sp>
      <p:sp>
        <p:nvSpPr>
          <p:cNvPr id="71682" name="Rectangle 2"/>
          <p:cNvSpPr>
            <a:spLocks noGrp="1" noChangeArrowheads="1"/>
          </p:cNvSpPr>
          <p:nvPr>
            <p:ph type="title"/>
          </p:nvPr>
        </p:nvSpPr>
        <p:spPr/>
        <p:txBody>
          <a:bodyPr/>
          <a:lstStyle/>
          <a:p>
            <a:pPr eaLnBrk="1" hangingPunct="1"/>
            <a:r>
              <a:rPr lang="en-GB" altLang="zh-TW" dirty="0"/>
              <a:t>Basel II (Three-pillar structure)</a:t>
            </a:r>
          </a:p>
        </p:txBody>
      </p:sp>
      <p:sp>
        <p:nvSpPr>
          <p:cNvPr id="13" name="Slide Number Placeholder 5"/>
          <p:cNvSpPr>
            <a:spLocks noGrp="1"/>
          </p:cNvSpPr>
          <p:nvPr>
            <p:ph type="sldNum" sz="quarter" idx="10"/>
          </p:nvPr>
        </p:nvSpPr>
        <p:spPr bwMode="auto"/>
        <p:txBody>
          <a:bodyPr vert="horz" wrap="square" lIns="91440" tIns="45720" rIns="91440" bIns="45720" numCol="1" anchor="ctr" anchorCtr="0" compatLnSpc="1">
            <a:prstTxWarp prst="textNoShape">
              <a:avLst/>
            </a:prstTxWarp>
          </a:bodyPr>
          <a:lstStyle/>
          <a:p>
            <a:fld id="{12243412-F31D-458C-8E7E-E623B34D5D38}" type="slidenum">
              <a:rPr lang="zh-TW" altLang="en-US" sz="1400"/>
              <a:pPr/>
              <a:t>50</a:t>
            </a:fld>
            <a:endParaRPr lang="en-US" altLang="zh-TW" sz="1400"/>
          </a:p>
        </p:txBody>
      </p:sp>
      <p:sp>
        <p:nvSpPr>
          <p:cNvPr id="71685" name="Text Box 4"/>
          <p:cNvSpPr txBox="1">
            <a:spLocks noChangeArrowheads="1"/>
          </p:cNvSpPr>
          <p:nvPr/>
        </p:nvSpPr>
        <p:spPr bwMode="auto">
          <a:xfrm>
            <a:off x="468313" y="1828800"/>
            <a:ext cx="2447925" cy="366713"/>
          </a:xfrm>
          <a:prstGeom prst="rect">
            <a:avLst/>
          </a:prstGeom>
          <a:noFill/>
          <a:ln w="9525">
            <a:noFill/>
            <a:miter lim="800000"/>
            <a:headEnd/>
            <a:tailEnd/>
          </a:ln>
        </p:spPr>
        <p:txBody>
          <a:bodyPr>
            <a:spAutoFit/>
          </a:bodyPr>
          <a:lstStyle/>
          <a:p>
            <a:pPr>
              <a:spcBef>
                <a:spcPct val="50000"/>
              </a:spcBef>
            </a:pPr>
            <a:endParaRPr kumimoji="1" lang="zh-TW" altLang="en-US" sz="1800">
              <a:latin typeface="Arial" charset="0"/>
            </a:endParaRPr>
          </a:p>
        </p:txBody>
      </p:sp>
      <p:sp>
        <p:nvSpPr>
          <p:cNvPr id="68616" name="Rectangle 5"/>
          <p:cNvSpPr>
            <a:spLocks noChangeArrowheads="1"/>
          </p:cNvSpPr>
          <p:nvPr/>
        </p:nvSpPr>
        <p:spPr bwMode="auto">
          <a:xfrm>
            <a:off x="304800" y="2895600"/>
            <a:ext cx="2735263" cy="1368425"/>
          </a:xfrm>
          <a:prstGeom prst="rect">
            <a:avLst/>
          </a:prstGeom>
          <a:solidFill>
            <a:schemeClr val="accent1">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1"/>
          <a:lstStyle/>
          <a:p>
            <a:pPr algn="just">
              <a:defRPr/>
            </a:pPr>
            <a:r>
              <a:rPr kumimoji="1" lang="en-GB" altLang="zh-TW" sz="2000" b="1" dirty="0">
                <a:solidFill>
                  <a:schemeClr val="accent2">
                    <a:lumMod val="75000"/>
                  </a:schemeClr>
                </a:solidFill>
              </a:rPr>
              <a:t>Pillar 1</a:t>
            </a:r>
            <a:r>
              <a:rPr kumimoji="1" lang="en-GB" altLang="zh-TW" sz="2000" dirty="0">
                <a:solidFill>
                  <a:schemeClr val="tx1"/>
                </a:solidFill>
              </a:rPr>
              <a:t>: Sets out minimum</a:t>
            </a:r>
          </a:p>
          <a:p>
            <a:pPr algn="just">
              <a:defRPr/>
            </a:pPr>
            <a:r>
              <a:rPr kumimoji="1" lang="en-GB" altLang="zh-TW" sz="2000" dirty="0">
                <a:solidFill>
                  <a:schemeClr val="tx1"/>
                </a:solidFill>
              </a:rPr>
              <a:t>capital requirement for a </a:t>
            </a:r>
          </a:p>
          <a:p>
            <a:pPr algn="just">
              <a:defRPr/>
            </a:pPr>
            <a:r>
              <a:rPr kumimoji="1" lang="en-GB" altLang="zh-TW" sz="2000" dirty="0">
                <a:solidFill>
                  <a:schemeClr val="tx1"/>
                </a:solidFill>
              </a:rPr>
              <a:t>bank’s credit, market and</a:t>
            </a:r>
          </a:p>
          <a:p>
            <a:pPr algn="just">
              <a:defRPr/>
            </a:pPr>
            <a:r>
              <a:rPr kumimoji="1" lang="en-GB" altLang="zh-TW" sz="2000" dirty="0">
                <a:solidFill>
                  <a:schemeClr val="tx1"/>
                </a:solidFill>
              </a:rPr>
              <a:t>operational risks </a:t>
            </a:r>
          </a:p>
          <a:p>
            <a:pPr algn="just">
              <a:defRPr/>
            </a:pPr>
            <a:endParaRPr kumimoji="1" lang="en-GB" altLang="zh-TW" sz="2000" dirty="0">
              <a:solidFill>
                <a:schemeClr val="tx1"/>
              </a:solidFill>
            </a:endParaRPr>
          </a:p>
        </p:txBody>
      </p:sp>
      <p:sp>
        <p:nvSpPr>
          <p:cNvPr id="68617" name="Rectangle 6"/>
          <p:cNvSpPr>
            <a:spLocks noChangeArrowheads="1"/>
          </p:cNvSpPr>
          <p:nvPr/>
        </p:nvSpPr>
        <p:spPr bwMode="auto">
          <a:xfrm>
            <a:off x="5940425" y="2476501"/>
            <a:ext cx="2987675" cy="1943100"/>
          </a:xfrm>
          <a:prstGeom prst="rect">
            <a:avLst/>
          </a:prstGeom>
          <a:solidFill>
            <a:schemeClr val="accent1">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1"/>
          <a:lstStyle/>
          <a:p>
            <a:pPr algn="just">
              <a:defRPr/>
            </a:pPr>
            <a:r>
              <a:rPr kumimoji="1" lang="en-GB" altLang="zh-TW" sz="2000" b="1" dirty="0">
                <a:solidFill>
                  <a:schemeClr val="accent2">
                    <a:lumMod val="75000"/>
                  </a:schemeClr>
                </a:solidFill>
              </a:rPr>
              <a:t>Pillar 3</a:t>
            </a:r>
            <a:r>
              <a:rPr kumimoji="1" lang="en-GB" altLang="zh-TW" sz="2000" dirty="0">
                <a:solidFill>
                  <a:schemeClr val="tx1"/>
                </a:solidFill>
              </a:rPr>
              <a:t>: Requires a bank</a:t>
            </a:r>
          </a:p>
          <a:p>
            <a:pPr algn="just">
              <a:defRPr/>
            </a:pPr>
            <a:r>
              <a:rPr kumimoji="1" lang="en-GB" altLang="zh-TW" sz="2000" dirty="0">
                <a:solidFill>
                  <a:schemeClr val="tx1"/>
                </a:solidFill>
              </a:rPr>
              <a:t>to enhance its public </a:t>
            </a:r>
          </a:p>
          <a:p>
            <a:pPr algn="just">
              <a:defRPr/>
            </a:pPr>
            <a:r>
              <a:rPr kumimoji="1" lang="en-GB" altLang="zh-TW" sz="2000" dirty="0">
                <a:solidFill>
                  <a:schemeClr val="tx1"/>
                </a:solidFill>
              </a:rPr>
              <a:t>disclosures on its risk </a:t>
            </a:r>
          </a:p>
          <a:p>
            <a:pPr algn="just">
              <a:defRPr/>
            </a:pPr>
            <a:r>
              <a:rPr kumimoji="1" lang="en-GB" altLang="zh-TW" sz="2000" dirty="0">
                <a:solidFill>
                  <a:schemeClr val="tx1"/>
                </a:solidFill>
              </a:rPr>
              <a:t>profile, capital adequacy </a:t>
            </a:r>
          </a:p>
          <a:p>
            <a:pPr algn="just">
              <a:defRPr/>
            </a:pPr>
            <a:r>
              <a:rPr kumimoji="1" lang="en-GB" altLang="zh-TW" sz="2000" dirty="0">
                <a:solidFill>
                  <a:schemeClr val="tx1"/>
                </a:solidFill>
              </a:rPr>
              <a:t>and key financial </a:t>
            </a:r>
          </a:p>
          <a:p>
            <a:pPr algn="just">
              <a:defRPr/>
            </a:pPr>
            <a:r>
              <a:rPr kumimoji="1" lang="en-GB" altLang="zh-TW" sz="2000" dirty="0">
                <a:solidFill>
                  <a:schemeClr val="tx1"/>
                </a:solidFill>
              </a:rPr>
              <a:t>information</a:t>
            </a:r>
          </a:p>
        </p:txBody>
      </p:sp>
      <p:sp>
        <p:nvSpPr>
          <p:cNvPr id="71690" name="Line 9"/>
          <p:cNvSpPr>
            <a:spLocks noChangeShapeType="1"/>
          </p:cNvSpPr>
          <p:nvPr/>
        </p:nvSpPr>
        <p:spPr bwMode="auto">
          <a:xfrm flipV="1">
            <a:off x="4343400" y="3581400"/>
            <a:ext cx="228600" cy="914400"/>
          </a:xfrm>
          <a:prstGeom prst="line">
            <a:avLst/>
          </a:prstGeom>
          <a:ln w="57150">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zh-TW" altLang="en-US"/>
          </a:p>
        </p:txBody>
      </p:sp>
      <p:sp>
        <p:nvSpPr>
          <p:cNvPr id="68621" name="Text Box 10"/>
          <p:cNvSpPr txBox="1">
            <a:spLocks noChangeArrowheads="1"/>
          </p:cNvSpPr>
          <p:nvPr/>
        </p:nvSpPr>
        <p:spPr bwMode="auto">
          <a:xfrm>
            <a:off x="0" y="5867400"/>
            <a:ext cx="24384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HKMA, 05.2006</a:t>
            </a:r>
          </a:p>
        </p:txBody>
      </p:sp>
      <p:sp>
        <p:nvSpPr>
          <p:cNvPr id="68622" name="Rectangle 11"/>
          <p:cNvSpPr>
            <a:spLocks noChangeArrowheads="1"/>
          </p:cNvSpPr>
          <p:nvPr/>
        </p:nvSpPr>
        <p:spPr bwMode="auto">
          <a:xfrm>
            <a:off x="2209800" y="4495800"/>
            <a:ext cx="4191000" cy="1600200"/>
          </a:xfrm>
          <a:prstGeom prst="rect">
            <a:avLst/>
          </a:prstGeom>
          <a:solidFill>
            <a:schemeClr val="accent1">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anchor="ctr"/>
          <a:lstStyle/>
          <a:p>
            <a:pPr algn="ctr" eaLnBrk="0" hangingPunct="0">
              <a:defRPr/>
            </a:pPr>
            <a:r>
              <a:rPr kumimoji="1" lang="en-GB" altLang="zh-TW" sz="2000" b="1" dirty="0">
                <a:solidFill>
                  <a:schemeClr val="accent2">
                    <a:lumMod val="75000"/>
                  </a:schemeClr>
                </a:solidFill>
              </a:rPr>
              <a:t>Pillar 2</a:t>
            </a:r>
            <a:r>
              <a:rPr kumimoji="1" lang="en-GB" altLang="zh-TW" sz="2000" dirty="0">
                <a:solidFill>
                  <a:schemeClr val="tx1"/>
                </a:solidFill>
              </a:rPr>
              <a:t>: Deals with other risks not covered under Pillar 1; requires banks to  hold capital to cover these risks; and requires supervisors to review banks’ capital planning</a:t>
            </a:r>
            <a:endParaRPr kumimoji="1" lang="en-US" altLang="zh-TW" sz="2000" dirty="0">
              <a:solidFill>
                <a:schemeClr val="tx1"/>
              </a:solidFill>
            </a:endParaRPr>
          </a:p>
        </p:txBody>
      </p:sp>
      <p:sp>
        <p:nvSpPr>
          <p:cNvPr id="15"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13615500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ChangeArrowheads="1"/>
          </p:cNvSpPr>
          <p:nvPr>
            <p:ph type="title"/>
          </p:nvPr>
        </p:nvSpPr>
        <p:spPr/>
        <p:txBody>
          <a:bodyPr/>
          <a:lstStyle/>
          <a:p>
            <a:r>
              <a:rPr lang="en-US" altLang="zh-TW"/>
              <a:t>Basel II implementation issues</a:t>
            </a:r>
          </a:p>
        </p:txBody>
      </p:sp>
      <p:sp>
        <p:nvSpPr>
          <p:cNvPr id="359427" name="Rectangle 3"/>
          <p:cNvSpPr>
            <a:spLocks noGrp="1" noChangeArrowheads="1"/>
          </p:cNvSpPr>
          <p:nvPr>
            <p:ph idx="1"/>
          </p:nvPr>
        </p:nvSpPr>
        <p:spPr/>
        <p:txBody>
          <a:bodyPr/>
          <a:lstStyle/>
          <a:p>
            <a:r>
              <a:rPr lang="en-US" altLang="zh-TW"/>
              <a:t>A more complex set of regulations</a:t>
            </a:r>
          </a:p>
          <a:p>
            <a:r>
              <a:rPr lang="en-US" altLang="zh-TW"/>
              <a:t>Comprehensive discussion process with industry resulted in significant changes and delays in implementation</a:t>
            </a:r>
          </a:p>
          <a:p>
            <a:r>
              <a:rPr lang="en-US" altLang="zh-TW"/>
              <a:t>Significant divergence of opinion between US and Europe </a:t>
            </a:r>
          </a:p>
          <a:p>
            <a:pPr lvl="1"/>
            <a:r>
              <a:rPr lang="en-US" altLang="zh-TW"/>
              <a:t>US the only big developed financial market to have delayed implementation at biggest banks until 2009</a:t>
            </a:r>
          </a:p>
          <a:p>
            <a:pPr lvl="1"/>
            <a:r>
              <a:rPr lang="en-US" altLang="zh-TW"/>
              <a:t>EU clear implementation timetable : 2007 to 2008</a:t>
            </a:r>
          </a:p>
          <a:p>
            <a:pPr lvl="1"/>
            <a:r>
              <a:rPr lang="en-US" altLang="zh-TW"/>
              <a:t>most Asian countries implemented between 2007 and 2010</a:t>
            </a:r>
            <a:endParaRPr lang="en-US" altLang="zh-TW" dirty="0"/>
          </a:p>
        </p:txBody>
      </p:sp>
      <p:sp>
        <p:nvSpPr>
          <p:cNvPr id="39940" name="Slide Number Placeholder 5"/>
          <p:cNvSpPr>
            <a:spLocks noGrp="1"/>
          </p:cNvSpPr>
          <p:nvPr>
            <p:ph type="sldNum" sz="quarter" idx="10"/>
          </p:nvPr>
        </p:nvSpPr>
        <p:spPr/>
        <p:txBody>
          <a:bodyPr/>
          <a:lstStyle/>
          <a:p>
            <a:fld id="{8BB780C0-064E-4E74-B148-0BEFDE05EEB1}" type="slidenum">
              <a:rPr lang="en-US" altLang="en-US" smtClean="0"/>
              <a:pPr/>
              <a:t>51</a:t>
            </a:fld>
            <a:endParaRPr lang="en-US" altLang="en-US"/>
          </a:p>
        </p:txBody>
      </p:sp>
      <p:sp>
        <p:nvSpPr>
          <p:cNvPr id="7" name="Footer Placeholder 4"/>
          <p:cNvSpPr>
            <a:spLocks noGrp="1"/>
          </p:cNvSpPr>
          <p:nvPr>
            <p:ph type="ftr" sz="quarter" idx="11"/>
          </p:nvPr>
        </p:nvSpPr>
        <p:spPr/>
        <p:txBody>
          <a:bodyPr/>
          <a:lstStyle/>
          <a:p>
            <a:r>
              <a:rPr lang="en-US" altLang="zh-TW"/>
              <a:t>Banking Regulation</a:t>
            </a:r>
            <a:endParaRPr lang="en-US" altLang="zh-TW" dirty="0"/>
          </a:p>
        </p:txBody>
      </p:sp>
      <p:sp>
        <p:nvSpPr>
          <p:cNvPr id="359428" name="Text Box 4"/>
          <p:cNvSpPr txBox="1">
            <a:spLocks noChangeArrowheads="1"/>
          </p:cNvSpPr>
          <p:nvPr/>
        </p:nvSpPr>
        <p:spPr bwMode="auto">
          <a:xfrm>
            <a:off x="1447800" y="5105400"/>
            <a:ext cx="6477000" cy="646331"/>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spcBef>
                <a:spcPct val="50000"/>
              </a:spcBef>
            </a:pPr>
            <a:r>
              <a:rPr lang="en-US" altLang="zh-TW" dirty="0">
                <a:latin typeface="Calibri (Body)"/>
                <a:ea typeface="新細明體" charset="-120"/>
              </a:rPr>
              <a:t>Current issues: US had only partially implemented Basel II as crisis unfolded so transition not complete</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p:nvPr/>
        </p:nvGraphicFramePr>
        <p:xfrm>
          <a:off x="0" y="2032000"/>
          <a:ext cx="4267200" cy="4064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p:nvPr/>
        </p:nvGraphicFramePr>
        <p:xfrm>
          <a:off x="2438400" y="2032000"/>
          <a:ext cx="4267200" cy="4064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p:cNvGraphicFramePr/>
          <p:nvPr/>
        </p:nvGraphicFramePr>
        <p:xfrm>
          <a:off x="4876800" y="2032000"/>
          <a:ext cx="4267200" cy="4064000"/>
        </p:xfrm>
        <a:graphic>
          <a:graphicData uri="http://schemas.openxmlformats.org/drawingml/2006/chart">
            <c:chart xmlns:c="http://schemas.openxmlformats.org/drawingml/2006/chart" xmlns:r="http://schemas.openxmlformats.org/officeDocument/2006/relationships" r:id="rId5"/>
          </a:graphicData>
        </a:graphic>
      </p:graphicFrame>
      <p:sp>
        <p:nvSpPr>
          <p:cNvPr id="72706" name="Rectangle 2"/>
          <p:cNvSpPr>
            <a:spLocks noGrp="1" noChangeArrowheads="1"/>
          </p:cNvSpPr>
          <p:nvPr>
            <p:ph type="title"/>
          </p:nvPr>
        </p:nvSpPr>
        <p:spPr/>
        <p:txBody>
          <a:bodyPr/>
          <a:lstStyle/>
          <a:p>
            <a:pPr eaLnBrk="1" hangingPunct="1"/>
            <a:r>
              <a:rPr lang="en-US" altLang="zh-TW" sz="2800" dirty="0"/>
              <a:t>4Q08 Survey of US Banking Executives: Do you Expect Your Capital Requirements to Rise Under Basel II? </a:t>
            </a:r>
          </a:p>
        </p:txBody>
      </p:sp>
      <p:sp>
        <p:nvSpPr>
          <p:cNvPr id="69639" name="Text Box 4"/>
          <p:cNvSpPr txBox="1">
            <a:spLocks noChangeArrowheads="1"/>
          </p:cNvSpPr>
          <p:nvPr/>
        </p:nvSpPr>
        <p:spPr bwMode="auto">
          <a:xfrm>
            <a:off x="0" y="5867400"/>
            <a:ext cx="67056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American Banker/Greenwich Associates Executive Forum 4Q 2008 </a:t>
            </a:r>
          </a:p>
        </p:txBody>
      </p:sp>
      <p:sp>
        <p:nvSpPr>
          <p:cNvPr id="69640" name="AutoShape 5"/>
          <p:cNvSpPr>
            <a:spLocks noChangeArrowheads="1"/>
          </p:cNvSpPr>
          <p:nvPr/>
        </p:nvSpPr>
        <p:spPr bwMode="auto">
          <a:xfrm>
            <a:off x="304800" y="5105400"/>
            <a:ext cx="6019800" cy="762000"/>
          </a:xfrm>
          <a:prstGeom prst="wedgeEllipseCallout">
            <a:avLst>
              <a:gd name="adj1" fmla="val -19971"/>
              <a:gd name="adj2" fmla="val -102241"/>
            </a:avLst>
          </a:prstGeom>
          <a:solidFill>
            <a:schemeClr val="accent1">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anchor="ctr"/>
          <a:lstStyle/>
          <a:p>
            <a:pPr algn="ctr" eaLnBrk="0" hangingPunct="0">
              <a:defRPr/>
            </a:pPr>
            <a:r>
              <a:rPr lang="en-US" altLang="zh-TW" sz="2000" dirty="0">
                <a:solidFill>
                  <a:schemeClr val="tx1"/>
                </a:solidFill>
              </a:rPr>
              <a:t>“I think Basel II will be totally re-visited as a result of the credit crisis.” </a:t>
            </a:r>
          </a:p>
        </p:txBody>
      </p:sp>
      <p:sp>
        <p:nvSpPr>
          <p:cNvPr id="7" name="Slide Number Placeholder 5"/>
          <p:cNvSpPr>
            <a:spLocks noGrp="1"/>
          </p:cNvSpPr>
          <p:nvPr>
            <p:ph type="sldNum" sz="quarter" idx="10"/>
          </p:nvPr>
        </p:nvSpPr>
        <p:spPr bwMode="auto">
          <a:xfrm>
            <a:off x="8239125" y="6586538"/>
            <a:ext cx="919163" cy="293687"/>
          </a:xfrm>
        </p:spPr>
        <p:txBody>
          <a:bodyPr vert="horz" wrap="square" lIns="91440" tIns="45720" rIns="91440" bIns="45720" numCol="1" anchor="ctr" anchorCtr="0" compatLnSpc="1">
            <a:prstTxWarp prst="textNoShape">
              <a:avLst/>
            </a:prstTxWarp>
          </a:bodyPr>
          <a:lstStyle/>
          <a:p>
            <a:fld id="{12243412-F31D-458C-8E7E-E623B34D5D38}" type="slidenum">
              <a:rPr lang="zh-TW" altLang="en-US" sz="1400"/>
              <a:pPr/>
              <a:t>52</a:t>
            </a:fld>
            <a:endParaRPr lang="en-US" altLang="zh-TW" sz="1400"/>
          </a:p>
        </p:txBody>
      </p:sp>
      <p:sp>
        <p:nvSpPr>
          <p:cNvPr id="12" name="TextBox 11"/>
          <p:cNvSpPr txBox="1"/>
          <p:nvPr/>
        </p:nvSpPr>
        <p:spPr>
          <a:xfrm>
            <a:off x="1396652" y="1447800"/>
            <a:ext cx="914400" cy="914400"/>
          </a:xfrm>
          <a:prstGeom prst="rect">
            <a:avLst/>
          </a:prstGeom>
          <a:noFill/>
          <a:ln>
            <a:noFill/>
          </a:ln>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altLang="zh-TW" sz="2000" b="1" i="0" u="none" strike="noStrike" kern="1200" cap="none" spc="0" normalizeH="0" baseline="0" noProof="0" dirty="0">
                <a:ln>
                  <a:noFill/>
                </a:ln>
                <a:solidFill>
                  <a:schemeClr val="tx1"/>
                </a:solidFill>
                <a:effectLst/>
                <a:uLnTx/>
                <a:uFillTx/>
                <a:latin typeface="+mj-lt"/>
                <a:ea typeface="+mj-ea"/>
                <a:cs typeface="+mj-cs"/>
              </a:rPr>
              <a:t>All Companies</a:t>
            </a:r>
            <a:endParaRPr kumimoji="0" lang="zh-TW" altLang="en-US" sz="2000" b="1" i="0" u="none" strike="noStrike" kern="1200" cap="none" spc="0" normalizeH="0" baseline="0" noProof="0" dirty="0">
              <a:ln>
                <a:noFill/>
              </a:ln>
              <a:solidFill>
                <a:schemeClr val="tx1"/>
              </a:solidFill>
              <a:effectLst/>
              <a:uLnTx/>
              <a:uFillTx/>
              <a:latin typeface="+mj-lt"/>
              <a:ea typeface="+mj-ea"/>
              <a:cs typeface="+mj-cs"/>
            </a:endParaRPr>
          </a:p>
        </p:txBody>
      </p:sp>
      <p:sp>
        <p:nvSpPr>
          <p:cNvPr id="13" name="TextBox 12"/>
          <p:cNvSpPr txBox="1"/>
          <p:nvPr/>
        </p:nvSpPr>
        <p:spPr>
          <a:xfrm>
            <a:off x="3835052" y="1447800"/>
            <a:ext cx="914400" cy="914400"/>
          </a:xfrm>
          <a:prstGeom prst="rect">
            <a:avLst/>
          </a:prstGeom>
          <a:noFill/>
          <a:ln>
            <a:noFill/>
          </a:ln>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altLang="zh-TW" sz="2000" b="1" i="0" u="none" strike="noStrike" kern="1200" cap="none" spc="0" normalizeH="0" baseline="0" noProof="0" dirty="0">
                <a:ln>
                  <a:noFill/>
                </a:ln>
                <a:solidFill>
                  <a:schemeClr val="tx1"/>
                </a:solidFill>
                <a:effectLst/>
                <a:uLnTx/>
                <a:uFillTx/>
                <a:latin typeface="+mj-lt"/>
                <a:ea typeface="+mj-ea"/>
                <a:cs typeface="+mj-cs"/>
              </a:rPr>
              <a:t>Small Companies</a:t>
            </a:r>
            <a:endParaRPr kumimoji="0" lang="zh-TW" altLang="en-US" sz="2000" b="1" i="0" u="none" strike="noStrike" kern="1200" cap="none" spc="0" normalizeH="0" baseline="0" noProof="0" dirty="0">
              <a:ln>
                <a:noFill/>
              </a:ln>
              <a:solidFill>
                <a:schemeClr val="tx1"/>
              </a:solidFill>
              <a:effectLst/>
              <a:uLnTx/>
              <a:uFillTx/>
              <a:latin typeface="+mj-lt"/>
              <a:ea typeface="+mj-ea"/>
              <a:cs typeface="+mj-cs"/>
            </a:endParaRPr>
          </a:p>
        </p:txBody>
      </p:sp>
      <p:sp>
        <p:nvSpPr>
          <p:cNvPr id="14" name="TextBox 13"/>
          <p:cNvSpPr txBox="1"/>
          <p:nvPr/>
        </p:nvSpPr>
        <p:spPr>
          <a:xfrm>
            <a:off x="6273452" y="1447800"/>
            <a:ext cx="914400" cy="914400"/>
          </a:xfrm>
          <a:prstGeom prst="rect">
            <a:avLst/>
          </a:prstGeom>
          <a:noFill/>
          <a:ln>
            <a:noFill/>
          </a:ln>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altLang="zh-TW" sz="2000" b="1" i="0" u="none" strike="noStrike" kern="1200" cap="none" spc="0" normalizeH="0" baseline="0" noProof="0" dirty="0">
                <a:ln>
                  <a:noFill/>
                </a:ln>
                <a:solidFill>
                  <a:schemeClr val="tx1"/>
                </a:solidFill>
                <a:effectLst/>
                <a:uLnTx/>
                <a:uFillTx/>
                <a:latin typeface="+mj-lt"/>
                <a:ea typeface="+mj-ea"/>
                <a:cs typeface="+mj-cs"/>
              </a:rPr>
              <a:t>Large Companies</a:t>
            </a:r>
            <a:endParaRPr kumimoji="0" lang="zh-TW" altLang="en-US" sz="2000" b="1" i="0" u="none" strike="noStrike" kern="1200" cap="none" spc="0" normalizeH="0" baseline="0" noProof="0" dirty="0">
              <a:ln>
                <a:noFill/>
              </a:ln>
              <a:solidFill>
                <a:schemeClr val="tx1"/>
              </a:solidFill>
              <a:effectLst/>
              <a:uLnTx/>
              <a:uFillTx/>
              <a:latin typeface="+mj-lt"/>
              <a:ea typeface="+mj-ea"/>
              <a:cs typeface="+mj-cs"/>
            </a:endParaRPr>
          </a:p>
        </p:txBody>
      </p:sp>
      <p:sp>
        <p:nvSpPr>
          <p:cNvPr id="15"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13423442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Basel III – response to GFC</a:t>
            </a:r>
            <a:endParaRPr lang="zh-TW" altLang="en-US" dirty="0"/>
          </a:p>
        </p:txBody>
      </p:sp>
      <p:sp>
        <p:nvSpPr>
          <p:cNvPr id="3" name="Slide Number Placeholder 2"/>
          <p:cNvSpPr>
            <a:spLocks noGrp="1"/>
          </p:cNvSpPr>
          <p:nvPr>
            <p:ph type="sldNum" sz="quarter" idx="10"/>
          </p:nvPr>
        </p:nvSpPr>
        <p:spPr/>
        <p:txBody>
          <a:bodyPr/>
          <a:lstStyle/>
          <a:p>
            <a:fld id="{B2E8517A-7B27-4B5A-84D1-7E407DDFD705}" type="slidenum">
              <a:rPr lang="en-US" altLang="en-US" smtClean="0"/>
              <a:pPr/>
              <a:t>53</a:t>
            </a:fld>
            <a:endParaRPr lang="en-US" altLang="en-US"/>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
        <p:nvSpPr>
          <p:cNvPr id="7" name="TextBox 6"/>
          <p:cNvSpPr txBox="1"/>
          <p:nvPr/>
        </p:nvSpPr>
        <p:spPr>
          <a:xfrm>
            <a:off x="762000" y="2819400"/>
            <a:ext cx="2514600" cy="533400"/>
          </a:xfrm>
          <a:prstGeom prst="rect">
            <a:avLst/>
          </a:prstGeom>
          <a:solidFill>
            <a:schemeClr val="accent1">
              <a:lumMod val="20000"/>
              <a:lumOff val="80000"/>
            </a:schemeClr>
          </a:solidFill>
        </p:spPr>
        <p:txBody>
          <a:bodyPr vert="horz" wrap="square" lIns="91440" tIns="45720" rIns="91440" bIns="45720" rtlCol="0" anchor="ctr">
            <a:normAutofit fontScale="55000" lnSpcReduction="20000"/>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altLang="zh-TW" sz="4400" b="0" i="0" u="none" strike="noStrike" kern="1200" cap="none" spc="0" normalizeH="0" baseline="0" noProof="0" dirty="0">
                <a:ln>
                  <a:noFill/>
                </a:ln>
                <a:solidFill>
                  <a:schemeClr val="tx1"/>
                </a:solidFill>
                <a:effectLst/>
                <a:uLnTx/>
                <a:uFillTx/>
                <a:latin typeface="+mj-lt"/>
                <a:ea typeface="+mj-ea"/>
                <a:cs typeface="+mj-cs"/>
              </a:rPr>
              <a:t>Qualifying Capital</a:t>
            </a:r>
            <a:endParaRPr kumimoji="0" lang="zh-TW"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TextBox 7"/>
          <p:cNvSpPr txBox="1"/>
          <p:nvPr/>
        </p:nvSpPr>
        <p:spPr>
          <a:xfrm>
            <a:off x="762000" y="3581400"/>
            <a:ext cx="2514600" cy="609600"/>
          </a:xfrm>
          <a:prstGeom prst="rect">
            <a:avLst/>
          </a:prstGeom>
          <a:solidFill>
            <a:schemeClr val="accent1">
              <a:lumMod val="20000"/>
              <a:lumOff val="80000"/>
            </a:schemeClr>
          </a:solidFill>
        </p:spPr>
        <p:txBody>
          <a:bodyPr vert="horz" wrap="square" lIns="91440" tIns="45720" rIns="91440" bIns="45720" rtlCol="0" anchor="ctr">
            <a:normAutofit fontScale="47500" lnSpcReduction="20000"/>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altLang="zh-TW" sz="4400" b="0" i="0" u="none" strike="noStrike" kern="1200" cap="none" spc="0" normalizeH="0" baseline="0" noProof="0" dirty="0">
                <a:ln>
                  <a:noFill/>
                </a:ln>
                <a:solidFill>
                  <a:schemeClr val="tx1"/>
                </a:solidFill>
                <a:effectLst/>
                <a:uLnTx/>
                <a:uFillTx/>
                <a:latin typeface="+mj-lt"/>
                <a:ea typeface="+mj-ea"/>
                <a:cs typeface="+mj-cs"/>
              </a:rPr>
              <a:t>Risk weighted assets</a:t>
            </a:r>
            <a:endParaRPr kumimoji="0" lang="zh-TW" altLang="en-US" sz="4400" b="0" i="0" u="none" strike="noStrike" kern="1200" cap="none" spc="0" normalizeH="0" baseline="0" noProof="0" dirty="0">
              <a:ln>
                <a:noFill/>
              </a:ln>
              <a:solidFill>
                <a:schemeClr val="tx1"/>
              </a:solidFill>
              <a:effectLst/>
              <a:uLnTx/>
              <a:uFillTx/>
              <a:latin typeface="+mj-lt"/>
              <a:ea typeface="+mj-ea"/>
              <a:cs typeface="+mj-cs"/>
            </a:endParaRPr>
          </a:p>
        </p:txBody>
      </p:sp>
      <p:cxnSp>
        <p:nvCxnSpPr>
          <p:cNvPr id="10" name="Straight Connector 9"/>
          <p:cNvCxnSpPr/>
          <p:nvPr/>
        </p:nvCxnSpPr>
        <p:spPr>
          <a:xfrm>
            <a:off x="762000" y="3429000"/>
            <a:ext cx="2590800" cy="0"/>
          </a:xfrm>
          <a:prstGeom prst="line">
            <a:avLst/>
          </a:prstGeom>
        </p:spPr>
        <p:style>
          <a:lnRef idx="3">
            <a:schemeClr val="dk1"/>
          </a:lnRef>
          <a:fillRef idx="0">
            <a:schemeClr val="dk1"/>
          </a:fillRef>
          <a:effectRef idx="2">
            <a:schemeClr val="dk1"/>
          </a:effectRef>
          <a:fontRef idx="minor">
            <a:schemeClr val="tx1"/>
          </a:fontRef>
        </p:style>
      </p:cxnSp>
      <p:sp>
        <p:nvSpPr>
          <p:cNvPr id="12" name="Equal 11"/>
          <p:cNvSpPr/>
          <p:nvPr/>
        </p:nvSpPr>
        <p:spPr>
          <a:xfrm>
            <a:off x="3657600" y="3200400"/>
            <a:ext cx="685800" cy="4572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TextBox 12"/>
          <p:cNvSpPr txBox="1"/>
          <p:nvPr/>
        </p:nvSpPr>
        <p:spPr>
          <a:xfrm>
            <a:off x="4419600" y="3200400"/>
            <a:ext cx="1752600" cy="533400"/>
          </a:xfrm>
          <a:prstGeom prst="rect">
            <a:avLst/>
          </a:prstGeom>
          <a:solidFill>
            <a:schemeClr val="accent1">
              <a:lumMod val="20000"/>
              <a:lumOff val="80000"/>
            </a:schemeClr>
          </a:solidFill>
        </p:spPr>
        <p:txBody>
          <a:bodyPr vert="horz" wrap="square" lIns="91440" tIns="45720" rIns="91440" bIns="45720" rtlCol="0" anchor="ctr">
            <a:normAutofit fontScale="40000" lnSpcReduction="20000"/>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altLang="zh-TW" sz="4400" b="0" i="0" u="none" strike="noStrike" kern="1200" cap="none" spc="0" normalizeH="0" baseline="0" noProof="0" dirty="0">
                <a:ln>
                  <a:noFill/>
                </a:ln>
                <a:solidFill>
                  <a:schemeClr val="tx1"/>
                </a:solidFill>
                <a:effectLst/>
                <a:uLnTx/>
                <a:uFillTx/>
                <a:latin typeface="+mj-lt"/>
                <a:ea typeface="+mj-ea"/>
                <a:cs typeface="+mj-cs"/>
              </a:rPr>
              <a:t>Minimum required</a:t>
            </a:r>
            <a:r>
              <a:rPr kumimoji="0" lang="en-US" altLang="zh-TW" sz="4400" b="0" i="0" u="none" strike="noStrike" kern="1200" cap="none" spc="0" normalizeH="0" noProof="0" dirty="0">
                <a:ln>
                  <a:noFill/>
                </a:ln>
                <a:solidFill>
                  <a:schemeClr val="tx1"/>
                </a:solidFill>
                <a:effectLst/>
                <a:uLnTx/>
                <a:uFillTx/>
                <a:latin typeface="+mj-lt"/>
                <a:ea typeface="+mj-ea"/>
                <a:cs typeface="+mj-cs"/>
              </a:rPr>
              <a:t> ratio</a:t>
            </a:r>
            <a:endParaRPr kumimoji="0" lang="zh-TW"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Down Arrow Callout 13"/>
          <p:cNvSpPr/>
          <p:nvPr/>
        </p:nvSpPr>
        <p:spPr>
          <a:xfrm>
            <a:off x="609600" y="1371600"/>
            <a:ext cx="3581400" cy="129540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Stricter eligibility rules</a:t>
            </a:r>
          </a:p>
          <a:p>
            <a:pPr algn="ctr"/>
            <a:r>
              <a:rPr lang="en-US" altLang="zh-TW" dirty="0"/>
              <a:t>Deductions from capital</a:t>
            </a:r>
            <a:endParaRPr lang="zh-TW" altLang="en-US" dirty="0"/>
          </a:p>
        </p:txBody>
      </p:sp>
      <p:sp>
        <p:nvSpPr>
          <p:cNvPr id="15" name="Up Arrow Callout 14"/>
          <p:cNvSpPr/>
          <p:nvPr/>
        </p:nvSpPr>
        <p:spPr>
          <a:xfrm>
            <a:off x="685800" y="4343400"/>
            <a:ext cx="3733800" cy="1676400"/>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Increased risk weighting for many assets, but particularly securitization</a:t>
            </a:r>
            <a:endParaRPr lang="zh-TW" altLang="en-US" dirty="0"/>
          </a:p>
        </p:txBody>
      </p:sp>
      <p:sp>
        <p:nvSpPr>
          <p:cNvPr id="16" name="Left Arrow Callout 15"/>
          <p:cNvSpPr/>
          <p:nvPr/>
        </p:nvSpPr>
        <p:spPr>
          <a:xfrm>
            <a:off x="6477000" y="1981200"/>
            <a:ext cx="2438400" cy="3352800"/>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Targets increased overall, but specially minimum core equity more than doubled; additional capital for SIFIs</a:t>
            </a:r>
          </a:p>
          <a:p>
            <a:pPr algn="ctr"/>
            <a:r>
              <a:rPr lang="en-US" altLang="zh-TW" dirty="0"/>
              <a:t>Counter-cyclical buffer</a:t>
            </a:r>
            <a:endParaRPr lang="zh-TW" altLang="en-US" dirty="0"/>
          </a:p>
        </p:txBody>
      </p:sp>
      <p:sp>
        <p:nvSpPr>
          <p:cNvPr id="17" name="TextBox 16"/>
          <p:cNvSpPr txBox="1"/>
          <p:nvPr/>
        </p:nvSpPr>
        <p:spPr>
          <a:xfrm>
            <a:off x="4876800" y="5638800"/>
            <a:ext cx="3962400" cy="609600"/>
          </a:xfrm>
          <a:prstGeom prst="rect">
            <a:avLst/>
          </a:prstGeom>
          <a:solidFill>
            <a:schemeClr val="accent1">
              <a:lumMod val="20000"/>
              <a:lumOff val="80000"/>
            </a:schemeClr>
          </a:solidFill>
        </p:spPr>
        <p:txBody>
          <a:bodyPr vert="horz" wrap="square" lIns="91440" tIns="45720" rIns="91440" bIns="45720" rtlCol="0" anchor="ctr">
            <a:normAutofit fontScale="25000" lnSpcReduction="20000"/>
          </a:bodyPr>
          <a:lstStyle/>
          <a:p>
            <a:pPr fontAlgn="auto">
              <a:spcAft>
                <a:spcPts val="0"/>
              </a:spcAft>
            </a:pPr>
            <a:r>
              <a:rPr lang="fr-FR" altLang="zh-TW" sz="4400" dirty="0">
                <a:latin typeface="+mj-lt"/>
                <a:ea typeface="+mj-ea"/>
                <a:cs typeface="+mj-cs"/>
                <a:hlinkClick r:id="rId3"/>
              </a:rPr>
              <a:t>http://www.ft.com/intl/cms/s/0/9b0eb606-97b9-11e2-97e0-00144feabdc0.html?ftcamp=crm/email/201341/nbe/FinancialServices/product#axzz2PYHfmVvo</a:t>
            </a:r>
            <a:r>
              <a:rPr lang="fr-FR" altLang="zh-TW" sz="4400" dirty="0">
                <a:latin typeface="+mj-lt"/>
                <a:ea typeface="+mj-ea"/>
                <a:cs typeface="+mj-cs"/>
              </a:rPr>
              <a:t> </a:t>
            </a:r>
            <a:endParaRPr kumimoji="0" lang="zh-TW" alt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altLang="zh-TW" dirty="0"/>
              <a:t>Comparison of Basel regimes</a:t>
            </a:r>
            <a:endParaRPr lang="zh-TW" altLang="en-US" dirty="0"/>
          </a:p>
        </p:txBody>
      </p:sp>
      <p:pic>
        <p:nvPicPr>
          <p:cNvPr id="235522" name="Picture 2"/>
          <p:cNvPicPr>
            <a:picLocks noGrp="1" noChangeAspect="1" noChangeArrowheads="1"/>
          </p:cNvPicPr>
          <p:nvPr>
            <p:ph idx="1"/>
          </p:nvPr>
        </p:nvPicPr>
        <p:blipFill>
          <a:blip r:embed="rId3" cstate="print"/>
          <a:stretch>
            <a:fillRect/>
          </a:stretch>
        </p:blipFill>
        <p:spPr bwMode="auto">
          <a:xfrm>
            <a:off x="228600" y="884237"/>
            <a:ext cx="8752359" cy="4906963"/>
          </a:xfrm>
          <a:prstGeom prst="rect">
            <a:avLst/>
          </a:prstGeom>
          <a:noFill/>
          <a:ln w="9525">
            <a:noFill/>
            <a:miter lim="800000"/>
            <a:headEnd/>
            <a:tailEnd/>
          </a:ln>
        </p:spPr>
      </p:pic>
      <p:sp>
        <p:nvSpPr>
          <p:cNvPr id="6"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61FD7134-7C8E-452A-A8D0-23C28E3DA990}" type="slidenum">
              <a:rPr lang="en-US" altLang="en-US" sz="1400"/>
              <a:pPr/>
              <a:t>54</a:t>
            </a:fld>
            <a:endParaRPr lang="en-US" altLang="en-US" sz="1400"/>
          </a:p>
        </p:txBody>
      </p:sp>
      <p:sp>
        <p:nvSpPr>
          <p:cNvPr id="8" name="TextBox 7"/>
          <p:cNvSpPr txBox="1"/>
          <p:nvPr/>
        </p:nvSpPr>
        <p:spPr>
          <a:xfrm>
            <a:off x="0" y="5867400"/>
            <a:ext cx="23622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PWC – Oct 10</a:t>
            </a:r>
            <a:endParaRPr lang="zh-TW" altLang="en-US" dirty="0"/>
          </a:p>
        </p:txBody>
      </p:sp>
      <p:sp>
        <p:nvSpPr>
          <p:cNvPr id="9"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Basel III – New Leverage Ratio</a:t>
            </a:r>
            <a:endParaRPr lang="zh-TW" altLang="en-US" dirty="0"/>
          </a:p>
        </p:txBody>
      </p:sp>
      <p:sp>
        <p:nvSpPr>
          <p:cNvPr id="3" name="Content Placeholder 2"/>
          <p:cNvSpPr>
            <a:spLocks noGrp="1"/>
          </p:cNvSpPr>
          <p:nvPr>
            <p:ph idx="1"/>
          </p:nvPr>
        </p:nvSpPr>
        <p:spPr/>
        <p:txBody>
          <a:bodyPr>
            <a:normAutofit lnSpcReduction="10000"/>
          </a:bodyPr>
          <a:lstStyle/>
          <a:p>
            <a:pPr>
              <a:lnSpc>
                <a:spcPct val="110000"/>
              </a:lnSpc>
            </a:pPr>
            <a:r>
              <a:rPr lang="en-US" altLang="zh-TW" dirty="0"/>
              <a:t>The new (proposed) leverage ratio is similar to that used in the US, with a minimum set at </a:t>
            </a:r>
            <a:r>
              <a:rPr lang="en-US" altLang="zh-TW" b="1" dirty="0">
                <a:solidFill>
                  <a:srgbClr val="FF0000"/>
                </a:solidFill>
              </a:rPr>
              <a:t>3%</a:t>
            </a:r>
            <a:r>
              <a:rPr lang="en-US" altLang="zh-TW" dirty="0"/>
              <a:t> (US: 5%) </a:t>
            </a:r>
          </a:p>
          <a:p>
            <a:pPr>
              <a:lnSpc>
                <a:spcPct val="110000"/>
              </a:lnSpc>
            </a:pPr>
            <a:r>
              <a:rPr lang="en-US" altLang="zh-TW" dirty="0"/>
              <a:t>the capital base (qualifying capital) will most likely be Tier 1 only </a:t>
            </a:r>
          </a:p>
          <a:p>
            <a:pPr>
              <a:lnSpc>
                <a:spcPct val="110000"/>
              </a:lnSpc>
            </a:pPr>
            <a:r>
              <a:rPr lang="en-US" altLang="zh-TW" dirty="0"/>
              <a:t>the gross asset value includes:</a:t>
            </a:r>
          </a:p>
          <a:p>
            <a:pPr lvl="1">
              <a:lnSpc>
                <a:spcPct val="110000"/>
              </a:lnSpc>
            </a:pPr>
            <a:r>
              <a:rPr lang="en-US" altLang="zh-TW" dirty="0"/>
              <a:t>All assets held including cash and liquid assets</a:t>
            </a:r>
          </a:p>
          <a:p>
            <a:pPr lvl="1">
              <a:lnSpc>
                <a:spcPct val="110000"/>
              </a:lnSpc>
            </a:pPr>
            <a:r>
              <a:rPr lang="en-US" altLang="zh-TW" dirty="0"/>
              <a:t>Repos</a:t>
            </a:r>
          </a:p>
          <a:p>
            <a:pPr lvl="1">
              <a:lnSpc>
                <a:spcPct val="110000"/>
              </a:lnSpc>
            </a:pPr>
            <a:r>
              <a:rPr lang="en-US" altLang="zh-TW" dirty="0"/>
              <a:t>The value of </a:t>
            </a:r>
          </a:p>
          <a:p>
            <a:pPr lvl="2">
              <a:lnSpc>
                <a:spcPct val="110000"/>
              </a:lnSpc>
            </a:pPr>
            <a:r>
              <a:rPr lang="en-US" altLang="zh-TW" dirty="0"/>
              <a:t>Lending commitments</a:t>
            </a:r>
          </a:p>
          <a:p>
            <a:pPr lvl="2">
              <a:lnSpc>
                <a:spcPct val="110000"/>
              </a:lnSpc>
            </a:pPr>
            <a:r>
              <a:rPr lang="en-US" altLang="zh-TW" dirty="0"/>
              <a:t>Trade finance commitments</a:t>
            </a:r>
          </a:p>
          <a:p>
            <a:pPr lvl="2">
              <a:lnSpc>
                <a:spcPct val="110000"/>
              </a:lnSpc>
            </a:pPr>
            <a:r>
              <a:rPr lang="en-US" altLang="zh-TW" dirty="0"/>
              <a:t>SBLCs and guarantees</a:t>
            </a:r>
          </a:p>
          <a:p>
            <a:pPr lvl="1">
              <a:lnSpc>
                <a:spcPct val="110000"/>
              </a:lnSpc>
            </a:pPr>
            <a:r>
              <a:rPr lang="en-US" altLang="zh-TW" dirty="0"/>
              <a:t>Even if</a:t>
            </a:r>
          </a:p>
          <a:p>
            <a:pPr lvl="2">
              <a:lnSpc>
                <a:spcPct val="110000"/>
              </a:lnSpc>
            </a:pPr>
            <a:r>
              <a:rPr lang="en-US" altLang="zh-TW" dirty="0"/>
              <a:t>Guarantee or collateral available</a:t>
            </a:r>
          </a:p>
          <a:p>
            <a:pPr lvl="2">
              <a:lnSpc>
                <a:spcPct val="110000"/>
              </a:lnSpc>
            </a:pPr>
            <a:r>
              <a:rPr lang="en-US" altLang="zh-TW" dirty="0"/>
              <a:t>Netting available</a:t>
            </a:r>
          </a:p>
          <a:p>
            <a:pPr>
              <a:lnSpc>
                <a:spcPct val="110000"/>
              </a:lnSpc>
            </a:pP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55</a:t>
            </a:fld>
            <a:endParaRPr lang="en-US" altLang="en-US"/>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ltLang="zh-TW" dirty="0"/>
              <a:t>How to measure banks</a:t>
            </a:r>
            <a:endParaRPr lang="zh-TW" altLang="en-US" dirty="0"/>
          </a:p>
        </p:txBody>
      </p:sp>
      <p:pic>
        <p:nvPicPr>
          <p:cNvPr id="7" name="Picture 2" descr="[image]"/>
          <p:cNvPicPr>
            <a:picLocks noGrp="1" noChangeAspect="1" noChangeArrowheads="1"/>
          </p:cNvPicPr>
          <p:nvPr>
            <p:ph sz="half" idx="1"/>
          </p:nvPr>
        </p:nvPicPr>
        <p:blipFill>
          <a:blip r:embed="rId3" cstate="print"/>
          <a:stretch>
            <a:fillRect/>
          </a:stretch>
        </p:blipFill>
        <p:spPr bwMode="auto">
          <a:xfrm>
            <a:off x="1547664" y="1371600"/>
            <a:ext cx="6117380" cy="2642323"/>
          </a:xfrm>
          <a:prstGeom prst="rect">
            <a:avLst/>
          </a:prstGeom>
          <a:noFill/>
        </p:spPr>
      </p:pic>
      <p:sp>
        <p:nvSpPr>
          <p:cNvPr id="9" name="Content Placeholder 8"/>
          <p:cNvSpPr>
            <a:spLocks noGrp="1"/>
          </p:cNvSpPr>
          <p:nvPr>
            <p:ph sz="half" idx="2"/>
          </p:nvPr>
        </p:nvSpPr>
        <p:spPr>
          <a:xfrm>
            <a:off x="323528" y="4437112"/>
            <a:ext cx="8363272" cy="1689051"/>
          </a:xfrm>
        </p:spPr>
        <p:txBody>
          <a:bodyPr>
            <a:noAutofit/>
          </a:bodyPr>
          <a:lstStyle/>
          <a:p>
            <a:pPr>
              <a:lnSpc>
                <a:spcPct val="100000"/>
              </a:lnSpc>
            </a:pPr>
            <a:r>
              <a:rPr lang="zh-TW" altLang="zh-TW" sz="1600" dirty="0"/>
              <a:t>Under </a:t>
            </a:r>
            <a:r>
              <a:rPr lang="zh-TW" altLang="zh-TW" sz="1600" b="1" dirty="0"/>
              <a:t>U.S</a:t>
            </a:r>
            <a:r>
              <a:rPr lang="zh-TW" altLang="zh-TW" sz="1600" dirty="0"/>
              <a:t>. accounting rules, banks offset many derivative holdings against others to come up with a </a:t>
            </a:r>
            <a:r>
              <a:rPr lang="zh-TW" altLang="zh-TW" sz="1600" b="1" dirty="0"/>
              <a:t>net</a:t>
            </a:r>
            <a:r>
              <a:rPr lang="zh-TW" altLang="zh-TW" sz="1600" dirty="0"/>
              <a:t> asset number. So while J.P. Morgan reports $1.7 trillion in gross derivative assets in notes to its financial statements, it includes just $85.5 billion on its balance sheet.</a:t>
            </a:r>
          </a:p>
          <a:p>
            <a:pPr>
              <a:lnSpc>
                <a:spcPct val="100000"/>
              </a:lnSpc>
            </a:pPr>
            <a:r>
              <a:rPr lang="zh-TW" altLang="zh-TW" sz="1600" b="1" dirty="0"/>
              <a:t>International </a:t>
            </a:r>
            <a:r>
              <a:rPr lang="zh-TW" altLang="zh-TW" sz="1600" dirty="0"/>
              <a:t>rules require banks to show </a:t>
            </a:r>
            <a:r>
              <a:rPr lang="zh-TW" altLang="zh-TW" sz="1600" b="1" dirty="0"/>
              <a:t>gross</a:t>
            </a:r>
            <a:r>
              <a:rPr lang="zh-TW" altLang="zh-TW" sz="1600" dirty="0"/>
              <a:t> derivative values on their balance sheet with less netting allowed. That makes European banks appear larger than they would under U.S. rules.</a:t>
            </a:r>
          </a:p>
          <a:p>
            <a:pPr>
              <a:lnSpc>
                <a:spcPct val="100000"/>
              </a:lnSpc>
            </a:pPr>
            <a:endParaRPr lang="zh-TW" altLang="en-US" sz="1600" dirty="0"/>
          </a:p>
        </p:txBody>
      </p:sp>
      <p:sp>
        <p:nvSpPr>
          <p:cNvPr id="5"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2"/>
          <p:cNvSpPr>
            <a:spLocks noGrp="1" noChangeArrowheads="1"/>
          </p:cNvSpPr>
          <p:nvPr>
            <p:ph type="title"/>
          </p:nvPr>
        </p:nvSpPr>
        <p:spPr/>
        <p:txBody>
          <a:bodyPr/>
          <a:lstStyle/>
          <a:p>
            <a:r>
              <a:rPr lang="en-US" altLang="zh-TW"/>
              <a:t>Basel III – New Liquidity Policy </a:t>
            </a:r>
            <a:endParaRPr lang="en-US" altLang="zh-TW" dirty="0"/>
          </a:p>
        </p:txBody>
      </p:sp>
      <p:sp>
        <p:nvSpPr>
          <p:cNvPr id="380931" name="Rectangle 3"/>
          <p:cNvSpPr>
            <a:spLocks noGrp="1" noChangeArrowheads="1"/>
          </p:cNvSpPr>
          <p:nvPr>
            <p:ph idx="1"/>
          </p:nvPr>
        </p:nvSpPr>
        <p:spPr/>
        <p:txBody>
          <a:bodyPr>
            <a:normAutofit fontScale="92500" lnSpcReduction="20000"/>
          </a:bodyPr>
          <a:lstStyle/>
          <a:p>
            <a:pPr marL="0" indent="0">
              <a:buNone/>
            </a:pPr>
            <a:r>
              <a:rPr lang="en-US" altLang="zh-TW" dirty="0"/>
              <a:t>On 17 December 2009 the BCBS published its paper titled ‘International framework for liquidity risk measurement, standards and monitoring’ for consultation. The paper proposes to set common minimum international standards for mitigating liquidity risk by using the following two ratios: </a:t>
            </a:r>
          </a:p>
          <a:p>
            <a:pPr marL="514350" indent="-514350">
              <a:buFont typeface="+mj-lt"/>
              <a:buAutoNum type="romanUcPeriod"/>
            </a:pPr>
            <a:r>
              <a:rPr lang="en-US" altLang="zh-TW" dirty="0"/>
              <a:t>A </a:t>
            </a:r>
            <a:r>
              <a:rPr lang="en-US" altLang="zh-TW" b="1" dirty="0">
                <a:solidFill>
                  <a:schemeClr val="accent2">
                    <a:lumMod val="75000"/>
                  </a:schemeClr>
                </a:solidFill>
              </a:rPr>
              <a:t>liquidity coverage ratio (LCR) </a:t>
            </a:r>
            <a:r>
              <a:rPr lang="en-US" altLang="zh-TW" dirty="0"/>
              <a:t>would require banks to hold a sufficient amount of high quality liquid assets to survive a severe stress for a period of 30 days. Outflows can only be met by generating liquidity from high quality government bonds and central bank deposits; and </a:t>
            </a:r>
          </a:p>
          <a:p>
            <a:pPr marL="514350" indent="-514350">
              <a:buFont typeface="+mj-lt"/>
              <a:buAutoNum type="romanUcPeriod"/>
            </a:pPr>
            <a:r>
              <a:rPr lang="en-US" altLang="zh-TW" dirty="0"/>
              <a:t>A </a:t>
            </a:r>
            <a:r>
              <a:rPr lang="en-US" altLang="zh-TW" b="1" dirty="0">
                <a:solidFill>
                  <a:schemeClr val="accent2">
                    <a:lumMod val="75000"/>
                  </a:schemeClr>
                </a:solidFill>
              </a:rPr>
              <a:t>net stable funding ratio (NSFR)</a:t>
            </a:r>
            <a:r>
              <a:rPr lang="en-US" altLang="zh-TW" dirty="0">
                <a:solidFill>
                  <a:schemeClr val="accent2">
                    <a:lumMod val="75000"/>
                  </a:schemeClr>
                </a:solidFill>
              </a:rPr>
              <a:t> </a:t>
            </a:r>
            <a:r>
              <a:rPr lang="en-US" altLang="zh-TW" dirty="0"/>
              <a:t>that measures stable funding relative to the liquidity of the assets funded, and the potential draw on off-balance sheet commitments over a one-year period</a:t>
            </a:r>
          </a:p>
        </p:txBody>
      </p:sp>
      <p:sp>
        <p:nvSpPr>
          <p:cNvPr id="49156"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C02ED64B-A3EF-4C0E-B2EA-EDFF587A03BE}" type="slidenum">
              <a:rPr lang="en-US" altLang="en-US" sz="1400"/>
              <a:pPr/>
              <a:t>57</a:t>
            </a:fld>
            <a:endParaRPr lang="en-US" altLang="en-US" sz="1400"/>
          </a:p>
        </p:txBody>
      </p:sp>
      <p:sp>
        <p:nvSpPr>
          <p:cNvPr id="380932" name="Text Box 4"/>
          <p:cNvSpPr txBox="1">
            <a:spLocks noChangeArrowheads="1"/>
          </p:cNvSpPr>
          <p:nvPr/>
        </p:nvSpPr>
        <p:spPr bwMode="auto">
          <a:xfrm>
            <a:off x="0" y="5867400"/>
            <a:ext cx="16764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FSA</a:t>
            </a:r>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09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09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09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1"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22238"/>
            <a:ext cx="7543800" cy="868362"/>
          </a:xfrm>
        </p:spPr>
        <p:txBody>
          <a:bodyPr/>
          <a:lstStyle/>
          <a:p>
            <a:r>
              <a:rPr lang="en-US" altLang="zh-TW" sz="2800" dirty="0"/>
              <a:t>Basel III – new Liquidity and Funding Ratios</a:t>
            </a:r>
            <a:endParaRPr lang="zh-TW" altLang="en-US" sz="2800" dirty="0"/>
          </a:p>
        </p:txBody>
      </p:sp>
      <p:pic>
        <p:nvPicPr>
          <p:cNvPr id="239618" name="Picture 2"/>
          <p:cNvPicPr>
            <a:picLocks noGrp="1" noChangeAspect="1" noChangeArrowheads="1"/>
          </p:cNvPicPr>
          <p:nvPr>
            <p:ph idx="1"/>
          </p:nvPr>
        </p:nvPicPr>
        <p:blipFill>
          <a:blip r:embed="rId3" cstate="print"/>
          <a:srcRect/>
          <a:stretch>
            <a:fillRect/>
          </a:stretch>
        </p:blipFill>
        <p:spPr bwMode="auto">
          <a:xfrm>
            <a:off x="89272" y="914400"/>
            <a:ext cx="8905933" cy="4987925"/>
          </a:xfrm>
          <a:prstGeom prst="rect">
            <a:avLst/>
          </a:prstGeom>
          <a:noFill/>
          <a:ln w="9525">
            <a:noFill/>
            <a:miter lim="800000"/>
            <a:headEnd/>
            <a:tailEnd/>
          </a:ln>
        </p:spPr>
      </p:pic>
      <p:sp>
        <p:nvSpPr>
          <p:cNvPr id="5" name="Slide Number Placeholder 4"/>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51D59B71-F9F9-4213-9FF3-A03203621F71}" type="slidenum">
              <a:rPr lang="en-US" altLang="en-US" sz="1400"/>
              <a:pPr/>
              <a:t>58</a:t>
            </a:fld>
            <a:endParaRPr lang="en-US" altLang="en-US" sz="1400"/>
          </a:p>
        </p:txBody>
      </p:sp>
      <p:sp>
        <p:nvSpPr>
          <p:cNvPr id="9" name="TextBox 8"/>
          <p:cNvSpPr txBox="1"/>
          <p:nvPr/>
        </p:nvSpPr>
        <p:spPr>
          <a:xfrm>
            <a:off x="0" y="5867400"/>
            <a:ext cx="23622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PWC – 10/2010</a:t>
            </a:r>
            <a:endParaRPr lang="zh-TW" altLang="en-US" dirty="0"/>
          </a:p>
        </p:txBody>
      </p:sp>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Issues with Basel III</a:t>
            </a:r>
            <a:endParaRPr lang="zh-TW" altLang="en-US" dirty="0"/>
          </a:p>
        </p:txBody>
      </p:sp>
      <p:sp>
        <p:nvSpPr>
          <p:cNvPr id="3" name="Content Placeholder 2"/>
          <p:cNvSpPr>
            <a:spLocks noGrp="1"/>
          </p:cNvSpPr>
          <p:nvPr>
            <p:ph idx="1"/>
          </p:nvPr>
        </p:nvSpPr>
        <p:spPr/>
        <p:txBody>
          <a:bodyPr>
            <a:normAutofit fontScale="85000" lnSpcReduction="10000"/>
          </a:bodyPr>
          <a:lstStyle/>
          <a:p>
            <a:r>
              <a:rPr lang="en-US" altLang="zh-TW" dirty="0"/>
              <a:t>Basel guidelines are not directly enforceable</a:t>
            </a:r>
          </a:p>
          <a:p>
            <a:pPr lvl="1"/>
            <a:r>
              <a:rPr lang="en-US" altLang="zh-TW" dirty="0"/>
              <a:t>Each local regulator publishes implementation rules</a:t>
            </a:r>
          </a:p>
          <a:p>
            <a:pPr lvl="1"/>
            <a:r>
              <a:rPr lang="en-US" altLang="zh-TW" dirty="0"/>
              <a:t>Significant divergence of views between different regulators</a:t>
            </a:r>
          </a:p>
          <a:p>
            <a:r>
              <a:rPr lang="en-US" altLang="zh-TW" dirty="0"/>
              <a:t>Implementation timetable very long</a:t>
            </a:r>
          </a:p>
          <a:p>
            <a:pPr lvl="1"/>
            <a:r>
              <a:rPr lang="en-US" altLang="zh-TW" dirty="0"/>
              <a:t>Possibility of another crisis arising and delaying? (</a:t>
            </a:r>
            <a:r>
              <a:rPr lang="en-US" altLang="zh-TW" dirty="0" err="1"/>
              <a:t>eg</a:t>
            </a:r>
            <a:r>
              <a:rPr lang="en-US" altLang="zh-TW" dirty="0"/>
              <a:t> Basel II)</a:t>
            </a:r>
          </a:p>
          <a:p>
            <a:r>
              <a:rPr lang="en-US" altLang="zh-TW" dirty="0"/>
              <a:t>Ability of banks to raise substantial amounts of capital in crisis (e.g. European banks)</a:t>
            </a:r>
          </a:p>
          <a:p>
            <a:r>
              <a:rPr lang="en-US" altLang="zh-TW" dirty="0"/>
              <a:t>Local markets may prevent some of the rules from being directly implemented </a:t>
            </a:r>
          </a:p>
          <a:p>
            <a:pPr lvl="1"/>
            <a:r>
              <a:rPr lang="en-US" altLang="zh-TW" dirty="0"/>
              <a:t>e.g. Asian markets do not offer deep pools of liquid assets to use for liquidity coverage ratio</a:t>
            </a:r>
          </a:p>
          <a:p>
            <a:r>
              <a:rPr lang="en-US" altLang="zh-TW" dirty="0"/>
              <a:t>Significant impact of Basel rules on entire sectors such as trade finance, project finance, securitization </a:t>
            </a:r>
          </a:p>
          <a:p>
            <a:r>
              <a:rPr lang="en-US" altLang="zh-TW" dirty="0"/>
              <a:t>“Basel IV” and the “floor” to RWA </a:t>
            </a:r>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59</a:t>
            </a:fld>
            <a:endParaRPr lang="en-US" altLang="en-US"/>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
        <p:nvSpPr>
          <p:cNvPr id="7" name="Cloud Callout 6"/>
          <p:cNvSpPr/>
          <p:nvPr/>
        </p:nvSpPr>
        <p:spPr>
          <a:xfrm>
            <a:off x="4572000" y="5410200"/>
            <a:ext cx="4343400" cy="898525"/>
          </a:xfrm>
          <a:prstGeom prst="cloudCallout">
            <a:avLst>
              <a:gd name="adj1" fmla="val -62550"/>
              <a:gd name="adj2" fmla="val -87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Implementation suspended due to pandemic</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altLang="zh-TW" dirty="0"/>
              <a:t>Goals of Financial Regulation (</a:t>
            </a:r>
            <a:r>
              <a:rPr lang="en-US" altLang="zh-TW" dirty="0" err="1"/>
              <a:t>Cont</a:t>
            </a:r>
            <a:r>
              <a:rPr lang="en-US" altLang="zh-TW" dirty="0"/>
              <a:t>)</a:t>
            </a:r>
          </a:p>
        </p:txBody>
      </p:sp>
      <p:sp>
        <p:nvSpPr>
          <p:cNvPr id="149507" name="Rectangle 3"/>
          <p:cNvSpPr>
            <a:spLocks noGrp="1" noChangeArrowheads="1"/>
          </p:cNvSpPr>
          <p:nvPr>
            <p:ph idx="1"/>
          </p:nvPr>
        </p:nvSpPr>
        <p:spPr/>
        <p:txBody>
          <a:bodyPr>
            <a:normAutofit/>
          </a:bodyPr>
          <a:lstStyle/>
          <a:p>
            <a:r>
              <a:rPr lang="en-US" altLang="zh-TW" dirty="0"/>
              <a:t>Monitor the safety and soundness of institutions. </a:t>
            </a:r>
          </a:p>
          <a:p>
            <a:pPr lvl="1"/>
            <a:r>
              <a:rPr lang="en-US" altLang="zh-TW" dirty="0"/>
              <a:t>Because markets sometimes lead financial institutions to take on excessive risks that can have significant negative impacts on consumers, investors, and taxpayers, regulators oversee risk-taking activities </a:t>
            </a:r>
            <a:r>
              <a:rPr lang="en-US" altLang="zh-TW" b="1" dirty="0">
                <a:solidFill>
                  <a:schemeClr val="accent2">
                    <a:lumMod val="75000"/>
                  </a:schemeClr>
                </a:solidFill>
              </a:rPr>
              <a:t>to promote the safety and soundness of financial institutions</a:t>
            </a:r>
            <a:r>
              <a:rPr lang="en-US" altLang="zh-TW" dirty="0"/>
              <a:t>. </a:t>
            </a:r>
          </a:p>
          <a:p>
            <a:r>
              <a:rPr lang="en-US" altLang="zh-TW" dirty="0"/>
              <a:t>Act to ensure the stability of the overall financial system. </a:t>
            </a:r>
          </a:p>
          <a:p>
            <a:pPr lvl="1">
              <a:lnSpc>
                <a:spcPct val="120000"/>
              </a:lnSpc>
            </a:pPr>
            <a:r>
              <a:rPr lang="en-US" altLang="zh-TW" dirty="0"/>
              <a:t>Because shocks to the system or the actions of financial institutions can lead to instability in the broader financial system, </a:t>
            </a:r>
            <a:r>
              <a:rPr lang="en-US" altLang="zh-TW" b="1" dirty="0">
                <a:solidFill>
                  <a:schemeClr val="accent2">
                    <a:lumMod val="75000"/>
                  </a:schemeClr>
                </a:solidFill>
              </a:rPr>
              <a:t>regulators act to reduce systemic risk </a:t>
            </a:r>
            <a:r>
              <a:rPr lang="en-US" altLang="zh-TW" dirty="0"/>
              <a:t>in various ways, such as by providing emergency funding to troubled financial institutions. </a:t>
            </a:r>
          </a:p>
        </p:txBody>
      </p:sp>
      <p:sp>
        <p:nvSpPr>
          <p:cNvPr id="7"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9FA3D7F3-F9E9-4E79-8E5F-6C123AD782AB}" type="slidenum">
              <a:rPr lang="en-US" altLang="en-US" sz="1400"/>
              <a:pPr/>
              <a:t>6</a:t>
            </a:fld>
            <a:endParaRPr lang="en-US" altLang="en-US" sz="1400"/>
          </a:p>
        </p:txBody>
      </p:sp>
      <p:sp>
        <p:nvSpPr>
          <p:cNvPr id="149508" name="Text Box 4"/>
          <p:cNvSpPr txBox="1">
            <a:spLocks noChangeArrowheads="1"/>
          </p:cNvSpPr>
          <p:nvPr/>
        </p:nvSpPr>
        <p:spPr bwMode="auto">
          <a:xfrm>
            <a:off x="0" y="5864423"/>
            <a:ext cx="51054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US GAO report on US Financial Regulation, Jan 09</a:t>
            </a:r>
          </a:p>
        </p:txBody>
      </p:sp>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Financial Regulation</a:t>
            </a:r>
          </a:p>
        </p:txBody>
      </p:sp>
    </p:spTree>
    <p:extLst>
      <p:ext uri="{BB962C8B-B14F-4D97-AF65-F5344CB8AC3E}">
        <p14:creationId xmlns:p14="http://schemas.microsoft.com/office/powerpoint/2010/main" val="275495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5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950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95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95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Central Banking in Asia: what are the most recent developments? </a:t>
            </a:r>
          </a:p>
        </p:txBody>
      </p:sp>
      <p:sp>
        <p:nvSpPr>
          <p:cNvPr id="3" name="Content Placeholder 2"/>
          <p:cNvSpPr>
            <a:spLocks noGrp="1"/>
          </p:cNvSpPr>
          <p:nvPr>
            <p:ph idx="1"/>
          </p:nvPr>
        </p:nvSpPr>
        <p:spPr/>
        <p:txBody>
          <a:bodyPr/>
          <a:lstStyle/>
          <a:p>
            <a:r>
              <a:rPr lang="en-US" dirty="0" smtClean="0"/>
              <a:t>Group 20</a:t>
            </a:r>
          </a:p>
          <a:p>
            <a:r>
              <a:rPr lang="en-US" dirty="0" smtClean="0"/>
              <a:t>Video link</a:t>
            </a:r>
          </a:p>
          <a:p>
            <a:r>
              <a:rPr lang="en-US" dirty="0">
                <a:hlinkClick r:id="rId2"/>
              </a:rPr>
              <a:t>https://</a:t>
            </a:r>
            <a:r>
              <a:rPr lang="en-US" dirty="0" smtClean="0">
                <a:hlinkClick r:id="rId2"/>
              </a:rPr>
              <a:t>www.youtube.com/watch?v=O7xePbiM0Og</a:t>
            </a:r>
            <a:endParaRPr lang="en-US" dirty="0" smtClean="0"/>
          </a:p>
          <a:p>
            <a:r>
              <a:rPr lang="en-US" dirty="0" smtClean="0"/>
              <a:t>Article link</a:t>
            </a:r>
          </a:p>
          <a:p>
            <a:r>
              <a:rPr lang="en-US" dirty="0">
                <a:hlinkClick r:id="rId3"/>
              </a:rPr>
              <a:t>https://</a:t>
            </a:r>
            <a:r>
              <a:rPr lang="en-US" dirty="0" smtClean="0">
                <a:hlinkClick r:id="rId3"/>
              </a:rPr>
              <a:t>assets.kpmg/content/dam/kpmg/xx/pdf/2018/12/basel-4-an-overview.pdf</a:t>
            </a:r>
            <a:endParaRPr lang="en-US" dirty="0" smtClean="0"/>
          </a:p>
          <a:p>
            <a:endParaRPr 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60</a:t>
            </a:fld>
            <a:endParaRPr lang="en-US" altLang="en-US"/>
          </a:p>
        </p:txBody>
      </p:sp>
      <p:sp>
        <p:nvSpPr>
          <p:cNvPr id="5" name="Footer Placeholder 4"/>
          <p:cNvSpPr>
            <a:spLocks noGrp="1"/>
          </p:cNvSpPr>
          <p:nvPr>
            <p:ph type="ftr" sz="quarter" idx="11"/>
          </p:nvPr>
        </p:nvSpPr>
        <p:spPr/>
        <p:txBody>
          <a:bodyPr/>
          <a:lstStyle/>
          <a:p>
            <a:r>
              <a:rPr lang="en-US" altLang="en-US" smtClean="0"/>
              <a:t>Copyright V. Lafon-Vinais</a:t>
            </a:r>
            <a:endParaRPr lang="en-US" altLang="en-US"/>
          </a:p>
        </p:txBody>
      </p:sp>
    </p:spTree>
    <p:extLst>
      <p:ext uri="{BB962C8B-B14F-4D97-AF65-F5344CB8AC3E}">
        <p14:creationId xmlns:p14="http://schemas.microsoft.com/office/powerpoint/2010/main" val="28542338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E04EE-58AB-4368-ACBE-A760C63170F2}"/>
              </a:ext>
            </a:extLst>
          </p:cNvPr>
          <p:cNvSpPr>
            <a:spLocks noGrp="1"/>
          </p:cNvSpPr>
          <p:nvPr>
            <p:ph type="title"/>
          </p:nvPr>
        </p:nvSpPr>
        <p:spPr/>
        <p:txBody>
          <a:bodyPr/>
          <a:lstStyle/>
          <a:p>
            <a:r>
              <a:rPr lang="en-HK" dirty="0"/>
              <a:t>Summary </a:t>
            </a:r>
          </a:p>
        </p:txBody>
      </p:sp>
      <p:sp>
        <p:nvSpPr>
          <p:cNvPr id="3" name="Content Placeholder 2">
            <a:extLst>
              <a:ext uri="{FF2B5EF4-FFF2-40B4-BE49-F238E27FC236}">
                <a16:creationId xmlns:a16="http://schemas.microsoft.com/office/drawing/2014/main" id="{A890B327-11BC-4A96-B85F-2FF5E07176F0}"/>
              </a:ext>
            </a:extLst>
          </p:cNvPr>
          <p:cNvSpPr>
            <a:spLocks noGrp="1"/>
          </p:cNvSpPr>
          <p:nvPr>
            <p:ph idx="1"/>
          </p:nvPr>
        </p:nvSpPr>
        <p:spPr/>
        <p:txBody>
          <a:bodyPr/>
          <a:lstStyle/>
          <a:p>
            <a:pPr marL="0" indent="0">
              <a:buNone/>
            </a:pPr>
            <a:endParaRPr lang="en-US" dirty="0"/>
          </a:p>
          <a:p>
            <a:r>
              <a:rPr lang="en-US" dirty="0"/>
              <a:t>1996 Market Risk Amendment</a:t>
            </a:r>
          </a:p>
          <a:p>
            <a:r>
              <a:rPr lang="en-US" dirty="0"/>
              <a:t>Basel II: 3-pillar structure; current issues</a:t>
            </a:r>
          </a:p>
          <a:p>
            <a:r>
              <a:rPr lang="en-US" dirty="0" smtClean="0"/>
              <a:t>Basel </a:t>
            </a:r>
            <a:r>
              <a:rPr lang="en-US" dirty="0"/>
              <a:t>III: leverage; liquidity; funding; issues</a:t>
            </a:r>
          </a:p>
          <a:p>
            <a:r>
              <a:rPr lang="en-US" dirty="0"/>
              <a:t>Comparison of Basel regimes</a:t>
            </a:r>
            <a:endParaRPr lang="en-HK" dirty="0"/>
          </a:p>
        </p:txBody>
      </p:sp>
      <p:sp>
        <p:nvSpPr>
          <p:cNvPr id="4" name="Slide Number Placeholder 3">
            <a:extLst>
              <a:ext uri="{FF2B5EF4-FFF2-40B4-BE49-F238E27FC236}">
                <a16:creationId xmlns:a16="http://schemas.microsoft.com/office/drawing/2014/main" id="{5A9FEAAC-E591-4FF6-8001-DBDC5EA1BB53}"/>
              </a:ext>
            </a:extLst>
          </p:cNvPr>
          <p:cNvSpPr>
            <a:spLocks noGrp="1"/>
          </p:cNvSpPr>
          <p:nvPr>
            <p:ph type="sldNum" sz="quarter" idx="10"/>
          </p:nvPr>
        </p:nvSpPr>
        <p:spPr/>
        <p:txBody>
          <a:bodyPr/>
          <a:lstStyle/>
          <a:p>
            <a:fld id="{37AF7983-E557-4B4F-BF89-F0A9ABB3FF61}" type="slidenum">
              <a:rPr lang="en-US" altLang="en-US" smtClean="0"/>
              <a:pPr/>
              <a:t>61</a:t>
            </a:fld>
            <a:endParaRPr lang="en-US" altLang="en-US"/>
          </a:p>
        </p:txBody>
      </p:sp>
      <p:sp>
        <p:nvSpPr>
          <p:cNvPr id="5" name="Footer Placeholder 4">
            <a:extLst>
              <a:ext uri="{FF2B5EF4-FFF2-40B4-BE49-F238E27FC236}">
                <a16:creationId xmlns:a16="http://schemas.microsoft.com/office/drawing/2014/main" id="{B8287939-0D62-4A58-B8C9-7301759486DA}"/>
              </a:ext>
            </a:extLst>
          </p:cNvPr>
          <p:cNvSpPr>
            <a:spLocks noGrp="1"/>
          </p:cNvSpPr>
          <p:nvPr>
            <p:ph type="ftr" sz="quarter" idx="11"/>
          </p:nvPr>
        </p:nvSpPr>
        <p:spPr/>
        <p:txBody>
          <a:bodyPr/>
          <a:lstStyle/>
          <a:p>
            <a:r>
              <a:rPr lang="en-US" altLang="en-US" dirty="0" smtClean="0"/>
              <a:t>Summary</a:t>
            </a:r>
            <a:endParaRPr lang="en-US" altLang="en-US" dirty="0"/>
          </a:p>
        </p:txBody>
      </p:sp>
    </p:spTree>
    <p:extLst>
      <p:ext uri="{BB962C8B-B14F-4D97-AF65-F5344CB8AC3E}">
        <p14:creationId xmlns:p14="http://schemas.microsoft.com/office/powerpoint/2010/main" val="88107715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altLang="zh-TW" dirty="0"/>
              <a:t>Test Your Understanding</a:t>
            </a:r>
            <a:endParaRPr lang="zh-TW" altLang="en-US" dirty="0"/>
          </a:p>
        </p:txBody>
      </p:sp>
      <p:sp>
        <p:nvSpPr>
          <p:cNvPr id="3" name="Content Placeholder 2"/>
          <p:cNvSpPr>
            <a:spLocks noGrp="1"/>
          </p:cNvSpPr>
          <p:nvPr>
            <p:ph sz="half" idx="1"/>
          </p:nvPr>
        </p:nvSpPr>
        <p:spPr>
          <a:xfrm>
            <a:off x="304800" y="1143000"/>
            <a:ext cx="5105400" cy="4953000"/>
          </a:xfrm>
        </p:spPr>
        <p:txBody>
          <a:bodyPr/>
          <a:lstStyle/>
          <a:p>
            <a:pPr lvl="0">
              <a:lnSpc>
                <a:spcPct val="100000"/>
              </a:lnSpc>
            </a:pPr>
            <a:r>
              <a:rPr lang="en-US" altLang="zh-TW" dirty="0"/>
              <a:t>Under Basel </a:t>
            </a:r>
            <a:r>
              <a:rPr lang="en-US" altLang="zh-TW" b="1" dirty="0"/>
              <a:t>I</a:t>
            </a:r>
            <a:r>
              <a:rPr lang="en-US" altLang="zh-TW" dirty="0"/>
              <a:t> what amount of capital do the banks have to maintain as a proportion of their risk weighted assets?</a:t>
            </a:r>
            <a:endParaRPr lang="zh-TW" altLang="zh-TW" dirty="0"/>
          </a:p>
          <a:p>
            <a:pPr lvl="1">
              <a:lnSpc>
                <a:spcPct val="100000"/>
              </a:lnSpc>
            </a:pPr>
            <a:r>
              <a:rPr lang="en-US" altLang="zh-TW" dirty="0"/>
              <a:t>5%</a:t>
            </a:r>
            <a:endParaRPr lang="zh-TW" altLang="zh-TW" dirty="0"/>
          </a:p>
          <a:p>
            <a:pPr lvl="1">
              <a:lnSpc>
                <a:spcPct val="100000"/>
              </a:lnSpc>
            </a:pPr>
            <a:r>
              <a:rPr lang="en-US" altLang="zh-TW" dirty="0"/>
              <a:t>3%</a:t>
            </a:r>
            <a:endParaRPr lang="zh-TW" altLang="zh-TW" dirty="0"/>
          </a:p>
          <a:p>
            <a:pPr lvl="1">
              <a:lnSpc>
                <a:spcPct val="100000"/>
              </a:lnSpc>
            </a:pPr>
            <a:r>
              <a:rPr lang="en-US" altLang="zh-TW" dirty="0"/>
              <a:t>8%</a:t>
            </a:r>
            <a:endParaRPr lang="zh-TW" altLang="zh-TW" dirty="0"/>
          </a:p>
          <a:p>
            <a:pPr lvl="1">
              <a:lnSpc>
                <a:spcPct val="100000"/>
              </a:lnSpc>
            </a:pPr>
            <a:r>
              <a:rPr lang="en-US" altLang="zh-TW" dirty="0"/>
              <a:t>12%</a:t>
            </a:r>
            <a:endParaRPr lang="zh-TW" altLang="zh-TW" dirty="0"/>
          </a:p>
          <a:p>
            <a:pPr lvl="0">
              <a:lnSpc>
                <a:spcPct val="100000"/>
              </a:lnSpc>
            </a:pPr>
            <a:r>
              <a:rPr lang="en-US" altLang="zh-TW" dirty="0"/>
              <a:t> which type of risk was added in the coverage of capital requirement under Basel </a:t>
            </a:r>
            <a:r>
              <a:rPr lang="en-US" altLang="zh-TW" b="1" u="sng" dirty="0"/>
              <a:t>II</a:t>
            </a:r>
            <a:r>
              <a:rPr lang="en-US" altLang="zh-TW" dirty="0"/>
              <a:t>?</a:t>
            </a:r>
            <a:endParaRPr lang="zh-TW" altLang="zh-TW" dirty="0"/>
          </a:p>
          <a:p>
            <a:pPr lvl="1">
              <a:lnSpc>
                <a:spcPct val="100000"/>
              </a:lnSpc>
            </a:pPr>
            <a:r>
              <a:rPr lang="en-US" altLang="zh-TW" dirty="0"/>
              <a:t>Credit risk</a:t>
            </a:r>
            <a:endParaRPr lang="zh-TW" altLang="zh-TW" dirty="0"/>
          </a:p>
          <a:p>
            <a:pPr lvl="1">
              <a:lnSpc>
                <a:spcPct val="100000"/>
              </a:lnSpc>
            </a:pPr>
            <a:r>
              <a:rPr lang="en-US" altLang="zh-TW" dirty="0"/>
              <a:t>Market risk</a:t>
            </a:r>
            <a:endParaRPr lang="zh-TW" altLang="zh-TW" dirty="0"/>
          </a:p>
          <a:p>
            <a:pPr lvl="1">
              <a:lnSpc>
                <a:spcPct val="100000"/>
              </a:lnSpc>
            </a:pPr>
            <a:r>
              <a:rPr lang="en-US" altLang="zh-TW" dirty="0"/>
              <a:t>Operational risk</a:t>
            </a:r>
            <a:endParaRPr lang="zh-TW" altLang="zh-TW" dirty="0"/>
          </a:p>
          <a:p>
            <a:pPr lvl="1">
              <a:lnSpc>
                <a:spcPct val="100000"/>
              </a:lnSpc>
            </a:pPr>
            <a:r>
              <a:rPr lang="en-US" altLang="zh-TW" dirty="0"/>
              <a:t>Systemic risk</a:t>
            </a:r>
            <a:endParaRPr lang="zh-TW" altLang="zh-TW" dirty="0"/>
          </a:p>
          <a:p>
            <a:pPr lvl="1">
              <a:lnSpc>
                <a:spcPct val="100000"/>
              </a:lnSpc>
            </a:pPr>
            <a:r>
              <a:rPr lang="en-US" altLang="zh-TW" dirty="0"/>
              <a:t>Counterparty risk</a:t>
            </a:r>
            <a:endParaRPr lang="zh-TW" altLang="zh-TW" dirty="0"/>
          </a:p>
          <a:p>
            <a:pPr>
              <a:lnSpc>
                <a:spcPct val="100000"/>
              </a:lnSpc>
            </a:pP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62</a:t>
            </a:fld>
            <a:endParaRPr lang="en-US" altLang="en-US"/>
          </a:p>
        </p:txBody>
      </p:sp>
      <p:sp>
        <p:nvSpPr>
          <p:cNvPr id="5" name="Footer Placeholder 4"/>
          <p:cNvSpPr>
            <a:spLocks noGrp="1"/>
          </p:cNvSpPr>
          <p:nvPr>
            <p:ph type="ftr" sz="quarter" idx="11"/>
          </p:nvPr>
        </p:nvSpPr>
        <p:spPr/>
        <p:txBody>
          <a:bodyPr/>
          <a:lstStyle/>
          <a:p>
            <a:r>
              <a:rPr lang="en-US" altLang="en-US" dirty="0"/>
              <a:t>Banking Regulation</a:t>
            </a:r>
          </a:p>
        </p:txBody>
      </p:sp>
      <p:pic>
        <p:nvPicPr>
          <p:cNvPr id="7" name="Picture 3" descr="C:\Users\Wolfgang\Documents\ED.PRES\06_Purchased Copyrighted Contend\istockphoto\iStock_000008335931Small.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5658510" y="2743200"/>
            <a:ext cx="2952637" cy="2743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other regulatory issues</a:t>
            </a:r>
          </a:p>
        </p:txBody>
      </p:sp>
      <p:sp>
        <p:nvSpPr>
          <p:cNvPr id="3" name="Content Placeholder 2"/>
          <p:cNvSpPr>
            <a:spLocks noGrp="1"/>
          </p:cNvSpPr>
          <p:nvPr>
            <p:ph idx="1"/>
          </p:nvPr>
        </p:nvSpPr>
        <p:spPr/>
        <p:txBody>
          <a:bodyPr/>
          <a:lstStyle/>
          <a:p>
            <a:r>
              <a:rPr lang="en-US" dirty="0"/>
              <a:t>Trump administration de-regulatory push and the regulatory pendulum</a:t>
            </a:r>
          </a:p>
          <a:p>
            <a:r>
              <a:rPr lang="en-US" dirty="0"/>
              <a:t>IFRS 9 implications – “fair value” accounting </a:t>
            </a:r>
          </a:p>
          <a:p>
            <a:r>
              <a:rPr lang="en-US" dirty="0"/>
              <a:t>IBOR transition</a:t>
            </a:r>
          </a:p>
          <a:p>
            <a:r>
              <a:rPr lang="en-US" dirty="0" err="1"/>
              <a:t>Balkanisation</a:t>
            </a:r>
            <a:r>
              <a:rPr lang="en-US" dirty="0"/>
              <a:t> of regulation?</a:t>
            </a:r>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63</a:t>
            </a:fld>
            <a:endParaRPr lang="en-US" altLang="en-US"/>
          </a:p>
        </p:txBody>
      </p:sp>
      <p:sp>
        <p:nvSpPr>
          <p:cNvPr id="5" name="Footer Placeholder 4"/>
          <p:cNvSpPr>
            <a:spLocks noGrp="1"/>
          </p:cNvSpPr>
          <p:nvPr>
            <p:ph type="ftr" sz="quarter" idx="11"/>
          </p:nvPr>
        </p:nvSpPr>
        <p:spPr/>
        <p:txBody>
          <a:bodyPr/>
          <a:lstStyle/>
          <a:p>
            <a:r>
              <a:rPr lang="en-US" altLang="zh-TW" dirty="0"/>
              <a:t>Banking Regulation</a:t>
            </a:r>
          </a:p>
        </p:txBody>
      </p:sp>
    </p:spTree>
    <p:extLst>
      <p:ext uri="{BB962C8B-B14F-4D97-AF65-F5344CB8AC3E}">
        <p14:creationId xmlns:p14="http://schemas.microsoft.com/office/powerpoint/2010/main" val="21933771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Impact of banking regulation: stronger global banks</a:t>
            </a: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64</a:t>
            </a:fld>
            <a:endParaRPr lang="en-US" altLang="en-US"/>
          </a:p>
        </p:txBody>
      </p:sp>
      <p:pic>
        <p:nvPicPr>
          <p:cNvPr id="833538" name="Picture 2"/>
          <p:cNvPicPr>
            <a:picLocks noGrp="1" noChangeAspect="1" noChangeArrowheads="1"/>
          </p:cNvPicPr>
          <p:nvPr>
            <p:ph idx="1"/>
          </p:nvPr>
        </p:nvPicPr>
        <p:blipFill>
          <a:blip r:embed="rId3" cstate="print"/>
          <a:srcRect/>
          <a:stretch>
            <a:fillRect/>
          </a:stretch>
        </p:blipFill>
        <p:spPr bwMode="auto">
          <a:xfrm>
            <a:off x="457200" y="2041962"/>
            <a:ext cx="8229600" cy="3642438"/>
          </a:xfrm>
          <a:prstGeom prst="rect">
            <a:avLst/>
          </a:prstGeom>
          <a:noFill/>
          <a:ln w="9525">
            <a:noFill/>
            <a:miter lim="800000"/>
            <a:headEnd/>
            <a:tailEnd/>
          </a:ln>
        </p:spPr>
      </p:pic>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
        <p:nvSpPr>
          <p:cNvPr id="8" name="TextBox 7"/>
          <p:cNvSpPr txBox="1"/>
          <p:nvPr/>
        </p:nvSpPr>
        <p:spPr>
          <a:xfrm>
            <a:off x="152400" y="5867400"/>
            <a:ext cx="4114800" cy="304800"/>
          </a:xfrm>
          <a:prstGeom prst="rect">
            <a:avLst/>
          </a:prstGeom>
          <a:noFill/>
        </p:spPr>
        <p:txBody>
          <a:bodyPr vert="horz" wrap="square" lIns="91440" tIns="45720" rIns="91440" bIns="45720" rtlCol="0" anchor="ctr">
            <a:noAutofit/>
          </a:bodyPr>
          <a:lstStyle/>
          <a:p>
            <a:pPr fontAlgn="auto">
              <a:spcAft>
                <a:spcPts val="0"/>
              </a:spcAft>
            </a:pPr>
            <a:r>
              <a:rPr lang="en-US" altLang="zh-TW" sz="1400" i="1" dirty="0">
                <a:latin typeface="+mn-lt"/>
              </a:rPr>
              <a:t>Source:  IMF Global Financial Stability Report 2014</a:t>
            </a:r>
            <a:endParaRPr lang="zh-TW" altLang="en-US" sz="1400" i="1" dirty="0">
              <a:latin typeface="+mn-lt"/>
            </a:endParaRPr>
          </a:p>
        </p:txBody>
      </p:sp>
    </p:spTree>
    <p:extLst>
      <p:ext uri="{BB962C8B-B14F-4D97-AF65-F5344CB8AC3E}">
        <p14:creationId xmlns:p14="http://schemas.microsoft.com/office/powerpoint/2010/main" val="3832261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How banks got there</a:t>
            </a: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65</a:t>
            </a:fld>
            <a:endParaRPr lang="en-US" altLang="en-US"/>
          </a:p>
        </p:txBody>
      </p:sp>
      <p:pic>
        <p:nvPicPr>
          <p:cNvPr id="834562" name="Picture 2"/>
          <p:cNvPicPr>
            <a:picLocks noGrp="1" noChangeAspect="1" noChangeArrowheads="1"/>
          </p:cNvPicPr>
          <p:nvPr>
            <p:ph idx="1"/>
          </p:nvPr>
        </p:nvPicPr>
        <p:blipFill>
          <a:blip r:embed="rId3" cstate="print"/>
          <a:srcRect/>
          <a:stretch>
            <a:fillRect/>
          </a:stretch>
        </p:blipFill>
        <p:spPr bwMode="auto">
          <a:xfrm>
            <a:off x="457200" y="1600200"/>
            <a:ext cx="8229600" cy="3745080"/>
          </a:xfrm>
          <a:prstGeom prst="rect">
            <a:avLst/>
          </a:prstGeom>
          <a:noFill/>
          <a:ln w="9525">
            <a:noFill/>
            <a:miter lim="800000"/>
            <a:headEnd/>
            <a:tailEnd/>
          </a:ln>
        </p:spPr>
      </p:pic>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
        <p:nvSpPr>
          <p:cNvPr id="8" name="TextBox 7"/>
          <p:cNvSpPr txBox="1"/>
          <p:nvPr/>
        </p:nvSpPr>
        <p:spPr>
          <a:xfrm>
            <a:off x="152400" y="5867400"/>
            <a:ext cx="4114800" cy="304800"/>
          </a:xfrm>
          <a:prstGeom prst="rect">
            <a:avLst/>
          </a:prstGeom>
          <a:noFill/>
        </p:spPr>
        <p:txBody>
          <a:bodyPr vert="horz" wrap="square" lIns="91440" tIns="45720" rIns="91440" bIns="45720" rtlCol="0" anchor="ctr">
            <a:noAutofit/>
          </a:bodyPr>
          <a:lstStyle/>
          <a:p>
            <a:pPr fontAlgn="auto">
              <a:spcAft>
                <a:spcPts val="0"/>
              </a:spcAft>
            </a:pPr>
            <a:r>
              <a:rPr lang="en-US" altLang="zh-TW" sz="1400" i="1" dirty="0">
                <a:latin typeface="+mn-lt"/>
              </a:rPr>
              <a:t>Source:  IMF Global Financial Stability Report 2014</a:t>
            </a:r>
            <a:endParaRPr lang="zh-TW" altLang="en-US" sz="1400" i="1" dirty="0">
              <a:latin typeface="+mn-lt"/>
            </a:endParaRPr>
          </a:p>
        </p:txBody>
      </p:sp>
    </p:spTree>
    <p:extLst>
      <p:ext uri="{BB962C8B-B14F-4D97-AF65-F5344CB8AC3E}">
        <p14:creationId xmlns:p14="http://schemas.microsoft.com/office/powerpoint/2010/main" val="29658962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Result: Less profitable global banks</a:t>
            </a: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66</a:t>
            </a:fld>
            <a:endParaRPr lang="en-US" altLang="en-US"/>
          </a:p>
        </p:txBody>
      </p:sp>
      <p:pic>
        <p:nvPicPr>
          <p:cNvPr id="835586" name="Picture 2"/>
          <p:cNvPicPr>
            <a:picLocks noGrp="1" noChangeAspect="1" noChangeArrowheads="1"/>
          </p:cNvPicPr>
          <p:nvPr>
            <p:ph idx="1"/>
          </p:nvPr>
        </p:nvPicPr>
        <p:blipFill>
          <a:blip r:embed="rId3" cstate="print"/>
          <a:srcRect/>
          <a:stretch>
            <a:fillRect/>
          </a:stretch>
        </p:blipFill>
        <p:spPr bwMode="auto">
          <a:xfrm>
            <a:off x="457200" y="1600200"/>
            <a:ext cx="8229600" cy="3869903"/>
          </a:xfrm>
          <a:prstGeom prst="rect">
            <a:avLst/>
          </a:prstGeom>
          <a:noFill/>
          <a:ln w="9525">
            <a:noFill/>
            <a:miter lim="800000"/>
            <a:headEnd/>
            <a:tailEnd/>
          </a:ln>
        </p:spPr>
      </p:pic>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
        <p:nvSpPr>
          <p:cNvPr id="8" name="TextBox 7"/>
          <p:cNvSpPr txBox="1"/>
          <p:nvPr/>
        </p:nvSpPr>
        <p:spPr>
          <a:xfrm>
            <a:off x="152400" y="5867400"/>
            <a:ext cx="4114800" cy="304800"/>
          </a:xfrm>
          <a:prstGeom prst="rect">
            <a:avLst/>
          </a:prstGeom>
          <a:noFill/>
        </p:spPr>
        <p:txBody>
          <a:bodyPr vert="horz" wrap="square" lIns="91440" tIns="45720" rIns="91440" bIns="45720" rtlCol="0" anchor="ctr">
            <a:noAutofit/>
          </a:bodyPr>
          <a:lstStyle/>
          <a:p>
            <a:pPr fontAlgn="auto">
              <a:spcAft>
                <a:spcPts val="0"/>
              </a:spcAft>
            </a:pPr>
            <a:r>
              <a:rPr lang="en-US" altLang="zh-TW" sz="1400" i="1" dirty="0">
                <a:latin typeface="+mn-lt"/>
              </a:rPr>
              <a:t>Source:  IMF Global Financial Stability Report 2014</a:t>
            </a:r>
            <a:endParaRPr lang="zh-TW" altLang="en-US" sz="1400" i="1" dirty="0">
              <a:latin typeface="+mn-lt"/>
            </a:endParaRPr>
          </a:p>
        </p:txBody>
      </p:sp>
    </p:spTree>
    <p:extLst>
      <p:ext uri="{BB962C8B-B14F-4D97-AF65-F5344CB8AC3E}">
        <p14:creationId xmlns:p14="http://schemas.microsoft.com/office/powerpoint/2010/main" val="19732124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Domestic banks Tier 1 capital to risk-weighted assets</a:t>
            </a:r>
          </a:p>
        </p:txBody>
      </p:sp>
      <p:pic>
        <p:nvPicPr>
          <p:cNvPr id="6146" name="Picture 2" descr="Tier 1 banks capital to risk-weighted asset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38428" y="1689955"/>
            <a:ext cx="4970687" cy="36021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6978" y="5481502"/>
            <a:ext cx="5845628" cy="646331"/>
          </a:xfrm>
          <a:prstGeom prst="rect">
            <a:avLst/>
          </a:prstGeom>
          <a:noFill/>
        </p:spPr>
        <p:txBody>
          <a:bodyPr wrap="square" rtlCol="0">
            <a:spAutoFit/>
          </a:bodyPr>
          <a:lstStyle/>
          <a:p>
            <a:r>
              <a:rPr lang="en-US" dirty="0"/>
              <a:t>Source: Charles Schwab, Bloomberg data as of 8/15/2018</a:t>
            </a:r>
          </a:p>
        </p:txBody>
      </p:sp>
    </p:spTree>
    <p:extLst>
      <p:ext uri="{BB962C8B-B14F-4D97-AF65-F5344CB8AC3E}">
        <p14:creationId xmlns:p14="http://schemas.microsoft.com/office/powerpoint/2010/main" val="464406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0" name="Rectangle 2"/>
          <p:cNvSpPr>
            <a:spLocks noGrp="1" noChangeArrowheads="1"/>
          </p:cNvSpPr>
          <p:nvPr>
            <p:ph type="title" sz="quarter"/>
          </p:nvPr>
        </p:nvSpPr>
        <p:spPr/>
        <p:txBody>
          <a:bodyPr/>
          <a:lstStyle/>
          <a:p>
            <a:r>
              <a:rPr lang="en-US" altLang="zh-TW" sz="3500" dirty="0">
                <a:ea typeface="PMingLiU" pitchFamily="18" charset="-120"/>
              </a:rPr>
              <a:t>Government Safety Net: deposit insurance and lender of last resort</a:t>
            </a:r>
          </a:p>
        </p:txBody>
      </p:sp>
      <p:sp>
        <p:nvSpPr>
          <p:cNvPr id="155651" name="Rectangle 3"/>
          <p:cNvSpPr>
            <a:spLocks noGrp="1" noChangeArrowheads="1"/>
          </p:cNvSpPr>
          <p:nvPr>
            <p:ph sz="quarter" idx="1"/>
          </p:nvPr>
        </p:nvSpPr>
        <p:spPr>
          <a:xfrm>
            <a:off x="304800" y="2057400"/>
            <a:ext cx="4191000" cy="2209800"/>
          </a:xfrm>
          <a:solidFill>
            <a:schemeClr val="accent1">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a:lstStyle/>
          <a:p>
            <a:pPr marL="0" indent="0">
              <a:lnSpc>
                <a:spcPct val="100000"/>
              </a:lnSpc>
              <a:buNone/>
            </a:pPr>
            <a:r>
              <a:rPr lang="en-US" altLang="zh-TW" sz="1800" b="1" dirty="0">
                <a:solidFill>
                  <a:schemeClr val="accent2">
                    <a:lumMod val="75000"/>
                  </a:schemeClr>
                </a:solidFill>
                <a:ea typeface="PMingLiU" pitchFamily="18" charset="-120"/>
              </a:rPr>
              <a:t>Deposit insurance </a:t>
            </a:r>
            <a:r>
              <a:rPr lang="en-US" altLang="zh-TW" sz="1800" dirty="0">
                <a:ea typeface="PMingLiU" pitchFamily="18" charset="-120"/>
              </a:rPr>
              <a:t>provides protection for the depositor and can increase confidence in the banking system</a:t>
            </a:r>
          </a:p>
          <a:p>
            <a:pPr>
              <a:lnSpc>
                <a:spcPct val="100000"/>
              </a:lnSpc>
            </a:pPr>
            <a:r>
              <a:rPr lang="en-US" altLang="zh-TW" sz="1600" dirty="0">
                <a:ea typeface="PMingLiU" pitchFamily="18" charset="-120"/>
              </a:rPr>
              <a:t>Can create moral hazard if implemented in an environment with weak institutions</a:t>
            </a:r>
          </a:p>
          <a:p>
            <a:pPr>
              <a:lnSpc>
                <a:spcPct val="100000"/>
              </a:lnSpc>
            </a:pPr>
            <a:r>
              <a:rPr lang="en-US" altLang="zh-TW" sz="1600" dirty="0">
                <a:ea typeface="PMingLiU" pitchFamily="18" charset="-120"/>
              </a:rPr>
              <a:t>Problem </a:t>
            </a:r>
            <a:r>
              <a:rPr lang="en-US" altLang="zh-TW" dirty="0">
                <a:ea typeface="PMingLiU" pitchFamily="18" charset="-120"/>
              </a:rPr>
              <a:t>of “too big to fail” doctrine</a:t>
            </a:r>
            <a:endParaRPr lang="en-US" altLang="zh-TW" sz="1900" dirty="0">
              <a:ea typeface="PMingLiU" pitchFamily="18" charset="-120"/>
            </a:endParaRPr>
          </a:p>
        </p:txBody>
      </p:sp>
      <p:sp>
        <p:nvSpPr>
          <p:cNvPr id="155652" name="Rectangle 4"/>
          <p:cNvSpPr>
            <a:spLocks noGrp="1" noChangeArrowheads="1"/>
          </p:cNvSpPr>
          <p:nvPr>
            <p:ph sz="quarter" idx="2"/>
          </p:nvPr>
        </p:nvSpPr>
        <p:spPr>
          <a:xfrm>
            <a:off x="4648200" y="2057400"/>
            <a:ext cx="4191000" cy="2209800"/>
          </a:xfrm>
          <a:solidFill>
            <a:schemeClr val="accent1">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a:lstStyle/>
          <a:p>
            <a:pPr marL="0" indent="0">
              <a:lnSpc>
                <a:spcPct val="100000"/>
              </a:lnSpc>
              <a:buNone/>
            </a:pPr>
            <a:r>
              <a:rPr lang="en-US" altLang="zh-TW" sz="1800" dirty="0">
                <a:ea typeface="PMingLiU" pitchFamily="18" charset="-120"/>
              </a:rPr>
              <a:t>Another form of government safety net is </a:t>
            </a:r>
            <a:r>
              <a:rPr lang="en-US" altLang="zh-TW" sz="1800" b="1" dirty="0">
                <a:solidFill>
                  <a:schemeClr val="accent2">
                    <a:lumMod val="75000"/>
                  </a:schemeClr>
                </a:solidFill>
                <a:ea typeface="PMingLiU" pitchFamily="18" charset="-120"/>
              </a:rPr>
              <a:t>government support </a:t>
            </a:r>
            <a:r>
              <a:rPr lang="en-US" altLang="zh-TW" sz="1800" dirty="0">
                <a:ea typeface="PMingLiU" pitchFamily="18" charset="-120"/>
              </a:rPr>
              <a:t>to depository institutions </a:t>
            </a:r>
          </a:p>
          <a:p>
            <a:pPr>
              <a:lnSpc>
                <a:spcPct val="100000"/>
              </a:lnSpc>
            </a:pPr>
            <a:r>
              <a:rPr lang="en-US" altLang="zh-TW" sz="1600" dirty="0">
                <a:ea typeface="PMingLiU" pitchFamily="18" charset="-120"/>
              </a:rPr>
              <a:t>Significant moral hazard</a:t>
            </a:r>
          </a:p>
          <a:p>
            <a:pPr>
              <a:lnSpc>
                <a:spcPct val="100000"/>
              </a:lnSpc>
            </a:pPr>
            <a:r>
              <a:rPr lang="en-US" altLang="zh-TW" sz="1600" dirty="0">
                <a:ea typeface="PMingLiU" pitchFamily="18" charset="-120"/>
              </a:rPr>
              <a:t>Common in many emerging markets</a:t>
            </a:r>
          </a:p>
          <a:p>
            <a:pPr>
              <a:lnSpc>
                <a:spcPct val="100000"/>
              </a:lnSpc>
            </a:pPr>
            <a:r>
              <a:rPr lang="en-US" altLang="zh-TW" sz="1600" dirty="0">
                <a:ea typeface="PMingLiU" pitchFamily="18" charset="-120"/>
              </a:rPr>
              <a:t>Current </a:t>
            </a:r>
            <a:r>
              <a:rPr lang="en-US" altLang="zh-TW" dirty="0">
                <a:ea typeface="PMingLiU" pitchFamily="18" charset="-120"/>
              </a:rPr>
              <a:t>issue: bank ratings</a:t>
            </a:r>
            <a:endParaRPr lang="en-US" altLang="zh-TW" sz="1900" dirty="0">
              <a:ea typeface="PMingLiU" pitchFamily="18" charset="-120"/>
            </a:endParaRPr>
          </a:p>
        </p:txBody>
      </p:sp>
      <p:sp>
        <p:nvSpPr>
          <p:cNvPr id="155653" name="Rectangle 5"/>
          <p:cNvSpPr>
            <a:spLocks noGrp="1" noChangeArrowheads="1"/>
          </p:cNvSpPr>
          <p:nvPr>
            <p:ph sz="quarter" idx="3"/>
          </p:nvPr>
        </p:nvSpPr>
        <p:spPr>
          <a:xfrm>
            <a:off x="304800" y="4419600"/>
            <a:ext cx="8534400" cy="1295400"/>
          </a:xfrm>
          <a:solidFill>
            <a:schemeClr val="accent1">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a:lstStyle/>
          <a:p>
            <a:pPr marL="0" indent="0">
              <a:lnSpc>
                <a:spcPct val="100000"/>
              </a:lnSpc>
              <a:buNone/>
            </a:pPr>
            <a:r>
              <a:rPr lang="en-US" altLang="zh-TW" sz="1800" dirty="0">
                <a:ea typeface="PMingLiU" pitchFamily="18" charset="-120"/>
              </a:rPr>
              <a:t>Funding or liquidity support by the government can take 3 forms:</a:t>
            </a:r>
          </a:p>
          <a:p>
            <a:pPr>
              <a:lnSpc>
                <a:spcPct val="100000"/>
              </a:lnSpc>
            </a:pPr>
            <a:r>
              <a:rPr lang="en-US" altLang="zh-TW" sz="1600" dirty="0">
                <a:ea typeface="PMingLiU" pitchFamily="18" charset="-120"/>
              </a:rPr>
              <a:t>Provision of intraday or overnight liquidity to alleviate short term cash flow shortages</a:t>
            </a:r>
          </a:p>
          <a:p>
            <a:pPr>
              <a:lnSpc>
                <a:spcPct val="100000"/>
              </a:lnSpc>
            </a:pPr>
            <a:r>
              <a:rPr lang="en-US" altLang="zh-TW" sz="1600" b="1" dirty="0">
                <a:solidFill>
                  <a:schemeClr val="accent2">
                    <a:lumMod val="75000"/>
                  </a:schemeClr>
                </a:solidFill>
                <a:ea typeface="PMingLiU" pitchFamily="18" charset="-120"/>
              </a:rPr>
              <a:t>Lender of last resort </a:t>
            </a:r>
            <a:r>
              <a:rPr lang="en-US" altLang="zh-TW" sz="1600" dirty="0">
                <a:ea typeface="PMingLiU" pitchFamily="18" charset="-120"/>
              </a:rPr>
              <a:t>support to banks experiencing funding difficulties on a short term basis</a:t>
            </a:r>
          </a:p>
          <a:p>
            <a:pPr>
              <a:lnSpc>
                <a:spcPct val="100000"/>
              </a:lnSpc>
            </a:pPr>
            <a:r>
              <a:rPr lang="en-US" altLang="zh-TW" sz="1600" dirty="0">
                <a:ea typeface="PMingLiU" pitchFamily="18" charset="-120"/>
              </a:rPr>
              <a:t>Provision of longer term liquidity and/or capital support</a:t>
            </a:r>
          </a:p>
        </p:txBody>
      </p:sp>
      <p:sp>
        <p:nvSpPr>
          <p:cNvPr id="7" name="Slide Number Placeholder 5"/>
          <p:cNvSpPr>
            <a:spLocks noGrp="1"/>
          </p:cNvSpPr>
          <p:nvPr>
            <p:ph type="sldNum" sz="quarter" idx="10"/>
          </p:nvPr>
        </p:nvSpPr>
        <p:spPr>
          <a:xfrm>
            <a:off x="8239125" y="6586538"/>
            <a:ext cx="919163" cy="293687"/>
          </a:xfrm>
        </p:spPr>
        <p:txBody>
          <a:bodyPr vert="horz" wrap="square" lIns="91440" tIns="45720" rIns="91440" bIns="45720" numCol="1" anchor="ctr" anchorCtr="0" compatLnSpc="1">
            <a:prstTxWarp prst="textNoShape">
              <a:avLst/>
            </a:prstTxWarp>
          </a:bodyPr>
          <a:lstStyle/>
          <a:p>
            <a:pPr algn="r" eaLnBrk="0" hangingPunct="0"/>
            <a:fld id="{61FD7134-7C8E-452A-A8D0-23C28E3DA990}" type="slidenum">
              <a:rPr lang="en-US" altLang="en-US" sz="1400" b="1">
                <a:solidFill>
                  <a:srgbClr val="002060"/>
                </a:solidFill>
                <a:latin typeface="Calibri" pitchFamily="34" charset="0"/>
              </a:rPr>
              <a:pPr algn="r" eaLnBrk="0" hangingPunct="0"/>
              <a:t>68</a:t>
            </a:fld>
            <a:endParaRPr lang="en-US" altLang="en-US" sz="1400" b="1" dirty="0">
              <a:solidFill>
                <a:srgbClr val="002060"/>
              </a:solidFill>
              <a:latin typeface="Calibri" pitchFamily="34" charset="0"/>
            </a:endParaRPr>
          </a:p>
        </p:txBody>
      </p:sp>
      <p:sp>
        <p:nvSpPr>
          <p:cNvPr id="9"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
        <p:nvSpPr>
          <p:cNvPr id="8" name="TextBox 7"/>
          <p:cNvSpPr txBox="1"/>
          <p:nvPr/>
        </p:nvSpPr>
        <p:spPr>
          <a:xfrm>
            <a:off x="7086600" y="457200"/>
            <a:ext cx="1828800" cy="1295400"/>
          </a:xfrm>
          <a:prstGeom prst="rect">
            <a:avLst/>
          </a:prstGeom>
          <a:solidFill>
            <a:schemeClr val="accent1">
              <a:lumMod val="20000"/>
              <a:lumOff val="80000"/>
            </a:schemeClr>
          </a:solidFill>
        </p:spPr>
        <p:txBody>
          <a:bodyPr vert="horz" wrap="square" lIns="91440" tIns="45720" rIns="91440" bIns="45720" rtlCol="0" anchor="ctr">
            <a:normAutofit fontScale="40000" lnSpcReduction="20000"/>
          </a:bodyPr>
          <a:lstStyle/>
          <a:p>
            <a:r>
              <a:rPr lang="en-US" altLang="zh-TW" sz="4400" b="1" dirty="0"/>
              <a:t>PBOC implements Deposit Insurance Act on 1 May 15</a:t>
            </a:r>
            <a:endParaRPr lang="en-US" altLang="zh-TW" sz="4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zh-TW" dirty="0"/>
              <a:t>Current issues in regulation</a:t>
            </a:r>
            <a:endParaRPr lang="zh-TW" altLang="en-US" dirty="0"/>
          </a:p>
        </p:txBody>
      </p:sp>
      <p:sp>
        <p:nvSpPr>
          <p:cNvPr id="11" name="Content Placeholder 10"/>
          <p:cNvSpPr>
            <a:spLocks noGrp="1"/>
          </p:cNvSpPr>
          <p:nvPr>
            <p:ph idx="1"/>
          </p:nvPr>
        </p:nvSpPr>
        <p:spPr/>
        <p:txBody>
          <a:bodyPr/>
          <a:lstStyle/>
          <a:p>
            <a:r>
              <a:rPr lang="en-US" altLang="zh-TW" dirty="0"/>
              <a:t>Regulatory tsunami and </a:t>
            </a:r>
            <a:r>
              <a:rPr lang="en-US" altLang="zh-TW" dirty="0" err="1"/>
              <a:t>Balkanisation</a:t>
            </a:r>
            <a:r>
              <a:rPr lang="en-US" altLang="zh-TW" dirty="0"/>
              <a:t> of regulation</a:t>
            </a:r>
          </a:p>
          <a:p>
            <a:r>
              <a:rPr lang="en-US" altLang="zh-TW" dirty="0"/>
              <a:t>Regulation of global financial institutions: whose responsibility? Home host? </a:t>
            </a:r>
            <a:r>
              <a:rPr lang="en-US" altLang="zh-TW" dirty="0" err="1"/>
              <a:t>Subsidiarization</a:t>
            </a:r>
            <a:r>
              <a:rPr lang="en-US" altLang="zh-TW" dirty="0"/>
              <a:t>?</a:t>
            </a:r>
          </a:p>
          <a:p>
            <a:r>
              <a:rPr lang="en-US" altLang="zh-TW" dirty="0"/>
              <a:t>Regulation of internet based financial services: security? Privacy? Whose responsibility?</a:t>
            </a:r>
          </a:p>
          <a:p>
            <a:r>
              <a:rPr lang="en-US" altLang="zh-TW" dirty="0"/>
              <a:t>New focus of regulators: market conduct and competition. Impact on market practices?</a:t>
            </a:r>
          </a:p>
          <a:p>
            <a:r>
              <a:rPr lang="en-US" altLang="zh-TW" dirty="0"/>
              <a:t>Cost of compliance and unintended consequences: problems of liquidity</a:t>
            </a:r>
          </a:p>
          <a:p>
            <a:r>
              <a:rPr lang="en-US" altLang="zh-TW" dirty="0"/>
              <a:t>Revolving door</a:t>
            </a:r>
          </a:p>
          <a:p>
            <a:endParaRPr lang="en-US" altLang="zh-TW" dirty="0"/>
          </a:p>
          <a:p>
            <a:endParaRPr lang="zh-TW" altLang="en-US" dirty="0"/>
          </a:p>
        </p:txBody>
      </p:sp>
      <p:sp>
        <p:nvSpPr>
          <p:cNvPr id="9" name="Slide Number Placeholder 8"/>
          <p:cNvSpPr>
            <a:spLocks noGrp="1"/>
          </p:cNvSpPr>
          <p:nvPr>
            <p:ph type="sldNum" sz="quarter" idx="10"/>
          </p:nvPr>
        </p:nvSpPr>
        <p:spPr/>
        <p:txBody>
          <a:bodyPr/>
          <a:lstStyle/>
          <a:p>
            <a:fld id="{5A6C73F3-D79B-4D65-ACAE-996F566C4EA2}" type="slidenum">
              <a:rPr lang="en-US" altLang="en-US" smtClean="0"/>
              <a:pPr/>
              <a:t>69</a:t>
            </a:fld>
            <a:endParaRPr lang="en-US" altLang="en-US"/>
          </a:p>
        </p:txBody>
      </p:sp>
      <p:sp>
        <p:nvSpPr>
          <p:cNvPr id="7" name="Date Placeholder 6"/>
          <p:cNvSpPr>
            <a:spLocks noGrp="1"/>
          </p:cNvSpPr>
          <p:nvPr>
            <p:ph type="dt" sz="half" idx="4294967295"/>
          </p:nvPr>
        </p:nvSpPr>
        <p:spPr>
          <a:xfrm>
            <a:off x="0" y="6248400"/>
            <a:ext cx="2133600" cy="457200"/>
          </a:xfrm>
          <a:prstGeom prst="rect">
            <a:avLst/>
          </a:prstGeom>
        </p:spPr>
        <p:txBody>
          <a:bodyPr/>
          <a:lstStyle/>
          <a:p>
            <a:r>
              <a:rPr lang="en-US" altLang="zh-TW"/>
              <a:t>Oct 09</a:t>
            </a:r>
            <a:endParaRPr lang="en-US" altLang="en-US"/>
          </a:p>
        </p:txBody>
      </p:sp>
      <p:sp>
        <p:nvSpPr>
          <p:cNvPr id="12"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Fair and effective markets</a:t>
            </a:r>
            <a:endParaRPr lang="zh-TW" altLang="en-US" dirty="0"/>
          </a:p>
        </p:txBody>
      </p:sp>
      <p:pic>
        <p:nvPicPr>
          <p:cNvPr id="2050" name="Picture 2"/>
          <p:cNvPicPr>
            <a:picLocks noGrp="1" noChangeAspect="1" noChangeArrowheads="1"/>
          </p:cNvPicPr>
          <p:nvPr>
            <p:ph idx="1"/>
          </p:nvPr>
        </p:nvPicPr>
        <p:blipFill>
          <a:blip r:embed="rId3" cstate="print"/>
          <a:srcRect/>
          <a:stretch>
            <a:fillRect/>
          </a:stretch>
        </p:blipFill>
        <p:spPr bwMode="auto">
          <a:xfrm>
            <a:off x="1214437" y="2405856"/>
            <a:ext cx="6715125" cy="2914650"/>
          </a:xfrm>
          <a:prstGeom prst="rect">
            <a:avLst/>
          </a:prstGeom>
          <a:noFill/>
          <a:ln w="9525">
            <a:noFill/>
            <a:miter lim="800000"/>
            <a:headEnd/>
            <a:tailEnd/>
          </a:ln>
        </p:spPr>
      </p:pic>
      <p:sp>
        <p:nvSpPr>
          <p:cNvPr id="4" name="TextBox 3"/>
          <p:cNvSpPr txBox="1"/>
          <p:nvPr/>
        </p:nvSpPr>
        <p:spPr>
          <a:xfrm>
            <a:off x="0" y="5867400"/>
            <a:ext cx="5029200" cy="304800"/>
          </a:xfrm>
          <a:prstGeom prst="rect">
            <a:avLst/>
          </a:prstGeom>
          <a:noFill/>
        </p:spPr>
        <p:txBody>
          <a:bodyPr vert="horz" wrap="square" lIns="91440" tIns="45720" rIns="91440" bIns="45720" rtlCol="0" anchor="ctr">
            <a:noAutofit/>
          </a:bodyPr>
          <a:lstStyle/>
          <a:p>
            <a:pPr fontAlgn="auto">
              <a:spcAft>
                <a:spcPts val="0"/>
              </a:spcAft>
            </a:pPr>
            <a:r>
              <a:rPr lang="en-US" altLang="zh-TW" sz="1400" i="1" dirty="0">
                <a:latin typeface="+mn-lt"/>
              </a:rPr>
              <a:t>Source: Bank of England - Fair and Effective Market Review -Oct 14</a:t>
            </a:r>
            <a:endParaRPr kumimoji="0" lang="zh-TW" altLang="en-US" sz="1400" b="0" i="1" u="none" strike="noStrike" kern="1200" cap="none" spc="0" normalizeH="0" baseline="0" noProof="0" dirty="0">
              <a:ln>
                <a:noFill/>
              </a:ln>
              <a:solidFill>
                <a:schemeClr val="tx1"/>
              </a:solidFill>
              <a:effectLst/>
              <a:uLnTx/>
              <a:uFillTx/>
              <a:latin typeface="+mn-lt"/>
              <a:ea typeface="+mj-ea"/>
              <a:cs typeface="+mj-cs"/>
            </a:endParaRPr>
          </a:p>
        </p:txBody>
      </p:sp>
      <p:sp>
        <p:nvSpPr>
          <p:cNvPr id="5"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Financial Regulation</a:t>
            </a:r>
          </a:p>
        </p:txBody>
      </p:sp>
      <p:sp>
        <p:nvSpPr>
          <p:cNvPr id="6" name="Slide Number Placeholder 5"/>
          <p:cNvSpPr>
            <a:spLocks noGrp="1"/>
          </p:cNvSpPr>
          <p:nvPr>
            <p:ph type="sldNum" sz="quarter" idx="10"/>
          </p:nvPr>
        </p:nvSpPr>
        <p:spPr>
          <a:xfrm>
            <a:off x="8239125" y="6586538"/>
            <a:ext cx="919163" cy="293687"/>
          </a:xfrm>
        </p:spPr>
        <p:txBody>
          <a:bodyPr vert="horz" wrap="square" lIns="91440" tIns="45720" rIns="91440" bIns="45720" numCol="1" anchor="ctr" anchorCtr="0" compatLnSpc="1">
            <a:prstTxWarp prst="textNoShape">
              <a:avLst/>
            </a:prstTxWarp>
          </a:bodyPr>
          <a:lstStyle/>
          <a:p>
            <a:fld id="{9FA3D7F3-F9E9-4E79-8E5F-6C123AD782AB}" type="slidenum">
              <a:rPr lang="en-US" altLang="en-US" sz="1400"/>
              <a:pPr/>
              <a:t>7</a:t>
            </a:fld>
            <a:endParaRPr lang="en-US" altLang="en-US" sz="14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TW" dirty="0"/>
              <a:t>The revolving door issue: independence of regulators? </a:t>
            </a:r>
            <a:endParaRPr lang="zh-TW" altLang="en-US" dirty="0"/>
          </a:p>
        </p:txBody>
      </p:sp>
      <p:sp>
        <p:nvSpPr>
          <p:cNvPr id="8" name="Content Placeholder 7"/>
          <p:cNvSpPr>
            <a:spLocks noGrp="1"/>
          </p:cNvSpPr>
          <p:nvPr>
            <p:ph sz="half" idx="2"/>
          </p:nvPr>
        </p:nvSpPr>
        <p:spPr/>
        <p:txBody>
          <a:bodyPr/>
          <a:lstStyle/>
          <a:p>
            <a:r>
              <a:rPr lang="en-US" altLang="zh-TW" sz="1800" dirty="0"/>
              <a:t>In the US and elsewhere, many regulators are headed by former financial industry top staff</a:t>
            </a:r>
          </a:p>
          <a:p>
            <a:r>
              <a:rPr lang="en-US" altLang="zh-TW" sz="1800" dirty="0"/>
              <a:t>Top regulators leave for a career in institutions they use to regulate…</a:t>
            </a:r>
          </a:p>
          <a:p>
            <a:r>
              <a:rPr lang="en-US" altLang="zh-TW" sz="1800" dirty="0"/>
              <a:t>..Or in law firms representing them</a:t>
            </a:r>
          </a:p>
          <a:p>
            <a:r>
              <a:rPr lang="en-US" altLang="zh-TW" sz="1800" dirty="0"/>
              <a:t>“Government Sachs” is but one example (alumni include “Super Mario at ECB and the Super Mario at Bank of Italy)</a:t>
            </a:r>
            <a:endParaRPr lang="zh-TW" altLang="en-US" sz="1800"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70</a:t>
            </a:fld>
            <a:endParaRPr lang="en-US" altLang="en-US"/>
          </a:p>
        </p:txBody>
      </p:sp>
      <p:pic>
        <p:nvPicPr>
          <p:cNvPr id="10" name="Picture 2" descr="http://nationalinterest.org/files/imagecache/resize-340/images/RevolvingDoor.jpg"/>
          <p:cNvPicPr>
            <a:picLocks noGrp="1" noChangeAspect="1" noChangeArrowheads="1"/>
          </p:cNvPicPr>
          <p:nvPr>
            <p:ph sz="half" idx="1"/>
          </p:nvPr>
        </p:nvPicPr>
        <p:blipFill>
          <a:blip r:embed="rId2" cstate="print"/>
          <a:srcRect/>
          <a:stretch>
            <a:fillRect/>
          </a:stretch>
        </p:blipFill>
        <p:spPr bwMode="auto">
          <a:xfrm>
            <a:off x="857250" y="2243931"/>
            <a:ext cx="3238500" cy="3238500"/>
          </a:xfrm>
          <a:prstGeom prst="rect">
            <a:avLst/>
          </a:prstGeom>
          <a:noFill/>
        </p:spPr>
      </p:pic>
      <p:sp>
        <p:nvSpPr>
          <p:cNvPr id="11"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25585288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Date Placeholder 2"/>
          <p:cNvSpPr txBox="1">
            <a:spLocks noGrp="1"/>
          </p:cNvSpPr>
          <p:nvPr/>
        </p:nvSpPr>
        <p:spPr bwMode="auto">
          <a:xfrm>
            <a:off x="457200" y="6248400"/>
            <a:ext cx="2133600" cy="457200"/>
          </a:xfrm>
          <a:prstGeom prst="rect">
            <a:avLst/>
          </a:prstGeom>
          <a:noFill/>
          <a:ln w="9525">
            <a:noFill/>
            <a:miter lim="800000"/>
            <a:headEnd/>
            <a:tailEnd/>
          </a:ln>
        </p:spPr>
        <p:txBody>
          <a:bodyPr/>
          <a:lstStyle/>
          <a:p>
            <a:r>
              <a:rPr lang="en-US" altLang="zh-CN" sz="1000">
                <a:ea typeface="SimSun" pitchFamily="2" charset="-122"/>
              </a:rPr>
              <a:t>Spring 10</a:t>
            </a:r>
            <a:endParaRPr lang="en-US" altLang="en-US" sz="1000">
              <a:ea typeface="SimSun" pitchFamily="2" charset="-122"/>
            </a:endParaRPr>
          </a:p>
        </p:txBody>
      </p:sp>
      <p:sp>
        <p:nvSpPr>
          <p:cNvPr id="11271" name="Rectangle 2"/>
          <p:cNvSpPr>
            <a:spLocks noGrp="1" noChangeArrowheads="1"/>
          </p:cNvSpPr>
          <p:nvPr>
            <p:ph type="title" idx="4294967295"/>
          </p:nvPr>
        </p:nvSpPr>
        <p:spPr>
          <a:xfrm>
            <a:off x="457200" y="122238"/>
            <a:ext cx="2362200" cy="1295400"/>
          </a:xfrm>
        </p:spPr>
        <p:txBody>
          <a:bodyPr/>
          <a:lstStyle/>
          <a:p>
            <a:pPr eaLnBrk="1" hangingPunct="1"/>
            <a:r>
              <a:rPr lang="en-US" altLang="zh-CN">
                <a:ea typeface="SimSun" pitchFamily="2" charset="-122"/>
              </a:rPr>
              <a:t>Course Map</a:t>
            </a:r>
          </a:p>
        </p:txBody>
      </p:sp>
      <p:sp>
        <p:nvSpPr>
          <p:cNvPr id="37" name="Slide Number Placeholder 5"/>
          <p:cNvSpPr>
            <a:spLocks noGrp="1"/>
          </p:cNvSpPr>
          <p:nvPr>
            <p:ph type="sldNum" sz="quarter" idx="10"/>
          </p:nvPr>
        </p:nvSpPr>
        <p:spPr>
          <a:xfrm>
            <a:off x="8239125" y="6586538"/>
            <a:ext cx="919163" cy="293687"/>
          </a:xfrm>
        </p:spPr>
        <p:txBody>
          <a:bodyPr/>
          <a:lstStyle/>
          <a:p>
            <a:fld id="{05BD2485-3851-462F-A176-4C1F14737CDF}" type="slidenum">
              <a:rPr lang="en-US" altLang="en-US" smtClean="0"/>
              <a:pPr/>
              <a:t>71</a:t>
            </a:fld>
            <a:endParaRPr lang="en-US" altLang="en-US" dirty="0"/>
          </a:p>
        </p:txBody>
      </p:sp>
      <p:sp>
        <p:nvSpPr>
          <p:cNvPr id="34" name="Rectangle 33"/>
          <p:cNvSpPr/>
          <p:nvPr/>
        </p:nvSpPr>
        <p:spPr>
          <a:xfrm>
            <a:off x="228600" y="3352800"/>
            <a:ext cx="3581400" cy="2667000"/>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lnSpc>
                <a:spcPct val="150000"/>
              </a:lnSpc>
              <a:buFont typeface="+mj-lt"/>
              <a:buAutoNum type="arabicPeriod"/>
            </a:pPr>
            <a:r>
              <a:rPr lang="en-US" altLang="zh-TW" sz="2000" dirty="0">
                <a:solidFill>
                  <a:schemeClr val="tx1"/>
                </a:solidFill>
              </a:rPr>
              <a:t>Goals of Financial Regulation</a:t>
            </a:r>
          </a:p>
          <a:p>
            <a:pPr marL="636587" indent="-457200">
              <a:lnSpc>
                <a:spcPct val="150000"/>
              </a:lnSpc>
              <a:buFont typeface="+mj-lt"/>
              <a:buAutoNum type="arabicPeriod"/>
            </a:pPr>
            <a:r>
              <a:rPr lang="en-US" altLang="zh-TW" sz="2000" dirty="0">
                <a:solidFill>
                  <a:schemeClr val="tx1"/>
                </a:solidFill>
              </a:rPr>
              <a:t>Banking Regulation</a:t>
            </a:r>
          </a:p>
          <a:p>
            <a:pPr marL="636587" indent="-457200">
              <a:lnSpc>
                <a:spcPct val="150000"/>
              </a:lnSpc>
              <a:buFont typeface="+mj-lt"/>
              <a:buAutoNum type="arabicPeriod"/>
            </a:pPr>
            <a:r>
              <a:rPr lang="en-US" altLang="zh-TW" sz="2000" b="1" dirty="0">
                <a:solidFill>
                  <a:srgbClr val="C00000"/>
                </a:solidFill>
              </a:rPr>
              <a:t>Financial Regulation in Hong Kong</a:t>
            </a:r>
          </a:p>
        </p:txBody>
      </p:sp>
      <p:sp>
        <p:nvSpPr>
          <p:cNvPr id="11" name="Oval 15"/>
          <p:cNvSpPr>
            <a:spLocks noChangeArrowheads="1"/>
          </p:cNvSpPr>
          <p:nvPr/>
        </p:nvSpPr>
        <p:spPr bwMode="auto">
          <a:xfrm>
            <a:off x="7315200" y="1676400"/>
            <a:ext cx="1676400" cy="1600200"/>
          </a:xfrm>
          <a:prstGeom prst="ellipse">
            <a:avLst/>
          </a:prstGeom>
          <a:solidFill>
            <a:schemeClr val="bg2">
              <a:lumMod val="90000"/>
            </a:schemeClr>
          </a:solidFill>
          <a:ln w="9525">
            <a:solidFill>
              <a:schemeClr val="tx1"/>
            </a:solidFill>
            <a:round/>
            <a:headEnd/>
            <a:tailEnd/>
          </a:ln>
        </p:spPr>
        <p:txBody>
          <a:bodyPr wrap="none" anchor="ctr"/>
          <a:lstStyle/>
          <a:p>
            <a:pPr algn="ctr"/>
            <a:r>
              <a:rPr lang="en-US" altLang="zh-CN" dirty="0">
                <a:ea typeface="SimSun" pitchFamily="2" charset="-122"/>
              </a:rPr>
              <a:t>Regulations</a:t>
            </a:r>
          </a:p>
        </p:txBody>
      </p:sp>
      <p:sp>
        <p:nvSpPr>
          <p:cNvPr id="12" name="Rectangle 21"/>
          <p:cNvSpPr>
            <a:spLocks noChangeArrowheads="1"/>
          </p:cNvSpPr>
          <p:nvPr/>
        </p:nvSpPr>
        <p:spPr bwMode="auto">
          <a:xfrm>
            <a:off x="7467600" y="3429000"/>
            <a:ext cx="1447800" cy="990600"/>
          </a:xfrm>
          <a:prstGeom prst="rect">
            <a:avLst/>
          </a:prstGeom>
          <a:solidFill>
            <a:schemeClr val="bg2">
              <a:lumMod val="75000"/>
            </a:schemeClr>
          </a:solidFill>
          <a:ln w="9525">
            <a:solidFill>
              <a:schemeClr val="tx1"/>
            </a:solidFill>
            <a:miter lim="800000"/>
            <a:headEnd/>
            <a:tailEnd/>
          </a:ln>
        </p:spPr>
        <p:txBody>
          <a:bodyPr anchor="ctr"/>
          <a:lstStyle/>
          <a:p>
            <a:pPr algn="ctr"/>
            <a:r>
              <a:rPr lang="en-US" altLang="zh-CN" dirty="0">
                <a:ea typeface="SimSun" pitchFamily="2" charset="-122"/>
              </a:rPr>
              <a:t>Banking Regulation</a:t>
            </a:r>
          </a:p>
        </p:txBody>
      </p:sp>
      <p:sp>
        <p:nvSpPr>
          <p:cNvPr id="13" name="Rectangle 22"/>
          <p:cNvSpPr>
            <a:spLocks noChangeArrowheads="1"/>
          </p:cNvSpPr>
          <p:nvPr/>
        </p:nvSpPr>
        <p:spPr bwMode="auto">
          <a:xfrm>
            <a:off x="7467600" y="4495800"/>
            <a:ext cx="1447800" cy="914400"/>
          </a:xfrm>
          <a:prstGeom prst="rect">
            <a:avLst/>
          </a:prstGeom>
          <a:solidFill>
            <a:schemeClr val="bg2">
              <a:lumMod val="50000"/>
            </a:schemeClr>
          </a:solidFill>
          <a:ln w="9525">
            <a:solidFill>
              <a:schemeClr val="tx1"/>
            </a:solidFill>
            <a:miter lim="800000"/>
            <a:headEnd/>
            <a:tailEnd/>
          </a:ln>
        </p:spPr>
        <p:txBody>
          <a:bodyPr anchor="ctr"/>
          <a:lstStyle/>
          <a:p>
            <a:pPr algn="ctr"/>
            <a:r>
              <a:rPr lang="en-US" altLang="zh-CN" dirty="0">
                <a:ea typeface="SimSun" pitchFamily="2" charset="-122"/>
              </a:rPr>
              <a:t>Monetary Policy</a:t>
            </a:r>
          </a:p>
        </p:txBody>
      </p:sp>
      <p:cxnSp>
        <p:nvCxnSpPr>
          <p:cNvPr id="14" name="AutoShape 23"/>
          <p:cNvCxnSpPr>
            <a:cxnSpLocks noChangeShapeType="1"/>
            <a:stCxn id="11" idx="4"/>
            <a:endCxn id="12" idx="1"/>
          </p:cNvCxnSpPr>
          <p:nvPr/>
        </p:nvCxnSpPr>
        <p:spPr bwMode="auto">
          <a:xfrm rot="5400000">
            <a:off x="7486650" y="3257550"/>
            <a:ext cx="647700" cy="685800"/>
          </a:xfrm>
          <a:prstGeom prst="bentConnector4">
            <a:avLst>
              <a:gd name="adj1" fmla="val 11765"/>
              <a:gd name="adj2" fmla="val 124031"/>
            </a:avLst>
          </a:prstGeom>
          <a:noFill/>
          <a:ln w="9525">
            <a:solidFill>
              <a:schemeClr val="tx1"/>
            </a:solidFill>
            <a:miter lim="800000"/>
            <a:headEnd/>
            <a:tailEnd type="triangle" w="med" len="med"/>
          </a:ln>
        </p:spPr>
      </p:cxnSp>
      <p:cxnSp>
        <p:nvCxnSpPr>
          <p:cNvPr id="15" name="AutoShape 24"/>
          <p:cNvCxnSpPr>
            <a:cxnSpLocks noChangeShapeType="1"/>
            <a:stCxn id="11" idx="4"/>
            <a:endCxn id="13" idx="1"/>
          </p:cNvCxnSpPr>
          <p:nvPr/>
        </p:nvCxnSpPr>
        <p:spPr bwMode="auto">
          <a:xfrm rot="5400000">
            <a:off x="6972300" y="3771900"/>
            <a:ext cx="1676400" cy="685800"/>
          </a:xfrm>
          <a:prstGeom prst="bentConnector4">
            <a:avLst>
              <a:gd name="adj1" fmla="val 4652"/>
              <a:gd name="adj2" fmla="val 124031"/>
            </a:avLst>
          </a:prstGeom>
          <a:noFill/>
          <a:ln w="9525">
            <a:solidFill>
              <a:schemeClr val="tx1"/>
            </a:solidFill>
            <a:miter lim="800000"/>
            <a:headEnd/>
            <a:tailEnd type="triangle" w="med" len="med"/>
          </a:ln>
        </p:spPr>
      </p:cxnSp>
      <p:sp>
        <p:nvSpPr>
          <p:cNvPr id="16" name="AutoShape 29"/>
          <p:cNvSpPr>
            <a:spLocks noChangeArrowheads="1"/>
          </p:cNvSpPr>
          <p:nvPr/>
        </p:nvSpPr>
        <p:spPr bwMode="auto">
          <a:xfrm>
            <a:off x="2286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2156" name="AutoShape 12"/>
          <p:cNvCxnSpPr>
            <a:cxnSpLocks noChangeShapeType="1"/>
            <a:stCxn id="262148" idx="4"/>
            <a:endCxn id="262147" idx="0"/>
          </p:cNvCxnSpPr>
          <p:nvPr/>
        </p:nvCxnSpPr>
        <p:spPr bwMode="auto">
          <a:xfrm>
            <a:off x="4686300" y="4014788"/>
            <a:ext cx="0" cy="709612"/>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62157" name="AutoShape 13"/>
          <p:cNvCxnSpPr>
            <a:cxnSpLocks noChangeShapeType="1"/>
            <a:stCxn id="262150" idx="4"/>
            <a:endCxn id="262149" idx="0"/>
          </p:cNvCxnSpPr>
          <p:nvPr/>
        </p:nvCxnSpPr>
        <p:spPr bwMode="auto">
          <a:xfrm>
            <a:off x="2857500" y="4038600"/>
            <a:ext cx="0" cy="685800"/>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62158" name="AutoShape 14"/>
          <p:cNvCxnSpPr>
            <a:cxnSpLocks noChangeShapeType="1"/>
            <a:stCxn id="262152" idx="4"/>
            <a:endCxn id="262151" idx="0"/>
          </p:cNvCxnSpPr>
          <p:nvPr/>
        </p:nvCxnSpPr>
        <p:spPr bwMode="auto">
          <a:xfrm flipH="1">
            <a:off x="6515100" y="4038600"/>
            <a:ext cx="762000" cy="685800"/>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62159" name="AutoShape 15"/>
          <p:cNvCxnSpPr>
            <a:cxnSpLocks noChangeShapeType="1"/>
            <a:stCxn id="262152" idx="4"/>
            <a:endCxn id="262155" idx="0"/>
          </p:cNvCxnSpPr>
          <p:nvPr/>
        </p:nvCxnSpPr>
        <p:spPr bwMode="auto">
          <a:xfrm>
            <a:off x="7277100" y="4038600"/>
            <a:ext cx="914400" cy="685800"/>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62160" name="AutoShape 16"/>
          <p:cNvCxnSpPr>
            <a:cxnSpLocks noChangeShapeType="1"/>
            <a:stCxn id="262154" idx="4"/>
            <a:endCxn id="262153" idx="0"/>
          </p:cNvCxnSpPr>
          <p:nvPr/>
        </p:nvCxnSpPr>
        <p:spPr bwMode="auto">
          <a:xfrm>
            <a:off x="1104900" y="4038600"/>
            <a:ext cx="0" cy="685800"/>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62163" name="AutoShape 19"/>
          <p:cNvCxnSpPr>
            <a:cxnSpLocks noChangeShapeType="1"/>
            <a:stCxn id="262161" idx="2"/>
            <a:endCxn id="262150" idx="0"/>
          </p:cNvCxnSpPr>
          <p:nvPr/>
        </p:nvCxnSpPr>
        <p:spPr bwMode="auto">
          <a:xfrm>
            <a:off x="2057400" y="2379663"/>
            <a:ext cx="800100" cy="592137"/>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62164" name="AutoShape 20"/>
          <p:cNvCxnSpPr>
            <a:cxnSpLocks noChangeShapeType="1"/>
            <a:stCxn id="262161" idx="2"/>
            <a:endCxn id="262154" idx="0"/>
          </p:cNvCxnSpPr>
          <p:nvPr/>
        </p:nvCxnSpPr>
        <p:spPr bwMode="auto">
          <a:xfrm flipH="1">
            <a:off x="1104900" y="2379663"/>
            <a:ext cx="952500" cy="592137"/>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sp>
        <p:nvSpPr>
          <p:cNvPr id="262146" name="Rectangle 2"/>
          <p:cNvSpPr>
            <a:spLocks noGrp="1" noChangeArrowheads="1"/>
          </p:cNvSpPr>
          <p:nvPr>
            <p:ph type="title"/>
          </p:nvPr>
        </p:nvSpPr>
        <p:spPr/>
        <p:txBody>
          <a:bodyPr/>
          <a:lstStyle/>
          <a:p>
            <a:r>
              <a:rPr lang="en-US" altLang="zh-TW">
                <a:ea typeface="PMingLiU" pitchFamily="18" charset="-120"/>
              </a:rPr>
              <a:t>HK Financial Services Regulation</a:t>
            </a:r>
          </a:p>
        </p:txBody>
      </p:sp>
      <p:sp>
        <p:nvSpPr>
          <p:cNvPr id="23" name="Slide Number Placeholder 4"/>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EFE7F37A-3976-406F-84B9-561FB0E1633D}" type="slidenum">
              <a:rPr lang="en-US" altLang="en-US" sz="1400"/>
              <a:pPr/>
              <a:t>72</a:t>
            </a:fld>
            <a:endParaRPr lang="en-US" altLang="en-US" sz="1400"/>
          </a:p>
        </p:txBody>
      </p:sp>
      <p:sp>
        <p:nvSpPr>
          <p:cNvPr id="262147" name="Rectangle 3"/>
          <p:cNvSpPr>
            <a:spLocks noChangeArrowheads="1"/>
          </p:cNvSpPr>
          <p:nvPr/>
        </p:nvSpPr>
        <p:spPr bwMode="auto">
          <a:xfrm>
            <a:off x="3886200" y="4724400"/>
            <a:ext cx="1600200" cy="1219200"/>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latin typeface="+mn-lt"/>
                <a:ea typeface="PMingLiU" pitchFamily="18" charset="-120"/>
              </a:rPr>
              <a:t>Insurance</a:t>
            </a:r>
          </a:p>
        </p:txBody>
      </p:sp>
      <p:sp>
        <p:nvSpPr>
          <p:cNvPr id="262148" name="Oval 4"/>
          <p:cNvSpPr>
            <a:spLocks noChangeArrowheads="1"/>
          </p:cNvSpPr>
          <p:nvPr/>
        </p:nvSpPr>
        <p:spPr bwMode="auto">
          <a:xfrm>
            <a:off x="3962400" y="2947988"/>
            <a:ext cx="1447800" cy="1066800"/>
          </a:xfrm>
          <a:prstGeom prst="ellipse">
            <a:avLst/>
          </a:prstGeom>
          <a:solidFill>
            <a:schemeClr val="accent3">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a:latin typeface="+mn-lt"/>
                <a:ea typeface="PMingLiU" pitchFamily="18" charset="-120"/>
              </a:rPr>
              <a:t>IA</a:t>
            </a:r>
          </a:p>
        </p:txBody>
      </p:sp>
      <p:sp>
        <p:nvSpPr>
          <p:cNvPr id="262149" name="Rectangle 5"/>
          <p:cNvSpPr>
            <a:spLocks noChangeArrowheads="1"/>
          </p:cNvSpPr>
          <p:nvPr/>
        </p:nvSpPr>
        <p:spPr bwMode="auto">
          <a:xfrm>
            <a:off x="2057400" y="4724400"/>
            <a:ext cx="1600200" cy="1219200"/>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latin typeface="+mn-lt"/>
                <a:ea typeface="PMingLiU" pitchFamily="18" charset="-120"/>
              </a:rPr>
              <a:t>Banks</a:t>
            </a:r>
          </a:p>
        </p:txBody>
      </p:sp>
      <p:sp>
        <p:nvSpPr>
          <p:cNvPr id="262150" name="Oval 6"/>
          <p:cNvSpPr>
            <a:spLocks noChangeArrowheads="1"/>
          </p:cNvSpPr>
          <p:nvPr/>
        </p:nvSpPr>
        <p:spPr bwMode="auto">
          <a:xfrm>
            <a:off x="2133600" y="2971800"/>
            <a:ext cx="1447800" cy="1066800"/>
          </a:xfrm>
          <a:prstGeom prst="ellipse">
            <a:avLst/>
          </a:prstGeom>
          <a:solidFill>
            <a:schemeClr val="accent3">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a:latin typeface="+mn-lt"/>
                <a:ea typeface="PMingLiU" pitchFamily="18" charset="-120"/>
              </a:rPr>
              <a:t>HKMA</a:t>
            </a:r>
          </a:p>
        </p:txBody>
      </p:sp>
      <p:sp>
        <p:nvSpPr>
          <p:cNvPr id="262151" name="Rectangle 7"/>
          <p:cNvSpPr>
            <a:spLocks noChangeArrowheads="1"/>
          </p:cNvSpPr>
          <p:nvPr/>
        </p:nvSpPr>
        <p:spPr bwMode="auto">
          <a:xfrm>
            <a:off x="5715000" y="4724400"/>
            <a:ext cx="1600200" cy="1219200"/>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sz="2000">
                <a:latin typeface="+mn-lt"/>
                <a:ea typeface="PMingLiU" pitchFamily="18" charset="-120"/>
              </a:rPr>
              <a:t>Securities Firms</a:t>
            </a:r>
          </a:p>
        </p:txBody>
      </p:sp>
      <p:sp>
        <p:nvSpPr>
          <p:cNvPr id="262152" name="Oval 8"/>
          <p:cNvSpPr>
            <a:spLocks noChangeArrowheads="1"/>
          </p:cNvSpPr>
          <p:nvPr/>
        </p:nvSpPr>
        <p:spPr bwMode="auto">
          <a:xfrm>
            <a:off x="6553200" y="2971800"/>
            <a:ext cx="1447800" cy="1066800"/>
          </a:xfrm>
          <a:prstGeom prst="ellipse">
            <a:avLst/>
          </a:prstGeom>
          <a:solidFill>
            <a:schemeClr val="accent3">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a:latin typeface="+mn-lt"/>
                <a:ea typeface="PMingLiU" pitchFamily="18" charset="-120"/>
              </a:rPr>
              <a:t>SFC</a:t>
            </a:r>
          </a:p>
        </p:txBody>
      </p:sp>
      <p:sp>
        <p:nvSpPr>
          <p:cNvPr id="262153" name="Rectangle 9"/>
          <p:cNvSpPr>
            <a:spLocks noChangeArrowheads="1"/>
          </p:cNvSpPr>
          <p:nvPr/>
        </p:nvSpPr>
        <p:spPr bwMode="auto">
          <a:xfrm>
            <a:off x="304800" y="4724400"/>
            <a:ext cx="1600200" cy="1219200"/>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sz="2000">
                <a:latin typeface="+mn-lt"/>
                <a:ea typeface="PMingLiU" pitchFamily="18" charset="-120"/>
              </a:rPr>
              <a:t>Pension Funds</a:t>
            </a:r>
          </a:p>
        </p:txBody>
      </p:sp>
      <p:sp>
        <p:nvSpPr>
          <p:cNvPr id="262154" name="Oval 10"/>
          <p:cNvSpPr>
            <a:spLocks noChangeArrowheads="1"/>
          </p:cNvSpPr>
          <p:nvPr/>
        </p:nvSpPr>
        <p:spPr bwMode="auto">
          <a:xfrm>
            <a:off x="381000" y="2971800"/>
            <a:ext cx="1447800" cy="1066800"/>
          </a:xfrm>
          <a:prstGeom prst="ellipse">
            <a:avLst/>
          </a:prstGeom>
          <a:solidFill>
            <a:schemeClr val="accent3">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a:latin typeface="+mn-lt"/>
                <a:ea typeface="PMingLiU" pitchFamily="18" charset="-120"/>
              </a:rPr>
              <a:t>MPFA</a:t>
            </a:r>
          </a:p>
        </p:txBody>
      </p:sp>
      <p:sp>
        <p:nvSpPr>
          <p:cNvPr id="262155" name="Rectangle 11"/>
          <p:cNvSpPr>
            <a:spLocks noChangeArrowheads="1"/>
          </p:cNvSpPr>
          <p:nvPr/>
        </p:nvSpPr>
        <p:spPr bwMode="auto">
          <a:xfrm>
            <a:off x="7391400" y="4724400"/>
            <a:ext cx="1600200" cy="1219200"/>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sz="2000" dirty="0">
                <a:latin typeface="+mn-lt"/>
                <a:ea typeface="PMingLiU" pitchFamily="18" charset="-120"/>
              </a:rPr>
              <a:t>Fund Managers</a:t>
            </a:r>
          </a:p>
        </p:txBody>
      </p:sp>
      <p:sp>
        <p:nvSpPr>
          <p:cNvPr id="262161" name="Rectangle 17"/>
          <p:cNvSpPr>
            <a:spLocks noChangeArrowheads="1"/>
          </p:cNvSpPr>
          <p:nvPr/>
        </p:nvSpPr>
        <p:spPr bwMode="auto">
          <a:xfrm>
            <a:off x="495300" y="1617663"/>
            <a:ext cx="3124200" cy="762000"/>
          </a:xfrm>
          <a:prstGeom prst="rect">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dirty="0">
                <a:latin typeface="+mn-lt"/>
                <a:ea typeface="PMingLiU" pitchFamily="18" charset="-120"/>
              </a:rPr>
              <a:t>Financial Secretary</a:t>
            </a:r>
          </a:p>
        </p:txBody>
      </p:sp>
      <p:sp>
        <p:nvSpPr>
          <p:cNvPr id="22"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Financial regulation in Hong Kong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2161"/>
                                        </p:tgtEl>
                                        <p:attrNameLst>
                                          <p:attrName>style.visibility</p:attrName>
                                        </p:attrNameLst>
                                      </p:cBhvr>
                                      <p:to>
                                        <p:strVal val="visible"/>
                                      </p:to>
                                    </p:set>
                                    <p:animEffect transition="in" filter="fade">
                                      <p:cBhvr>
                                        <p:cTn id="7" dur="500"/>
                                        <p:tgtEl>
                                          <p:spTgt spid="2621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2148"/>
                                        </p:tgtEl>
                                        <p:attrNameLst>
                                          <p:attrName>style.visibility</p:attrName>
                                        </p:attrNameLst>
                                      </p:cBhvr>
                                      <p:to>
                                        <p:strVal val="visible"/>
                                      </p:to>
                                    </p:set>
                                    <p:animEffect transition="in" filter="fade">
                                      <p:cBhvr>
                                        <p:cTn id="10" dur="500"/>
                                        <p:tgtEl>
                                          <p:spTgt spid="2621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2156"/>
                                        </p:tgtEl>
                                        <p:attrNameLst>
                                          <p:attrName>style.visibility</p:attrName>
                                        </p:attrNameLst>
                                      </p:cBhvr>
                                      <p:to>
                                        <p:strVal val="visible"/>
                                      </p:to>
                                    </p:set>
                                    <p:animEffect transition="in" filter="fade">
                                      <p:cBhvr>
                                        <p:cTn id="15" dur="500"/>
                                        <p:tgtEl>
                                          <p:spTgt spid="2621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2147"/>
                                        </p:tgtEl>
                                        <p:attrNameLst>
                                          <p:attrName>style.visibility</p:attrName>
                                        </p:attrNameLst>
                                      </p:cBhvr>
                                      <p:to>
                                        <p:strVal val="visible"/>
                                      </p:to>
                                    </p:set>
                                    <p:animEffect transition="in" filter="fade">
                                      <p:cBhvr>
                                        <p:cTn id="18" dur="500"/>
                                        <p:tgtEl>
                                          <p:spTgt spid="2621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2163"/>
                                        </p:tgtEl>
                                        <p:attrNameLst>
                                          <p:attrName>style.visibility</p:attrName>
                                        </p:attrNameLst>
                                      </p:cBhvr>
                                      <p:to>
                                        <p:strVal val="visible"/>
                                      </p:to>
                                    </p:set>
                                    <p:animEffect transition="in" filter="fade">
                                      <p:cBhvr>
                                        <p:cTn id="23" dur="500"/>
                                        <p:tgtEl>
                                          <p:spTgt spid="26216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2150"/>
                                        </p:tgtEl>
                                        <p:attrNameLst>
                                          <p:attrName>style.visibility</p:attrName>
                                        </p:attrNameLst>
                                      </p:cBhvr>
                                      <p:to>
                                        <p:strVal val="visible"/>
                                      </p:to>
                                    </p:set>
                                    <p:animEffect transition="in" filter="fade">
                                      <p:cBhvr>
                                        <p:cTn id="26" dur="500"/>
                                        <p:tgtEl>
                                          <p:spTgt spid="26215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2157"/>
                                        </p:tgtEl>
                                        <p:attrNameLst>
                                          <p:attrName>style.visibility</p:attrName>
                                        </p:attrNameLst>
                                      </p:cBhvr>
                                      <p:to>
                                        <p:strVal val="visible"/>
                                      </p:to>
                                    </p:set>
                                    <p:animEffect transition="in" filter="fade">
                                      <p:cBhvr>
                                        <p:cTn id="31" dur="500"/>
                                        <p:tgtEl>
                                          <p:spTgt spid="26215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2149"/>
                                        </p:tgtEl>
                                        <p:attrNameLst>
                                          <p:attrName>style.visibility</p:attrName>
                                        </p:attrNameLst>
                                      </p:cBhvr>
                                      <p:to>
                                        <p:strVal val="visible"/>
                                      </p:to>
                                    </p:set>
                                    <p:animEffect transition="in" filter="fade">
                                      <p:cBhvr>
                                        <p:cTn id="34" dur="500"/>
                                        <p:tgtEl>
                                          <p:spTgt spid="2621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2164"/>
                                        </p:tgtEl>
                                        <p:attrNameLst>
                                          <p:attrName>style.visibility</p:attrName>
                                        </p:attrNameLst>
                                      </p:cBhvr>
                                      <p:to>
                                        <p:strVal val="visible"/>
                                      </p:to>
                                    </p:set>
                                    <p:animEffect transition="in" filter="fade">
                                      <p:cBhvr>
                                        <p:cTn id="39" dur="500"/>
                                        <p:tgtEl>
                                          <p:spTgt spid="26216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2154"/>
                                        </p:tgtEl>
                                        <p:attrNameLst>
                                          <p:attrName>style.visibility</p:attrName>
                                        </p:attrNameLst>
                                      </p:cBhvr>
                                      <p:to>
                                        <p:strVal val="visible"/>
                                      </p:to>
                                    </p:set>
                                    <p:animEffect transition="in" filter="fade">
                                      <p:cBhvr>
                                        <p:cTn id="42" dur="500"/>
                                        <p:tgtEl>
                                          <p:spTgt spid="26215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2160"/>
                                        </p:tgtEl>
                                        <p:attrNameLst>
                                          <p:attrName>style.visibility</p:attrName>
                                        </p:attrNameLst>
                                      </p:cBhvr>
                                      <p:to>
                                        <p:strVal val="visible"/>
                                      </p:to>
                                    </p:set>
                                    <p:animEffect transition="in" filter="fade">
                                      <p:cBhvr>
                                        <p:cTn id="47" dur="500"/>
                                        <p:tgtEl>
                                          <p:spTgt spid="26216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2153"/>
                                        </p:tgtEl>
                                        <p:attrNameLst>
                                          <p:attrName>style.visibility</p:attrName>
                                        </p:attrNameLst>
                                      </p:cBhvr>
                                      <p:to>
                                        <p:strVal val="visible"/>
                                      </p:to>
                                    </p:set>
                                    <p:animEffect transition="in" filter="fade">
                                      <p:cBhvr>
                                        <p:cTn id="50" dur="500"/>
                                        <p:tgtEl>
                                          <p:spTgt spid="26215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2152"/>
                                        </p:tgtEl>
                                        <p:attrNameLst>
                                          <p:attrName>style.visibility</p:attrName>
                                        </p:attrNameLst>
                                      </p:cBhvr>
                                      <p:to>
                                        <p:strVal val="visible"/>
                                      </p:to>
                                    </p:set>
                                    <p:animEffect transition="in" filter="fade">
                                      <p:cBhvr>
                                        <p:cTn id="55" dur="500"/>
                                        <p:tgtEl>
                                          <p:spTgt spid="26215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62158"/>
                                        </p:tgtEl>
                                        <p:attrNameLst>
                                          <p:attrName>style.visibility</p:attrName>
                                        </p:attrNameLst>
                                      </p:cBhvr>
                                      <p:to>
                                        <p:strVal val="visible"/>
                                      </p:to>
                                    </p:set>
                                    <p:animEffect transition="in" filter="fade">
                                      <p:cBhvr>
                                        <p:cTn id="60" dur="500"/>
                                        <p:tgtEl>
                                          <p:spTgt spid="26215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62151"/>
                                        </p:tgtEl>
                                        <p:attrNameLst>
                                          <p:attrName>style.visibility</p:attrName>
                                        </p:attrNameLst>
                                      </p:cBhvr>
                                      <p:to>
                                        <p:strVal val="visible"/>
                                      </p:to>
                                    </p:set>
                                    <p:animEffect transition="in" filter="fade">
                                      <p:cBhvr>
                                        <p:cTn id="63" dur="500"/>
                                        <p:tgtEl>
                                          <p:spTgt spid="26215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62159"/>
                                        </p:tgtEl>
                                        <p:attrNameLst>
                                          <p:attrName>style.visibility</p:attrName>
                                        </p:attrNameLst>
                                      </p:cBhvr>
                                      <p:to>
                                        <p:strVal val="visible"/>
                                      </p:to>
                                    </p:set>
                                    <p:animEffect transition="in" filter="fade">
                                      <p:cBhvr>
                                        <p:cTn id="68" dur="500"/>
                                        <p:tgtEl>
                                          <p:spTgt spid="26215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2155"/>
                                        </p:tgtEl>
                                        <p:attrNameLst>
                                          <p:attrName>style.visibility</p:attrName>
                                        </p:attrNameLst>
                                      </p:cBhvr>
                                      <p:to>
                                        <p:strVal val="visible"/>
                                      </p:to>
                                    </p:set>
                                    <p:animEffect transition="in" filter="fade">
                                      <p:cBhvr>
                                        <p:cTn id="71" dur="500"/>
                                        <p:tgtEl>
                                          <p:spTgt spid="262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7" grpId="0" animBg="1"/>
      <p:bldP spid="262148" grpId="0" animBg="1"/>
      <p:bldP spid="262149" grpId="0" animBg="1"/>
      <p:bldP spid="262150" grpId="0" animBg="1"/>
      <p:bldP spid="262151" grpId="0" animBg="1"/>
      <p:bldP spid="262152" grpId="0" animBg="1"/>
      <p:bldP spid="262153" grpId="0" animBg="1"/>
      <p:bldP spid="262154" grpId="0" animBg="1"/>
      <p:bldP spid="262155" grpId="0" animBg="1"/>
      <p:bldP spid="26216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a:xfrm>
            <a:off x="457200" y="274638"/>
            <a:ext cx="8229600" cy="1020762"/>
          </a:xfrm>
        </p:spPr>
        <p:txBody>
          <a:bodyPr/>
          <a:lstStyle/>
          <a:p>
            <a:r>
              <a:rPr lang="en-US" altLang="zh-TW" dirty="0">
                <a:ea typeface="PMingLiU" pitchFamily="18" charset="-120"/>
              </a:rPr>
              <a:t>Who is who in HK financial services regulation?</a:t>
            </a:r>
          </a:p>
        </p:txBody>
      </p:sp>
      <p:sp>
        <p:nvSpPr>
          <p:cNvPr id="21" name="Slide Number Placeholder 4"/>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192858B6-95A5-46DE-BA70-A1523AA1F137}" type="slidenum">
              <a:rPr lang="en-US" altLang="en-US" sz="1400"/>
              <a:pPr/>
              <a:t>73</a:t>
            </a:fld>
            <a:endParaRPr lang="en-US" altLang="en-US" sz="1400"/>
          </a:p>
        </p:txBody>
      </p:sp>
      <p:sp>
        <p:nvSpPr>
          <p:cNvPr id="22" name="Oval 19"/>
          <p:cNvSpPr>
            <a:spLocks noChangeArrowheads="1"/>
          </p:cNvSpPr>
          <p:nvPr/>
        </p:nvSpPr>
        <p:spPr bwMode="auto">
          <a:xfrm>
            <a:off x="7315200" y="5791200"/>
            <a:ext cx="1066800" cy="3810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b="1" dirty="0">
                <a:ea typeface="PMingLiU" pitchFamily="18" charset="-120"/>
              </a:rPr>
              <a:t>7</a:t>
            </a:r>
          </a:p>
        </p:txBody>
      </p:sp>
      <p:sp>
        <p:nvSpPr>
          <p:cNvPr id="24"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Financial regulation in Hong Kong</a:t>
            </a:r>
          </a:p>
        </p:txBody>
      </p:sp>
      <p:pic>
        <p:nvPicPr>
          <p:cNvPr id="446468" name="Picture 4" descr="Mr Paul Chan Mo-p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3700" y="1100720"/>
            <a:ext cx="1623177" cy="21642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Oval 4"/>
          <p:cNvSpPr>
            <a:spLocks noChangeArrowheads="1"/>
          </p:cNvSpPr>
          <p:nvPr/>
        </p:nvSpPr>
        <p:spPr bwMode="auto">
          <a:xfrm>
            <a:off x="6201789" y="3141034"/>
            <a:ext cx="762000" cy="3810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b="1">
                <a:ea typeface="PMingLiU" pitchFamily="18" charset="-120"/>
              </a:rPr>
              <a:t>1</a:t>
            </a:r>
          </a:p>
        </p:txBody>
      </p:sp>
      <p:pic>
        <p:nvPicPr>
          <p:cNvPr id="446472" name="Picture 8" descr="Photo of Dr David Wong, Chairman of MPF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6529" y="3805777"/>
            <a:ext cx="2158193" cy="20312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9" name="Oval 14"/>
          <p:cNvSpPr>
            <a:spLocks noChangeArrowheads="1"/>
          </p:cNvSpPr>
          <p:nvPr/>
        </p:nvSpPr>
        <p:spPr bwMode="auto">
          <a:xfrm>
            <a:off x="5410200" y="5715000"/>
            <a:ext cx="762000" cy="3810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b="1" dirty="0">
                <a:ea typeface="PMingLiU" pitchFamily="18" charset="-120"/>
              </a:rPr>
              <a:t>6</a:t>
            </a:r>
          </a:p>
        </p:txBody>
      </p:sp>
      <p:pic>
        <p:nvPicPr>
          <p:cNvPr id="446474" name="Picture 10" descr="ALDER, Ashley Ian, J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5328" y="3739831"/>
            <a:ext cx="1856660" cy="22173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Oval 12"/>
          <p:cNvSpPr>
            <a:spLocks noChangeArrowheads="1"/>
          </p:cNvSpPr>
          <p:nvPr/>
        </p:nvSpPr>
        <p:spPr bwMode="auto">
          <a:xfrm>
            <a:off x="3505200" y="5715000"/>
            <a:ext cx="762000" cy="3810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b="1">
                <a:ea typeface="PMingLiU" pitchFamily="18" charset="-120"/>
              </a:rPr>
              <a:t>5</a:t>
            </a:r>
          </a:p>
        </p:txBody>
      </p:sp>
      <p:pic>
        <p:nvPicPr>
          <p:cNvPr id="738306" name="Picture 2" descr="Clement Cheu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369" y="3753646"/>
            <a:ext cx="1581150" cy="2114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Oval 10"/>
          <p:cNvSpPr>
            <a:spLocks noChangeArrowheads="1"/>
          </p:cNvSpPr>
          <p:nvPr/>
        </p:nvSpPr>
        <p:spPr bwMode="auto">
          <a:xfrm>
            <a:off x="381000" y="5638800"/>
            <a:ext cx="762000" cy="3810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b="1">
                <a:ea typeface="PMingLiU" pitchFamily="18" charset="-120"/>
              </a:rPr>
              <a:t>4</a:t>
            </a:r>
          </a:p>
        </p:txBody>
      </p:sp>
      <p:pic>
        <p:nvPicPr>
          <p:cNvPr id="2" name="Picture 2" descr="https://www.hkma.gov.hk/media/eng/img/about-the-hkma/the-hkma/advisory-committees/EddieYU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5550" y="1110243"/>
            <a:ext cx="1703916" cy="21336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6" name="Oval 8"/>
          <p:cNvSpPr>
            <a:spLocks noChangeArrowheads="1"/>
          </p:cNvSpPr>
          <p:nvPr/>
        </p:nvSpPr>
        <p:spPr bwMode="auto">
          <a:xfrm>
            <a:off x="1444399" y="3061282"/>
            <a:ext cx="762000" cy="3810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b="1" dirty="0">
                <a:ea typeface="PMingLiU" pitchFamily="18" charset="-120"/>
              </a:rPr>
              <a:t>3</a:t>
            </a:r>
          </a:p>
        </p:txBody>
      </p:sp>
      <p:pic>
        <p:nvPicPr>
          <p:cNvPr id="739330" name="Picture 2" descr="Christopher Hui Ching-yu"/>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5200" y="1063200"/>
            <a:ext cx="1670764" cy="22276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3" name="Oval 6"/>
          <p:cNvSpPr>
            <a:spLocks noChangeArrowheads="1"/>
          </p:cNvSpPr>
          <p:nvPr/>
        </p:nvSpPr>
        <p:spPr bwMode="auto">
          <a:xfrm>
            <a:off x="3759988" y="3099585"/>
            <a:ext cx="762000" cy="3810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b="1" dirty="0">
                <a:ea typeface="PMingLiU" pitchFamily="18" charset="-120"/>
              </a:rPr>
              <a:t>2</a:t>
            </a:r>
          </a:p>
        </p:txBody>
      </p:sp>
      <p:pic>
        <p:nvPicPr>
          <p:cNvPr id="738310" name="Picture 6" descr="JP Morgan veteran named HKEX chief | The Asse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93207" y="3753646"/>
            <a:ext cx="1843772" cy="1989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041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P spid="29" grpId="0" animBg="1"/>
      <p:bldP spid="30" grpId="0" animBg="1"/>
      <p:bldP spid="25" grpId="0" animBg="1"/>
      <p:bldP spid="26" grpId="0" animBg="1"/>
      <p:bldP spid="2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ltLang="zh-TW" dirty="0"/>
              <a:t>Role of the HKMA</a:t>
            </a:r>
          </a:p>
        </p:txBody>
      </p:sp>
      <p:sp>
        <p:nvSpPr>
          <p:cNvPr id="266243" name="Rectangle 3"/>
          <p:cNvSpPr>
            <a:spLocks noGrp="1" noChangeArrowheads="1"/>
          </p:cNvSpPr>
          <p:nvPr>
            <p:ph idx="1"/>
          </p:nvPr>
        </p:nvSpPr>
        <p:spPr/>
        <p:txBody>
          <a:bodyPr>
            <a:noAutofit/>
          </a:bodyPr>
          <a:lstStyle/>
          <a:p>
            <a:pPr>
              <a:lnSpc>
                <a:spcPct val="140000"/>
              </a:lnSpc>
            </a:pPr>
            <a:r>
              <a:rPr lang="en-US" altLang="zh-TW" dirty="0"/>
              <a:t>Established 1993 by merger of the Office of the exchange Fund and the Office of the Commissioner of Banking the Hong Kong Monetary Authority (HKMA) is Hong Kong’s central banking institution</a:t>
            </a:r>
          </a:p>
          <a:p>
            <a:pPr>
              <a:lnSpc>
                <a:spcPct val="140000"/>
              </a:lnSpc>
            </a:pPr>
            <a:r>
              <a:rPr lang="en-US" altLang="zh-TW" b="1" dirty="0">
                <a:solidFill>
                  <a:schemeClr val="accent2">
                    <a:lumMod val="75000"/>
                  </a:schemeClr>
                </a:solidFill>
              </a:rPr>
              <a:t>Functions &amp; objectives</a:t>
            </a:r>
            <a:r>
              <a:rPr lang="en-US" altLang="zh-TW" dirty="0"/>
              <a:t>:</a:t>
            </a:r>
          </a:p>
          <a:p>
            <a:pPr lvl="1">
              <a:lnSpc>
                <a:spcPct val="140000"/>
              </a:lnSpc>
            </a:pPr>
            <a:r>
              <a:rPr lang="en-US" altLang="zh-TW" dirty="0"/>
              <a:t>Maintain currency stability</a:t>
            </a:r>
          </a:p>
          <a:p>
            <a:pPr lvl="1">
              <a:lnSpc>
                <a:spcPct val="140000"/>
              </a:lnSpc>
            </a:pPr>
            <a:r>
              <a:rPr lang="en-US" altLang="zh-TW" dirty="0"/>
              <a:t>Promote safety and stability of the banking system</a:t>
            </a:r>
          </a:p>
          <a:p>
            <a:pPr lvl="1">
              <a:lnSpc>
                <a:spcPct val="140000"/>
              </a:lnSpc>
            </a:pPr>
            <a:r>
              <a:rPr lang="en-US" altLang="zh-TW" dirty="0"/>
              <a:t>Enhance the efficiency, integrity &amp; development of the financial system</a:t>
            </a:r>
          </a:p>
          <a:p>
            <a:pPr lvl="1">
              <a:lnSpc>
                <a:spcPct val="140000"/>
              </a:lnSpc>
            </a:pPr>
            <a:r>
              <a:rPr lang="en-US" altLang="zh-TW" dirty="0"/>
              <a:t>Managing Hong Kong’s official reserves</a:t>
            </a:r>
          </a:p>
          <a:p>
            <a:pPr>
              <a:lnSpc>
                <a:spcPct val="140000"/>
              </a:lnSpc>
            </a:pPr>
            <a:r>
              <a:rPr lang="en-US" altLang="zh-TW" dirty="0"/>
              <a:t>Unlike other central banks, </a:t>
            </a:r>
            <a:r>
              <a:rPr lang="en-US" altLang="zh-TW" b="1" dirty="0">
                <a:solidFill>
                  <a:schemeClr val="accent2">
                    <a:lumMod val="75000"/>
                  </a:schemeClr>
                </a:solidFill>
              </a:rPr>
              <a:t>HKMA does not</a:t>
            </a:r>
            <a:r>
              <a:rPr lang="en-US" altLang="zh-TW" dirty="0"/>
              <a:t>:</a:t>
            </a:r>
          </a:p>
          <a:p>
            <a:pPr lvl="1">
              <a:lnSpc>
                <a:spcPct val="140000"/>
              </a:lnSpc>
            </a:pPr>
            <a:r>
              <a:rPr lang="en-US" altLang="zh-TW" dirty="0"/>
              <a:t>Issue banknotes</a:t>
            </a:r>
          </a:p>
          <a:p>
            <a:pPr lvl="1">
              <a:lnSpc>
                <a:spcPct val="140000"/>
              </a:lnSpc>
            </a:pPr>
            <a:r>
              <a:rPr lang="en-US" altLang="zh-TW" dirty="0"/>
              <a:t>Act as banker to the Government: this function is historically carried out by commercial banks</a:t>
            </a:r>
          </a:p>
        </p:txBody>
      </p:sp>
      <p:sp>
        <p:nvSpPr>
          <p:cNvPr id="6"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35CCBEAD-8764-4AC7-8F60-8D5E5FBB68B9}" type="slidenum">
              <a:rPr lang="en-US" altLang="en-US" sz="1400"/>
              <a:pPr/>
              <a:t>74</a:t>
            </a:fld>
            <a:endParaRPr lang="en-US" altLang="en-US" sz="1400"/>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Financial regulation in Hong Kong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24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24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24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624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624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624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624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62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p:txBody>
          <a:bodyPr/>
          <a:lstStyle/>
          <a:p>
            <a:r>
              <a:rPr lang="en-US" altLang="zh-TW" dirty="0"/>
              <a:t>Monetary Policy in Hong Kong</a:t>
            </a:r>
          </a:p>
        </p:txBody>
      </p:sp>
      <p:sp>
        <p:nvSpPr>
          <p:cNvPr id="281603" name="Rectangle 3"/>
          <p:cNvSpPr>
            <a:spLocks noGrp="1" noChangeArrowheads="1"/>
          </p:cNvSpPr>
          <p:nvPr>
            <p:ph idx="1"/>
          </p:nvPr>
        </p:nvSpPr>
        <p:spPr/>
        <p:txBody>
          <a:bodyPr>
            <a:normAutofit fontScale="92500" lnSpcReduction="20000"/>
          </a:bodyPr>
          <a:lstStyle/>
          <a:p>
            <a:r>
              <a:rPr lang="en-US" altLang="zh-TW" dirty="0"/>
              <a:t>The </a:t>
            </a:r>
            <a:r>
              <a:rPr lang="en-US" altLang="zh-TW" b="1" dirty="0">
                <a:solidFill>
                  <a:schemeClr val="accent2">
                    <a:lumMod val="75000"/>
                  </a:schemeClr>
                </a:solidFill>
              </a:rPr>
              <a:t>Financial Secretary </a:t>
            </a:r>
            <a:r>
              <a:rPr lang="en-US" altLang="zh-TW" dirty="0"/>
              <a:t>is responsible for determining the monetary policy objective and the structure of the monetary system of Hong Kong</a:t>
            </a:r>
          </a:p>
          <a:p>
            <a:r>
              <a:rPr lang="en-US" altLang="zh-TW" dirty="0"/>
              <a:t>The </a:t>
            </a:r>
            <a:r>
              <a:rPr lang="en-US" altLang="zh-TW" b="1" dirty="0">
                <a:solidFill>
                  <a:schemeClr val="accent2">
                    <a:lumMod val="75000"/>
                  </a:schemeClr>
                </a:solidFill>
              </a:rPr>
              <a:t>Monetary Authority </a:t>
            </a:r>
            <a:r>
              <a:rPr lang="en-US" altLang="zh-TW" dirty="0"/>
              <a:t>is on his own responsible for achieving the monetary policy objective, including determining the strategy, instruments and operational means for doing so. He is also responsible for maintaining the stability and integrity of the monetary system of Hong Kong. </a:t>
            </a:r>
          </a:p>
          <a:p>
            <a:r>
              <a:rPr lang="en-US" altLang="zh-TW" dirty="0"/>
              <a:t>The monetary policy objective of Hong Kong is </a:t>
            </a:r>
            <a:r>
              <a:rPr lang="en-US" altLang="zh-TW" b="1" dirty="0">
                <a:solidFill>
                  <a:schemeClr val="accent2">
                    <a:lumMod val="75000"/>
                  </a:schemeClr>
                </a:solidFill>
              </a:rPr>
              <a:t>currency stability</a:t>
            </a:r>
            <a:r>
              <a:rPr lang="en-US" altLang="zh-TW" dirty="0"/>
              <a:t>. This is defined as a stable external exchange value of the Hong Kong dollar in terms of its exchange rate against the US dollar at around HK$7.80 to one US dollar. The monetary policy objective is achieved through the </a:t>
            </a:r>
            <a:r>
              <a:rPr lang="en-US" altLang="zh-TW" b="1" dirty="0">
                <a:solidFill>
                  <a:schemeClr val="accent2">
                    <a:lumMod val="75000"/>
                  </a:schemeClr>
                </a:solidFill>
              </a:rPr>
              <a:t>Linked Exchange Rate system</a:t>
            </a:r>
            <a:r>
              <a:rPr lang="en-US" altLang="zh-TW" dirty="0"/>
              <a:t>, which has been implemented since 17 October 1983. </a:t>
            </a:r>
          </a:p>
        </p:txBody>
      </p:sp>
      <p:sp>
        <p:nvSpPr>
          <p:cNvPr id="6"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CCAB1B19-B1E6-4431-B244-EF97D74FF43F}" type="slidenum">
              <a:rPr lang="en-US" altLang="en-US" sz="1400"/>
              <a:pPr/>
              <a:t>75</a:t>
            </a:fld>
            <a:endParaRPr lang="en-US" altLang="en-US" sz="1400"/>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Financial regulation in Hong Kong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1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16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16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HKMA initiatives : SVFs</a:t>
            </a:r>
          </a:p>
        </p:txBody>
      </p:sp>
      <p:sp>
        <p:nvSpPr>
          <p:cNvPr id="3" name="Content Placeholder 2"/>
          <p:cNvSpPr>
            <a:spLocks noGrp="1"/>
          </p:cNvSpPr>
          <p:nvPr>
            <p:ph idx="1"/>
          </p:nvPr>
        </p:nvSpPr>
        <p:spPr/>
        <p:txBody>
          <a:bodyPr>
            <a:normAutofit/>
          </a:bodyPr>
          <a:lstStyle/>
          <a:p>
            <a:r>
              <a:rPr lang="en-US" sz="2400" dirty="0"/>
              <a:t>STORED VALUE FACILITIES (SVFs) </a:t>
            </a:r>
          </a:p>
          <a:p>
            <a:pPr lvl="1"/>
            <a:r>
              <a:rPr lang="en-US" dirty="0"/>
              <a:t>SVF usage continued to grow in Q4 2019:</a:t>
            </a:r>
          </a:p>
          <a:p>
            <a:pPr lvl="1"/>
            <a:r>
              <a:rPr lang="en-US" dirty="0"/>
              <a:t> Accounts in use: 63.1 million (+12.5% year-on-year (</a:t>
            </a:r>
            <a:r>
              <a:rPr lang="en-US" dirty="0" err="1"/>
              <a:t>yoy</a:t>
            </a:r>
            <a:r>
              <a:rPr lang="en-US" dirty="0"/>
              <a:t>)) </a:t>
            </a:r>
          </a:p>
          <a:p>
            <a:pPr lvl="1"/>
            <a:r>
              <a:rPr lang="en-US" dirty="0"/>
              <a:t> Average daily transaction value: HK$576 million (+10.1% </a:t>
            </a:r>
            <a:r>
              <a:rPr lang="en-US" dirty="0" err="1"/>
              <a:t>yoy</a:t>
            </a:r>
            <a:r>
              <a:rPr lang="en-US" dirty="0"/>
              <a:t>) </a:t>
            </a:r>
          </a:p>
          <a:p>
            <a:pPr lvl="1"/>
            <a:r>
              <a:rPr lang="en-US" dirty="0"/>
              <a:t> SVF licensees continue to extend their business reach, e.g. cross-border retail payments, public transport and small merchants  </a:t>
            </a:r>
          </a:p>
          <a:p>
            <a:pPr lvl="1"/>
            <a:r>
              <a:rPr lang="en-US" dirty="0"/>
              <a:t>Continue to oversee six designated RPSs</a:t>
            </a:r>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76</a:t>
            </a:fld>
            <a:endParaRPr lang="en-US" altLang="en-US" dirty="0"/>
          </a:p>
        </p:txBody>
      </p:sp>
      <p:sp>
        <p:nvSpPr>
          <p:cNvPr id="6" name="Footer Placeholder 4"/>
          <p:cNvSpPr>
            <a:spLocks noGrp="1"/>
          </p:cNvSpPr>
          <p:nvPr>
            <p:ph type="ftr" sz="quarter" idx="11"/>
          </p:nvPr>
        </p:nvSpPr>
        <p:spPr bwMode="auto">
          <a:noFill/>
          <a:ln>
            <a:miter lim="800000"/>
            <a:headEnd/>
            <a:tailEnd/>
          </a:ln>
        </p:spPr>
        <p:txBody>
          <a:bodyPr/>
          <a:lstStyle/>
          <a:p>
            <a:r>
              <a:rPr lang="en-US" altLang="zh-TW" dirty="0"/>
              <a:t>Financial regulation in Hong Kong</a:t>
            </a:r>
          </a:p>
        </p:txBody>
      </p:sp>
      <p:sp>
        <p:nvSpPr>
          <p:cNvPr id="5" name="TextBox 4"/>
          <p:cNvSpPr txBox="1"/>
          <p:nvPr/>
        </p:nvSpPr>
        <p:spPr>
          <a:xfrm>
            <a:off x="152400" y="5818386"/>
            <a:ext cx="4114800" cy="307777"/>
          </a:xfrm>
          <a:prstGeom prst="rect">
            <a:avLst/>
          </a:prstGeom>
          <a:noFill/>
        </p:spPr>
        <p:txBody>
          <a:bodyPr wrap="square" rtlCol="0">
            <a:spAutoFit/>
          </a:bodyPr>
          <a:lstStyle/>
          <a:p>
            <a:r>
              <a:rPr lang="en-US" sz="1400" i="1" dirty="0"/>
              <a:t>Source: HKMA </a:t>
            </a:r>
            <a:r>
              <a:rPr lang="en-US" sz="1400" i="1" dirty="0" err="1"/>
              <a:t>LegCo</a:t>
            </a:r>
            <a:r>
              <a:rPr lang="en-US" sz="1400" i="1" dirty="0"/>
              <a:t> presentation April 2020</a:t>
            </a:r>
          </a:p>
        </p:txBody>
      </p:sp>
    </p:spTree>
    <p:extLst>
      <p:ext uri="{BB962C8B-B14F-4D97-AF65-F5344CB8AC3E}">
        <p14:creationId xmlns:p14="http://schemas.microsoft.com/office/powerpoint/2010/main" val="36463399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HKMA initiatives: Virtual Banks in Hong Kong</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246520365"/>
              </p:ext>
            </p:extLst>
          </p:nvPr>
        </p:nvGraphicFramePr>
        <p:xfrm>
          <a:off x="1219200" y="2286000"/>
          <a:ext cx="4495800" cy="1800488"/>
        </p:xfrm>
        <a:graphic>
          <a:graphicData uri="http://schemas.openxmlformats.org/drawingml/2006/table">
            <a:tbl>
              <a:tblPr/>
              <a:tblGrid>
                <a:gridCol w="4495800">
                  <a:extLst>
                    <a:ext uri="{9D8B030D-6E8A-4147-A177-3AD203B41FA5}">
                      <a16:colId xmlns:a16="http://schemas.microsoft.com/office/drawing/2014/main" val="10044340"/>
                    </a:ext>
                  </a:extLst>
                </a:gridCol>
              </a:tblGrid>
              <a:tr h="225061">
                <a:tc>
                  <a:txBody>
                    <a:bodyPr/>
                    <a:lstStyle/>
                    <a:p>
                      <a:pPr algn="l" fontAlgn="b"/>
                      <a:r>
                        <a:rPr lang="en-US" sz="1200" b="0" i="0" u="none" strike="noStrike" dirty="0">
                          <a:solidFill>
                            <a:srgbClr val="000000"/>
                          </a:solidFill>
                          <a:effectLst/>
                          <a:latin typeface="Arial" panose="020B0604020202020204" pitchFamily="34" charset="0"/>
                        </a:rPr>
                        <a:t>AIRSTAR BANK LIMITED</a:t>
                      </a:r>
                    </a:p>
                  </a:txBody>
                  <a:tcPr marL="19110" marR="19110" marT="9378" marB="0" anchor="b">
                    <a:lnL>
                      <a:noFill/>
                    </a:lnL>
                    <a:lnR>
                      <a:noFill/>
                    </a:lnR>
                    <a:lnT>
                      <a:noFill/>
                    </a:lnT>
                    <a:lnB>
                      <a:noFill/>
                    </a:lnB>
                  </a:tcPr>
                </a:tc>
                <a:extLst>
                  <a:ext uri="{0D108BD9-81ED-4DB2-BD59-A6C34878D82A}">
                    <a16:rowId xmlns:a16="http://schemas.microsoft.com/office/drawing/2014/main" val="20906254"/>
                  </a:ext>
                </a:extLst>
              </a:tr>
              <a:tr h="225061">
                <a:tc>
                  <a:txBody>
                    <a:bodyPr/>
                    <a:lstStyle/>
                    <a:p>
                      <a:pPr algn="l" fontAlgn="b"/>
                      <a:r>
                        <a:rPr lang="en-US" sz="1200" b="0" i="0" u="none" strike="noStrike" dirty="0">
                          <a:solidFill>
                            <a:srgbClr val="000000"/>
                          </a:solidFill>
                          <a:effectLst/>
                          <a:latin typeface="Arial" panose="020B0604020202020204" pitchFamily="34" charset="0"/>
                        </a:rPr>
                        <a:t>ANT BANK (HONG KONG) LIMITED</a:t>
                      </a:r>
                    </a:p>
                  </a:txBody>
                  <a:tcPr marL="19110" marR="19110" marT="9378" marB="0" anchor="b">
                    <a:lnL>
                      <a:noFill/>
                    </a:lnL>
                    <a:lnR>
                      <a:noFill/>
                    </a:lnR>
                    <a:lnT>
                      <a:noFill/>
                    </a:lnT>
                    <a:lnB>
                      <a:noFill/>
                    </a:lnB>
                  </a:tcPr>
                </a:tc>
                <a:extLst>
                  <a:ext uri="{0D108BD9-81ED-4DB2-BD59-A6C34878D82A}">
                    <a16:rowId xmlns:a16="http://schemas.microsoft.com/office/drawing/2014/main" val="2665152684"/>
                  </a:ext>
                </a:extLst>
              </a:tr>
              <a:tr h="225061">
                <a:tc>
                  <a:txBody>
                    <a:bodyPr/>
                    <a:lstStyle/>
                    <a:p>
                      <a:pPr algn="l" fontAlgn="b"/>
                      <a:r>
                        <a:rPr lang="en-US" sz="1200" b="0" i="0" u="none" strike="noStrike">
                          <a:solidFill>
                            <a:srgbClr val="000000"/>
                          </a:solidFill>
                          <a:effectLst/>
                          <a:latin typeface="Arial" panose="020B0604020202020204" pitchFamily="34" charset="0"/>
                        </a:rPr>
                        <a:t>FUSION BANK LIMITED</a:t>
                      </a:r>
                    </a:p>
                  </a:txBody>
                  <a:tcPr marL="19110" marR="19110" marT="9378" marB="0" anchor="b">
                    <a:lnL>
                      <a:noFill/>
                    </a:lnL>
                    <a:lnR>
                      <a:noFill/>
                    </a:lnR>
                    <a:lnT>
                      <a:noFill/>
                    </a:lnT>
                    <a:lnB>
                      <a:noFill/>
                    </a:lnB>
                  </a:tcPr>
                </a:tc>
                <a:extLst>
                  <a:ext uri="{0D108BD9-81ED-4DB2-BD59-A6C34878D82A}">
                    <a16:rowId xmlns:a16="http://schemas.microsoft.com/office/drawing/2014/main" val="293528346"/>
                  </a:ext>
                </a:extLst>
              </a:tr>
              <a:tr h="225061">
                <a:tc>
                  <a:txBody>
                    <a:bodyPr/>
                    <a:lstStyle/>
                    <a:p>
                      <a:pPr algn="l" fontAlgn="b"/>
                      <a:r>
                        <a:rPr lang="en-US" sz="1200" b="0" i="0" u="none" strike="noStrike">
                          <a:solidFill>
                            <a:srgbClr val="000000"/>
                          </a:solidFill>
                          <a:effectLst/>
                          <a:latin typeface="Arial" panose="020B0604020202020204" pitchFamily="34" charset="0"/>
                        </a:rPr>
                        <a:t>LIVI VB LIMITED</a:t>
                      </a:r>
                    </a:p>
                  </a:txBody>
                  <a:tcPr marL="19110" marR="19110" marT="9378" marB="0" anchor="b">
                    <a:lnL>
                      <a:noFill/>
                    </a:lnL>
                    <a:lnR>
                      <a:noFill/>
                    </a:lnR>
                    <a:lnT>
                      <a:noFill/>
                    </a:lnT>
                    <a:lnB>
                      <a:noFill/>
                    </a:lnB>
                  </a:tcPr>
                </a:tc>
                <a:extLst>
                  <a:ext uri="{0D108BD9-81ED-4DB2-BD59-A6C34878D82A}">
                    <a16:rowId xmlns:a16="http://schemas.microsoft.com/office/drawing/2014/main" val="869085089"/>
                  </a:ext>
                </a:extLst>
              </a:tr>
              <a:tr h="225061">
                <a:tc>
                  <a:txBody>
                    <a:bodyPr/>
                    <a:lstStyle/>
                    <a:p>
                      <a:pPr algn="l" fontAlgn="ctr"/>
                      <a:r>
                        <a:rPr lang="en-US" sz="1200" b="0" i="0" u="none" strike="noStrike">
                          <a:solidFill>
                            <a:srgbClr val="000000"/>
                          </a:solidFill>
                          <a:effectLst/>
                          <a:latin typeface="Arial" panose="020B0604020202020204" pitchFamily="34" charset="0"/>
                        </a:rPr>
                        <a:t>MOX BANK LIMITED</a:t>
                      </a:r>
                    </a:p>
                  </a:txBody>
                  <a:tcPr marL="19110" marR="19110" marT="9378" marB="0" anchor="ctr">
                    <a:lnL>
                      <a:noFill/>
                    </a:lnL>
                    <a:lnR>
                      <a:noFill/>
                    </a:lnR>
                    <a:lnT>
                      <a:noFill/>
                    </a:lnT>
                    <a:lnB>
                      <a:noFill/>
                    </a:lnB>
                  </a:tcPr>
                </a:tc>
                <a:extLst>
                  <a:ext uri="{0D108BD9-81ED-4DB2-BD59-A6C34878D82A}">
                    <a16:rowId xmlns:a16="http://schemas.microsoft.com/office/drawing/2014/main" val="2627600216"/>
                  </a:ext>
                </a:extLst>
              </a:tr>
              <a:tr h="225061">
                <a:tc>
                  <a:txBody>
                    <a:bodyPr/>
                    <a:lstStyle/>
                    <a:p>
                      <a:pPr algn="l" fontAlgn="b"/>
                      <a:r>
                        <a:rPr lang="en-US" sz="1200" b="0" i="0" u="none" strike="noStrike">
                          <a:solidFill>
                            <a:srgbClr val="000000"/>
                          </a:solidFill>
                          <a:effectLst/>
                          <a:latin typeface="Arial" panose="020B0604020202020204" pitchFamily="34" charset="0"/>
                        </a:rPr>
                        <a:t>PING AN ONECONNECT BANK (HONG KONG) LIMITED </a:t>
                      </a:r>
                    </a:p>
                  </a:txBody>
                  <a:tcPr marL="19110" marR="19110" marT="9378" marB="0" anchor="b">
                    <a:lnL>
                      <a:noFill/>
                    </a:lnL>
                    <a:lnR>
                      <a:noFill/>
                    </a:lnR>
                    <a:lnT>
                      <a:noFill/>
                    </a:lnT>
                    <a:lnB>
                      <a:noFill/>
                    </a:lnB>
                  </a:tcPr>
                </a:tc>
                <a:extLst>
                  <a:ext uri="{0D108BD9-81ED-4DB2-BD59-A6C34878D82A}">
                    <a16:rowId xmlns:a16="http://schemas.microsoft.com/office/drawing/2014/main" val="2177752583"/>
                  </a:ext>
                </a:extLst>
              </a:tr>
              <a:tr h="225061">
                <a:tc>
                  <a:txBody>
                    <a:bodyPr/>
                    <a:lstStyle/>
                    <a:p>
                      <a:pPr algn="l" fontAlgn="b"/>
                      <a:r>
                        <a:rPr lang="en-US" sz="1200" b="0" i="0" u="none" strike="noStrike">
                          <a:solidFill>
                            <a:srgbClr val="000000"/>
                          </a:solidFill>
                          <a:effectLst/>
                          <a:latin typeface="Arial" panose="020B0604020202020204" pitchFamily="34" charset="0"/>
                        </a:rPr>
                        <a:t>WELAB BANK LIMITED</a:t>
                      </a:r>
                    </a:p>
                  </a:txBody>
                  <a:tcPr marL="19110" marR="19110" marT="9378" marB="0" anchor="b">
                    <a:lnL>
                      <a:noFill/>
                    </a:lnL>
                    <a:lnR>
                      <a:noFill/>
                    </a:lnR>
                    <a:lnT>
                      <a:noFill/>
                    </a:lnT>
                    <a:lnB>
                      <a:noFill/>
                    </a:lnB>
                  </a:tcPr>
                </a:tc>
                <a:extLst>
                  <a:ext uri="{0D108BD9-81ED-4DB2-BD59-A6C34878D82A}">
                    <a16:rowId xmlns:a16="http://schemas.microsoft.com/office/drawing/2014/main" val="1966069318"/>
                  </a:ext>
                </a:extLst>
              </a:tr>
              <a:tr h="225061">
                <a:tc>
                  <a:txBody>
                    <a:bodyPr/>
                    <a:lstStyle/>
                    <a:p>
                      <a:pPr algn="l" fontAlgn="b"/>
                      <a:r>
                        <a:rPr lang="en-US" sz="1200" b="0" i="0" u="none" strike="noStrike" dirty="0">
                          <a:solidFill>
                            <a:srgbClr val="000000"/>
                          </a:solidFill>
                          <a:effectLst/>
                          <a:latin typeface="Arial" panose="020B0604020202020204" pitchFamily="34" charset="0"/>
                        </a:rPr>
                        <a:t>ZA BANK LIMITED</a:t>
                      </a:r>
                    </a:p>
                  </a:txBody>
                  <a:tcPr marL="19110" marR="19110" marT="9378" marB="0" anchor="b">
                    <a:lnL>
                      <a:noFill/>
                    </a:lnL>
                    <a:lnR>
                      <a:noFill/>
                    </a:lnR>
                    <a:lnT>
                      <a:noFill/>
                    </a:lnT>
                    <a:lnB>
                      <a:noFill/>
                    </a:lnB>
                  </a:tcPr>
                </a:tc>
                <a:extLst>
                  <a:ext uri="{0D108BD9-81ED-4DB2-BD59-A6C34878D82A}">
                    <a16:rowId xmlns:a16="http://schemas.microsoft.com/office/drawing/2014/main" val="3288866813"/>
                  </a:ext>
                </a:extLst>
              </a:tr>
            </a:tbl>
          </a:graphicData>
        </a:graphic>
      </p:graphicFrame>
      <p:sp>
        <p:nvSpPr>
          <p:cNvPr id="5" name="Slide Number Placeholder 4"/>
          <p:cNvSpPr>
            <a:spLocks noGrp="1"/>
          </p:cNvSpPr>
          <p:nvPr>
            <p:ph type="sldNum" sz="quarter" idx="10"/>
          </p:nvPr>
        </p:nvSpPr>
        <p:spPr/>
        <p:txBody>
          <a:bodyPr/>
          <a:lstStyle/>
          <a:p>
            <a:fld id="{F66FCF4E-04EA-4488-A141-D20513089168}" type="slidenum">
              <a:rPr lang="en-US" altLang="en-US" smtClean="0"/>
              <a:pPr/>
              <a:t>77</a:t>
            </a:fld>
            <a:endParaRPr lang="en-US" altLang="en-US"/>
          </a:p>
        </p:txBody>
      </p:sp>
      <p:sp>
        <p:nvSpPr>
          <p:cNvPr id="6" name="Footer Placeholder 5"/>
          <p:cNvSpPr>
            <a:spLocks noGrp="1"/>
          </p:cNvSpPr>
          <p:nvPr>
            <p:ph type="ftr" sz="quarter" idx="11"/>
          </p:nvPr>
        </p:nvSpPr>
        <p:spPr/>
        <p:txBody>
          <a:bodyPr/>
          <a:lstStyle/>
          <a:p>
            <a:r>
              <a:rPr lang="en-US" altLang="en-US" dirty="0"/>
              <a:t>HKMA - Fintech</a:t>
            </a:r>
          </a:p>
        </p:txBody>
      </p:sp>
      <p:sp>
        <p:nvSpPr>
          <p:cNvPr id="4" name="Content Placeholder 3"/>
          <p:cNvSpPr>
            <a:spLocks noGrp="1"/>
          </p:cNvSpPr>
          <p:nvPr>
            <p:ph sz="half" idx="4294967295"/>
          </p:nvPr>
        </p:nvSpPr>
        <p:spPr>
          <a:xfrm>
            <a:off x="444266" y="1420044"/>
            <a:ext cx="7772400" cy="4525963"/>
          </a:xfrm>
        </p:spPr>
        <p:txBody>
          <a:bodyPr/>
          <a:lstStyle/>
          <a:p>
            <a:pPr>
              <a:lnSpc>
                <a:spcPct val="100000"/>
              </a:lnSpc>
            </a:pPr>
            <a:r>
              <a:rPr lang="en-US" sz="2400" dirty="0"/>
              <a:t>Introduction of Virtual Banking </a:t>
            </a:r>
          </a:p>
          <a:p>
            <a:pPr lvl="1">
              <a:lnSpc>
                <a:spcPct val="100000"/>
              </a:lnSpc>
            </a:pPr>
            <a:r>
              <a:rPr lang="en-US" sz="1600" dirty="0"/>
              <a:t>Eight licenses awarded by April 2020</a:t>
            </a:r>
          </a:p>
          <a:p>
            <a:pPr lvl="1">
              <a:lnSpc>
                <a:spcPct val="100000"/>
              </a:lnSpc>
            </a:pPr>
            <a:endParaRPr lang="en-US" sz="1600" dirty="0"/>
          </a:p>
          <a:p>
            <a:pPr lvl="1">
              <a:lnSpc>
                <a:spcPct val="100000"/>
              </a:lnSpc>
            </a:pPr>
            <a:endParaRPr lang="en-US" sz="1600" dirty="0"/>
          </a:p>
          <a:p>
            <a:pPr lvl="1">
              <a:lnSpc>
                <a:spcPct val="100000"/>
              </a:lnSpc>
            </a:pPr>
            <a:endParaRPr lang="en-US" sz="1600" dirty="0"/>
          </a:p>
          <a:p>
            <a:pPr lvl="1">
              <a:lnSpc>
                <a:spcPct val="100000"/>
              </a:lnSpc>
            </a:pPr>
            <a:endParaRPr lang="en-US" sz="1600" dirty="0"/>
          </a:p>
          <a:p>
            <a:pPr lvl="1">
              <a:lnSpc>
                <a:spcPct val="100000"/>
              </a:lnSpc>
            </a:pPr>
            <a:endParaRPr lang="en-US" sz="1600" dirty="0"/>
          </a:p>
          <a:p>
            <a:pPr lvl="1">
              <a:lnSpc>
                <a:spcPct val="100000"/>
              </a:lnSpc>
            </a:pPr>
            <a:endParaRPr lang="en-US" sz="1600" dirty="0"/>
          </a:p>
          <a:p>
            <a:pPr lvl="1">
              <a:lnSpc>
                <a:spcPct val="100000"/>
              </a:lnSpc>
            </a:pPr>
            <a:endParaRPr lang="en-US" sz="1600" dirty="0"/>
          </a:p>
          <a:p>
            <a:pPr lvl="1">
              <a:lnSpc>
                <a:spcPct val="100000"/>
              </a:lnSpc>
            </a:pPr>
            <a:endParaRPr lang="en-US" sz="1600" dirty="0"/>
          </a:p>
          <a:p>
            <a:pPr lvl="1">
              <a:lnSpc>
                <a:spcPct val="100000"/>
              </a:lnSpc>
            </a:pPr>
            <a:r>
              <a:rPr lang="en-US" sz="1600" dirty="0"/>
              <a:t>Relatively onerous requirements (min HKD 300M capital requirement and at least one physical presence)</a:t>
            </a:r>
          </a:p>
          <a:p>
            <a:endParaRPr lang="en-US" dirty="0"/>
          </a:p>
        </p:txBody>
      </p:sp>
    </p:spTree>
    <p:extLst>
      <p:ext uri="{BB962C8B-B14F-4D97-AF65-F5344CB8AC3E}">
        <p14:creationId xmlns:p14="http://schemas.microsoft.com/office/powerpoint/2010/main" val="40290242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F66FCF4E-04EA-4488-A141-D20513089168}" type="slidenum">
              <a:rPr lang="en-US" altLang="en-US" smtClean="0"/>
              <a:pPr/>
              <a:t>78</a:t>
            </a:fld>
            <a:endParaRPr lang="en-US" altLang="en-US"/>
          </a:p>
        </p:txBody>
      </p:sp>
      <p:sp>
        <p:nvSpPr>
          <p:cNvPr id="6" name="Footer Placeholder 5"/>
          <p:cNvSpPr>
            <a:spLocks noGrp="1"/>
          </p:cNvSpPr>
          <p:nvPr>
            <p:ph type="ftr" sz="quarter" idx="11"/>
          </p:nvPr>
        </p:nvSpPr>
        <p:spPr/>
        <p:txBody>
          <a:bodyPr/>
          <a:lstStyle/>
          <a:p>
            <a:r>
              <a:rPr lang="en-US" altLang="en-US" dirty="0"/>
              <a:t>Financial Regulation in HK</a:t>
            </a:r>
          </a:p>
        </p:txBody>
      </p:sp>
      <p:pic>
        <p:nvPicPr>
          <p:cNvPr id="8" name="Picture 7"/>
          <p:cNvPicPr>
            <a:picLocks noChangeAspect="1"/>
          </p:cNvPicPr>
          <p:nvPr/>
        </p:nvPicPr>
        <p:blipFill>
          <a:blip r:embed="rId3"/>
          <a:stretch>
            <a:fillRect/>
          </a:stretch>
        </p:blipFill>
        <p:spPr>
          <a:xfrm>
            <a:off x="422380" y="152400"/>
            <a:ext cx="8276326" cy="5905501"/>
          </a:xfrm>
          <a:prstGeom prst="rect">
            <a:avLst/>
          </a:prstGeom>
        </p:spPr>
      </p:pic>
    </p:spTree>
    <p:extLst>
      <p:ext uri="{BB962C8B-B14F-4D97-AF65-F5344CB8AC3E}">
        <p14:creationId xmlns:p14="http://schemas.microsoft.com/office/powerpoint/2010/main" val="23254345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Latest </a:t>
            </a:r>
            <a:r>
              <a:rPr lang="en-US" dirty="0" err="1"/>
              <a:t>FinTech</a:t>
            </a:r>
            <a:r>
              <a:rPr lang="en-US" dirty="0"/>
              <a:t> Initiatives</a:t>
            </a:r>
          </a:p>
        </p:txBody>
      </p:sp>
      <p:pic>
        <p:nvPicPr>
          <p:cNvPr id="9" name="Content Placeholder 8"/>
          <p:cNvPicPr>
            <a:picLocks noGrp="1" noChangeAspect="1"/>
          </p:cNvPicPr>
          <p:nvPr>
            <p:ph idx="1"/>
          </p:nvPr>
        </p:nvPicPr>
        <p:blipFill>
          <a:blip r:embed="rId3"/>
          <a:stretch>
            <a:fillRect/>
          </a:stretch>
        </p:blipFill>
        <p:spPr>
          <a:xfrm>
            <a:off x="560774" y="1602581"/>
            <a:ext cx="8022451" cy="4521200"/>
          </a:xfrm>
          <a:prstGeom prst="rect">
            <a:avLst/>
          </a:prstGeom>
        </p:spPr>
      </p:pic>
      <p:sp>
        <p:nvSpPr>
          <p:cNvPr id="5" name="Slide Number Placeholder 4"/>
          <p:cNvSpPr>
            <a:spLocks noGrp="1"/>
          </p:cNvSpPr>
          <p:nvPr>
            <p:ph type="sldNum" sz="quarter" idx="10"/>
          </p:nvPr>
        </p:nvSpPr>
        <p:spPr/>
        <p:txBody>
          <a:bodyPr/>
          <a:lstStyle/>
          <a:p>
            <a:fld id="{F66FCF4E-04EA-4488-A141-D20513089168}" type="slidenum">
              <a:rPr lang="en-US" altLang="en-US" smtClean="0"/>
              <a:pPr/>
              <a:t>79</a:t>
            </a:fld>
            <a:endParaRPr lang="en-US" altLang="en-US"/>
          </a:p>
        </p:txBody>
      </p:sp>
      <p:sp>
        <p:nvSpPr>
          <p:cNvPr id="6" name="Footer Placeholder 5"/>
          <p:cNvSpPr>
            <a:spLocks noGrp="1"/>
          </p:cNvSpPr>
          <p:nvPr>
            <p:ph type="ftr" sz="quarter" idx="11"/>
          </p:nvPr>
        </p:nvSpPr>
        <p:spPr/>
        <p:txBody>
          <a:bodyPr/>
          <a:lstStyle/>
          <a:p>
            <a:r>
              <a:rPr lang="en-US" altLang="zh-TW" dirty="0"/>
              <a:t>Financial regulation in Hong Kong</a:t>
            </a:r>
          </a:p>
        </p:txBody>
      </p:sp>
    </p:spTree>
    <p:extLst>
      <p:ext uri="{BB962C8B-B14F-4D97-AF65-F5344CB8AC3E}">
        <p14:creationId xmlns:p14="http://schemas.microsoft.com/office/powerpoint/2010/main" val="2915296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zh-TW"/>
              <a:t>Regulation of Financial Sector</a:t>
            </a:r>
          </a:p>
        </p:txBody>
      </p:sp>
      <p:sp>
        <p:nvSpPr>
          <p:cNvPr id="57350" name="Rectangle 3"/>
          <p:cNvSpPr>
            <a:spLocks noChangeArrowheads="1"/>
          </p:cNvSpPr>
          <p:nvPr/>
        </p:nvSpPr>
        <p:spPr bwMode="auto">
          <a:xfrm>
            <a:off x="1828800" y="2743200"/>
            <a:ext cx="1447800" cy="1447800"/>
          </a:xfrm>
          <a:prstGeom prst="rect">
            <a:avLst/>
          </a:prstGeom>
          <a:solidFill>
            <a:schemeClr val="accent1">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b="1">
                <a:solidFill>
                  <a:schemeClr val="tx1"/>
                </a:solidFill>
                <a:latin typeface="+mn-lt"/>
              </a:rPr>
              <a:t>Banks</a:t>
            </a:r>
          </a:p>
        </p:txBody>
      </p:sp>
      <p:sp>
        <p:nvSpPr>
          <p:cNvPr id="57351" name="Rectangle 4"/>
          <p:cNvSpPr>
            <a:spLocks noChangeArrowheads="1"/>
          </p:cNvSpPr>
          <p:nvPr/>
        </p:nvSpPr>
        <p:spPr bwMode="auto">
          <a:xfrm>
            <a:off x="5791200" y="2743200"/>
            <a:ext cx="1447800" cy="1447800"/>
          </a:xfrm>
          <a:prstGeom prst="rect">
            <a:avLst/>
          </a:prstGeom>
          <a:solidFill>
            <a:schemeClr val="accent1">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b="1" dirty="0">
                <a:solidFill>
                  <a:schemeClr val="tx1"/>
                </a:solidFill>
                <a:latin typeface="+mn-lt"/>
              </a:rPr>
              <a:t>Broker</a:t>
            </a:r>
          </a:p>
          <a:p>
            <a:pPr algn="ctr">
              <a:defRPr/>
            </a:pPr>
            <a:r>
              <a:rPr lang="en-US" altLang="zh-TW" b="1" dirty="0">
                <a:solidFill>
                  <a:schemeClr val="tx1"/>
                </a:solidFill>
                <a:latin typeface="+mn-lt"/>
              </a:rPr>
              <a:t>Dealers</a:t>
            </a:r>
          </a:p>
        </p:txBody>
      </p:sp>
      <p:sp>
        <p:nvSpPr>
          <p:cNvPr id="57352" name="Rectangle 5"/>
          <p:cNvSpPr>
            <a:spLocks noChangeArrowheads="1"/>
          </p:cNvSpPr>
          <p:nvPr/>
        </p:nvSpPr>
        <p:spPr bwMode="auto">
          <a:xfrm>
            <a:off x="5791200" y="4610100"/>
            <a:ext cx="1447800" cy="1371600"/>
          </a:xfrm>
          <a:prstGeom prst="rect">
            <a:avLst/>
          </a:prstGeom>
          <a:solidFill>
            <a:schemeClr val="accent1">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b="1" dirty="0">
                <a:solidFill>
                  <a:schemeClr val="tx1"/>
                </a:solidFill>
                <a:latin typeface="+mn-lt"/>
              </a:rPr>
              <a:t>Insurance</a:t>
            </a:r>
          </a:p>
          <a:p>
            <a:pPr algn="ctr">
              <a:defRPr/>
            </a:pPr>
            <a:r>
              <a:rPr lang="en-US" altLang="zh-TW" b="1" dirty="0">
                <a:solidFill>
                  <a:schemeClr val="tx1"/>
                </a:solidFill>
                <a:latin typeface="+mn-lt"/>
              </a:rPr>
              <a:t>Co</a:t>
            </a:r>
          </a:p>
        </p:txBody>
      </p:sp>
      <p:sp>
        <p:nvSpPr>
          <p:cNvPr id="57353" name="Oval 6"/>
          <p:cNvSpPr>
            <a:spLocks noChangeArrowheads="1"/>
          </p:cNvSpPr>
          <p:nvPr/>
        </p:nvSpPr>
        <p:spPr bwMode="auto">
          <a:xfrm>
            <a:off x="3581400" y="2743200"/>
            <a:ext cx="1905000" cy="1447800"/>
          </a:xfrm>
          <a:prstGeom prst="ellipse">
            <a:avLst/>
          </a:prstGeom>
          <a:solidFill>
            <a:schemeClr val="accent1">
              <a:lumMod val="20000"/>
              <a:lumOff val="8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a:solidFill>
                  <a:schemeClr val="tx1"/>
                </a:solidFill>
                <a:latin typeface="+mn-lt"/>
              </a:rPr>
              <a:t>Exchanges</a:t>
            </a:r>
          </a:p>
        </p:txBody>
      </p:sp>
      <p:sp>
        <p:nvSpPr>
          <p:cNvPr id="57354" name="Oval 7"/>
          <p:cNvSpPr>
            <a:spLocks noChangeArrowheads="1"/>
          </p:cNvSpPr>
          <p:nvPr/>
        </p:nvSpPr>
        <p:spPr bwMode="auto">
          <a:xfrm>
            <a:off x="3657600" y="4724400"/>
            <a:ext cx="1752600" cy="1143000"/>
          </a:xfrm>
          <a:prstGeom prst="ellipse">
            <a:avLst/>
          </a:prstGeom>
          <a:solidFill>
            <a:schemeClr val="accent1">
              <a:lumMod val="20000"/>
              <a:lumOff val="8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dirty="0">
                <a:solidFill>
                  <a:schemeClr val="tx1"/>
                </a:solidFill>
                <a:latin typeface="+mn-lt"/>
              </a:rPr>
              <a:t>Laws</a:t>
            </a:r>
          </a:p>
        </p:txBody>
      </p:sp>
      <p:sp>
        <p:nvSpPr>
          <p:cNvPr id="57355" name="Oval 8"/>
          <p:cNvSpPr>
            <a:spLocks noChangeArrowheads="1"/>
          </p:cNvSpPr>
          <p:nvPr/>
        </p:nvSpPr>
        <p:spPr bwMode="auto">
          <a:xfrm>
            <a:off x="914400" y="1447800"/>
            <a:ext cx="3276600" cy="990600"/>
          </a:xfrm>
          <a:prstGeom prst="ellipse">
            <a:avLst/>
          </a:prstGeom>
          <a:solidFill>
            <a:schemeClr val="accent1">
              <a:lumMod val="20000"/>
              <a:lumOff val="8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a:solidFill>
                  <a:schemeClr val="tx1"/>
                </a:solidFill>
                <a:latin typeface="+mn-lt"/>
              </a:rPr>
              <a:t>Banking Authorities</a:t>
            </a:r>
          </a:p>
        </p:txBody>
      </p:sp>
      <p:sp>
        <p:nvSpPr>
          <p:cNvPr id="57356" name="Rectangle 9"/>
          <p:cNvSpPr>
            <a:spLocks noChangeArrowheads="1"/>
          </p:cNvSpPr>
          <p:nvPr/>
        </p:nvSpPr>
        <p:spPr bwMode="auto">
          <a:xfrm>
            <a:off x="1866900" y="4610100"/>
            <a:ext cx="1409700" cy="1371600"/>
          </a:xfrm>
          <a:prstGeom prst="rect">
            <a:avLst/>
          </a:prstGeom>
          <a:solidFill>
            <a:schemeClr val="accent1">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b="1" dirty="0">
                <a:solidFill>
                  <a:schemeClr val="tx1"/>
                </a:solidFill>
                <a:latin typeface="+mn-lt"/>
              </a:rPr>
              <a:t>Fund</a:t>
            </a:r>
          </a:p>
          <a:p>
            <a:pPr algn="ctr">
              <a:defRPr/>
            </a:pPr>
            <a:r>
              <a:rPr lang="en-US" altLang="zh-TW" b="1" dirty="0">
                <a:solidFill>
                  <a:schemeClr val="tx1"/>
                </a:solidFill>
                <a:latin typeface="+mn-lt"/>
              </a:rPr>
              <a:t>Managers</a:t>
            </a:r>
          </a:p>
        </p:txBody>
      </p:sp>
      <p:sp>
        <p:nvSpPr>
          <p:cNvPr id="57357" name="Oval 10"/>
          <p:cNvSpPr>
            <a:spLocks noChangeArrowheads="1"/>
          </p:cNvSpPr>
          <p:nvPr/>
        </p:nvSpPr>
        <p:spPr bwMode="auto">
          <a:xfrm>
            <a:off x="4840792" y="1524000"/>
            <a:ext cx="3352800" cy="838200"/>
          </a:xfrm>
          <a:prstGeom prst="ellipse">
            <a:avLst/>
          </a:prstGeom>
          <a:solidFill>
            <a:schemeClr val="accent1">
              <a:lumMod val="20000"/>
              <a:lumOff val="8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dirty="0">
                <a:solidFill>
                  <a:schemeClr val="tx1"/>
                </a:solidFill>
                <a:latin typeface="+mn-lt"/>
              </a:rPr>
              <a:t>Securities Regulators</a:t>
            </a:r>
          </a:p>
        </p:txBody>
      </p:sp>
      <p:sp>
        <p:nvSpPr>
          <p:cNvPr id="57358" name="Oval 11"/>
          <p:cNvSpPr>
            <a:spLocks noChangeArrowheads="1"/>
          </p:cNvSpPr>
          <p:nvPr/>
        </p:nvSpPr>
        <p:spPr bwMode="auto">
          <a:xfrm>
            <a:off x="7391400" y="3200400"/>
            <a:ext cx="1676400" cy="2286000"/>
          </a:xfrm>
          <a:prstGeom prst="ellipse">
            <a:avLst/>
          </a:prstGeom>
          <a:solidFill>
            <a:schemeClr val="accent1">
              <a:lumMod val="20000"/>
              <a:lumOff val="8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dirty="0">
                <a:solidFill>
                  <a:schemeClr val="tx1"/>
                </a:solidFill>
                <a:latin typeface="+mn-lt"/>
              </a:rPr>
              <a:t>Self</a:t>
            </a:r>
          </a:p>
          <a:p>
            <a:pPr algn="ctr">
              <a:defRPr/>
            </a:pPr>
            <a:r>
              <a:rPr lang="en-US" altLang="zh-TW" dirty="0">
                <a:solidFill>
                  <a:schemeClr val="tx1"/>
                </a:solidFill>
                <a:latin typeface="+mn-lt"/>
              </a:rPr>
              <a:t>Regulating</a:t>
            </a:r>
          </a:p>
          <a:p>
            <a:pPr algn="ctr">
              <a:defRPr/>
            </a:pPr>
            <a:r>
              <a:rPr lang="en-US" altLang="zh-TW" dirty="0">
                <a:solidFill>
                  <a:schemeClr val="tx1"/>
                </a:solidFill>
                <a:latin typeface="+mn-lt"/>
              </a:rPr>
              <a:t>Industry</a:t>
            </a:r>
          </a:p>
          <a:p>
            <a:pPr algn="ctr">
              <a:defRPr/>
            </a:pPr>
            <a:r>
              <a:rPr lang="en-US" altLang="zh-TW" dirty="0">
                <a:solidFill>
                  <a:schemeClr val="tx1"/>
                </a:solidFill>
                <a:latin typeface="+mn-lt"/>
              </a:rPr>
              <a:t>Bodies</a:t>
            </a:r>
          </a:p>
        </p:txBody>
      </p:sp>
      <p:cxnSp>
        <p:nvCxnSpPr>
          <p:cNvPr id="60429" name="AutoShape 12"/>
          <p:cNvCxnSpPr>
            <a:cxnSpLocks noChangeShapeType="1"/>
            <a:stCxn id="57353" idx="2"/>
            <a:endCxn id="57350" idx="3"/>
          </p:cNvCxnSpPr>
          <p:nvPr/>
        </p:nvCxnSpPr>
        <p:spPr bwMode="auto">
          <a:xfrm rot="10800000">
            <a:off x="3276600" y="3467100"/>
            <a:ext cx="304800" cy="1588"/>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60430" name="AutoShape 13"/>
          <p:cNvCxnSpPr>
            <a:cxnSpLocks noChangeShapeType="1"/>
            <a:stCxn id="57355" idx="4"/>
            <a:endCxn id="57350" idx="0"/>
          </p:cNvCxnSpPr>
          <p:nvPr/>
        </p:nvCxnSpPr>
        <p:spPr bwMode="auto">
          <a:xfrm rot="5400000">
            <a:off x="2400300" y="2590800"/>
            <a:ext cx="304800" cy="1588"/>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60431" name="AutoShape 14"/>
          <p:cNvCxnSpPr>
            <a:cxnSpLocks noChangeShapeType="1"/>
            <a:stCxn id="57357" idx="4"/>
            <a:endCxn id="57351" idx="0"/>
          </p:cNvCxnSpPr>
          <p:nvPr/>
        </p:nvCxnSpPr>
        <p:spPr bwMode="auto">
          <a:xfrm rot="5400000">
            <a:off x="6325646" y="2551654"/>
            <a:ext cx="381000" cy="2092"/>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60432" name="AutoShape 15"/>
          <p:cNvCxnSpPr>
            <a:cxnSpLocks noChangeShapeType="1"/>
            <a:stCxn id="57358" idx="1"/>
            <a:endCxn id="57351" idx="3"/>
          </p:cNvCxnSpPr>
          <p:nvPr/>
        </p:nvCxnSpPr>
        <p:spPr bwMode="auto">
          <a:xfrm rot="16200000" flipV="1">
            <a:off x="7403914" y="3302187"/>
            <a:ext cx="68077" cy="397903"/>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60433" name="AutoShape 16"/>
          <p:cNvCxnSpPr>
            <a:cxnSpLocks noChangeShapeType="1"/>
            <a:stCxn id="57353" idx="6"/>
            <a:endCxn id="57351" idx="1"/>
          </p:cNvCxnSpPr>
          <p:nvPr/>
        </p:nvCxnSpPr>
        <p:spPr bwMode="auto">
          <a:xfrm>
            <a:off x="5486400" y="3467100"/>
            <a:ext cx="304800" cy="1588"/>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60434" name="AutoShape 17"/>
          <p:cNvCxnSpPr>
            <a:cxnSpLocks noChangeShapeType="1"/>
            <a:stCxn id="57354" idx="1"/>
            <a:endCxn id="57350" idx="3"/>
          </p:cNvCxnSpPr>
          <p:nvPr/>
        </p:nvCxnSpPr>
        <p:spPr bwMode="auto">
          <a:xfrm rot="16200000" flipV="1">
            <a:off x="2883088" y="3860612"/>
            <a:ext cx="1424688" cy="637663"/>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60435" name="AutoShape 18"/>
          <p:cNvCxnSpPr>
            <a:cxnSpLocks noChangeShapeType="1"/>
            <a:stCxn id="57354" idx="7"/>
            <a:endCxn id="57351" idx="1"/>
          </p:cNvCxnSpPr>
          <p:nvPr/>
        </p:nvCxnSpPr>
        <p:spPr bwMode="auto">
          <a:xfrm rot="5400000" flipH="1" flipV="1">
            <a:off x="4760024" y="3860613"/>
            <a:ext cx="1424688" cy="637663"/>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60436" name="AutoShape 19"/>
          <p:cNvCxnSpPr>
            <a:cxnSpLocks noChangeShapeType="1"/>
            <a:stCxn id="57354" idx="2"/>
            <a:endCxn id="57356" idx="3"/>
          </p:cNvCxnSpPr>
          <p:nvPr/>
        </p:nvCxnSpPr>
        <p:spPr bwMode="auto">
          <a:xfrm rot="10800000">
            <a:off x="3276600" y="5295900"/>
            <a:ext cx="381000" cy="1588"/>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60437" name="AutoShape 20"/>
          <p:cNvCxnSpPr>
            <a:cxnSpLocks noChangeShapeType="1"/>
            <a:stCxn id="57354" idx="6"/>
            <a:endCxn id="57352" idx="1"/>
          </p:cNvCxnSpPr>
          <p:nvPr/>
        </p:nvCxnSpPr>
        <p:spPr bwMode="auto">
          <a:xfrm>
            <a:off x="5410200" y="5295900"/>
            <a:ext cx="381000" cy="1588"/>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60438" name="AutoShape 21"/>
          <p:cNvCxnSpPr>
            <a:cxnSpLocks noChangeShapeType="1"/>
            <a:stCxn id="57358" idx="3"/>
            <a:endCxn id="57352" idx="3"/>
          </p:cNvCxnSpPr>
          <p:nvPr/>
        </p:nvCxnSpPr>
        <p:spPr bwMode="auto">
          <a:xfrm rot="5400000">
            <a:off x="7365814" y="5024810"/>
            <a:ext cx="144277" cy="397903"/>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sp>
        <p:nvSpPr>
          <p:cNvPr id="57369" name="Oval 22"/>
          <p:cNvSpPr>
            <a:spLocks noChangeArrowheads="1"/>
          </p:cNvSpPr>
          <p:nvPr/>
        </p:nvSpPr>
        <p:spPr bwMode="auto">
          <a:xfrm>
            <a:off x="76200" y="3200400"/>
            <a:ext cx="1676400" cy="2286000"/>
          </a:xfrm>
          <a:prstGeom prst="ellipse">
            <a:avLst/>
          </a:prstGeom>
          <a:solidFill>
            <a:schemeClr val="accent1">
              <a:lumMod val="20000"/>
              <a:lumOff val="8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a:solidFill>
                  <a:schemeClr val="tx1"/>
                </a:solidFill>
                <a:latin typeface="+mn-lt"/>
              </a:rPr>
              <a:t>Self</a:t>
            </a:r>
          </a:p>
          <a:p>
            <a:pPr algn="ctr">
              <a:defRPr/>
            </a:pPr>
            <a:r>
              <a:rPr lang="en-US" altLang="zh-TW">
                <a:solidFill>
                  <a:schemeClr val="tx1"/>
                </a:solidFill>
                <a:latin typeface="+mn-lt"/>
              </a:rPr>
              <a:t>Regulating</a:t>
            </a:r>
          </a:p>
          <a:p>
            <a:pPr algn="ctr">
              <a:defRPr/>
            </a:pPr>
            <a:r>
              <a:rPr lang="en-US" altLang="zh-TW">
                <a:solidFill>
                  <a:schemeClr val="tx1"/>
                </a:solidFill>
                <a:latin typeface="+mn-lt"/>
              </a:rPr>
              <a:t>Industry</a:t>
            </a:r>
          </a:p>
          <a:p>
            <a:pPr algn="ctr">
              <a:defRPr/>
            </a:pPr>
            <a:r>
              <a:rPr lang="en-US" altLang="zh-TW">
                <a:solidFill>
                  <a:schemeClr val="tx1"/>
                </a:solidFill>
                <a:latin typeface="+mn-lt"/>
              </a:rPr>
              <a:t>Bodies</a:t>
            </a:r>
          </a:p>
        </p:txBody>
      </p:sp>
      <p:cxnSp>
        <p:nvCxnSpPr>
          <p:cNvPr id="60440" name="AutoShape 23"/>
          <p:cNvCxnSpPr>
            <a:cxnSpLocks noChangeShapeType="1"/>
            <a:stCxn id="57369" idx="7"/>
            <a:endCxn id="57350" idx="1"/>
          </p:cNvCxnSpPr>
          <p:nvPr/>
        </p:nvCxnSpPr>
        <p:spPr bwMode="auto">
          <a:xfrm rot="5400000" flipH="1" flipV="1">
            <a:off x="1633910" y="3340288"/>
            <a:ext cx="68077" cy="321703"/>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60441" name="AutoShape 24"/>
          <p:cNvCxnSpPr>
            <a:cxnSpLocks noChangeShapeType="1"/>
            <a:stCxn id="57369" idx="5"/>
            <a:endCxn id="57356" idx="1"/>
          </p:cNvCxnSpPr>
          <p:nvPr/>
        </p:nvCxnSpPr>
        <p:spPr bwMode="auto">
          <a:xfrm rot="16200000" flipH="1">
            <a:off x="1614860" y="5043859"/>
            <a:ext cx="144277" cy="359803"/>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sp>
        <p:nvSpPr>
          <p:cNvPr id="26" name="Slide Number Placeholder 5"/>
          <p:cNvSpPr>
            <a:spLocks noGrp="1"/>
          </p:cNvSpPr>
          <p:nvPr>
            <p:ph type="sldNum" sz="quarter" idx="10"/>
          </p:nvPr>
        </p:nvSpPr>
        <p:spPr bwMode="auto">
          <a:xfrm>
            <a:off x="8239125" y="6586538"/>
            <a:ext cx="919163" cy="293687"/>
          </a:xfrm>
          <a:noFill/>
          <a:ln>
            <a:miter lim="800000"/>
            <a:headEnd/>
            <a:tailEnd/>
          </a:ln>
        </p:spPr>
        <p:txBody>
          <a:bodyPr vert="horz" wrap="square" lIns="91440" tIns="45720" rIns="91440" bIns="45720" numCol="1" anchor="ctr" anchorCtr="0" compatLnSpc="1">
            <a:prstTxWarp prst="textNoShape">
              <a:avLst/>
            </a:prstTxWarp>
          </a:bodyPr>
          <a:lstStyle/>
          <a:p>
            <a:pPr>
              <a:defRPr/>
            </a:pPr>
            <a:fld id="{12243412-F31D-458C-8E7E-E623B34D5D38}" type="slidenum">
              <a:rPr lang="zh-TW" altLang="en-US" sz="1400" smtClean="0">
                <a:latin typeface="+mn-lt"/>
              </a:rPr>
              <a:pPr>
                <a:defRPr/>
              </a:pPr>
              <a:t>8</a:t>
            </a:fld>
            <a:endParaRPr lang="en-US" altLang="zh-TW" sz="1400">
              <a:latin typeface="+mn-lt"/>
            </a:endParaRPr>
          </a:p>
        </p:txBody>
      </p:sp>
      <p:sp>
        <p:nvSpPr>
          <p:cNvPr id="2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Financial Regulation</a:t>
            </a:r>
          </a:p>
        </p:txBody>
      </p:sp>
    </p:spTree>
    <p:extLst>
      <p:ext uri="{BB962C8B-B14F-4D97-AF65-F5344CB8AC3E}">
        <p14:creationId xmlns:p14="http://schemas.microsoft.com/office/powerpoint/2010/main" val="54778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350"/>
                                        </p:tgtEl>
                                        <p:attrNameLst>
                                          <p:attrName>style.visibility</p:attrName>
                                        </p:attrNameLst>
                                      </p:cBhvr>
                                      <p:to>
                                        <p:strVal val="visible"/>
                                      </p:to>
                                    </p:set>
                                    <p:animEffect transition="in" filter="fade">
                                      <p:cBhvr>
                                        <p:cTn id="7" dur="500"/>
                                        <p:tgtEl>
                                          <p:spTgt spid="573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7351"/>
                                        </p:tgtEl>
                                        <p:attrNameLst>
                                          <p:attrName>style.visibility</p:attrName>
                                        </p:attrNameLst>
                                      </p:cBhvr>
                                      <p:to>
                                        <p:strVal val="visible"/>
                                      </p:to>
                                    </p:set>
                                    <p:animEffect transition="in" filter="fade">
                                      <p:cBhvr>
                                        <p:cTn id="11" dur="500"/>
                                        <p:tgtEl>
                                          <p:spTgt spid="5735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7356"/>
                                        </p:tgtEl>
                                        <p:attrNameLst>
                                          <p:attrName>style.visibility</p:attrName>
                                        </p:attrNameLst>
                                      </p:cBhvr>
                                      <p:to>
                                        <p:strVal val="visible"/>
                                      </p:to>
                                    </p:set>
                                    <p:animEffect transition="in" filter="fade">
                                      <p:cBhvr>
                                        <p:cTn id="15" dur="500"/>
                                        <p:tgtEl>
                                          <p:spTgt spid="5735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7352"/>
                                        </p:tgtEl>
                                        <p:attrNameLst>
                                          <p:attrName>style.visibility</p:attrName>
                                        </p:attrNameLst>
                                      </p:cBhvr>
                                      <p:to>
                                        <p:strVal val="visible"/>
                                      </p:to>
                                    </p:set>
                                    <p:animEffect transition="in" filter="fade">
                                      <p:cBhvr>
                                        <p:cTn id="19" dur="500"/>
                                        <p:tgtEl>
                                          <p:spTgt spid="5735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7355"/>
                                        </p:tgtEl>
                                        <p:attrNameLst>
                                          <p:attrName>style.visibility</p:attrName>
                                        </p:attrNameLst>
                                      </p:cBhvr>
                                      <p:to>
                                        <p:strVal val="visible"/>
                                      </p:to>
                                    </p:set>
                                    <p:animEffect transition="in" filter="fade">
                                      <p:cBhvr>
                                        <p:cTn id="24" dur="500"/>
                                        <p:tgtEl>
                                          <p:spTgt spid="57355"/>
                                        </p:tgtEl>
                                      </p:cBhvr>
                                    </p:animEffect>
                                  </p:childTnLst>
                                </p:cTn>
                              </p:par>
                              <p:par>
                                <p:cTn id="25" presetID="10" presetClass="entr" presetSubtype="0" fill="hold" nodeType="withEffect">
                                  <p:stCondLst>
                                    <p:cond delay="0"/>
                                  </p:stCondLst>
                                  <p:childTnLst>
                                    <p:set>
                                      <p:cBhvr>
                                        <p:cTn id="26" dur="1" fill="hold">
                                          <p:stCondLst>
                                            <p:cond delay="0"/>
                                          </p:stCondLst>
                                        </p:cTn>
                                        <p:tgtEl>
                                          <p:spTgt spid="60430"/>
                                        </p:tgtEl>
                                        <p:attrNameLst>
                                          <p:attrName>style.visibility</p:attrName>
                                        </p:attrNameLst>
                                      </p:cBhvr>
                                      <p:to>
                                        <p:strVal val="visible"/>
                                      </p:to>
                                    </p:set>
                                    <p:animEffect transition="in" filter="fade">
                                      <p:cBhvr>
                                        <p:cTn id="27" dur="500"/>
                                        <p:tgtEl>
                                          <p:spTgt spid="604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7357"/>
                                        </p:tgtEl>
                                        <p:attrNameLst>
                                          <p:attrName>style.visibility</p:attrName>
                                        </p:attrNameLst>
                                      </p:cBhvr>
                                      <p:to>
                                        <p:strVal val="visible"/>
                                      </p:to>
                                    </p:set>
                                    <p:animEffect transition="in" filter="fade">
                                      <p:cBhvr>
                                        <p:cTn id="32" dur="500"/>
                                        <p:tgtEl>
                                          <p:spTgt spid="57357"/>
                                        </p:tgtEl>
                                      </p:cBhvr>
                                    </p:animEffect>
                                  </p:childTnLst>
                                </p:cTn>
                              </p:par>
                              <p:par>
                                <p:cTn id="33" presetID="10" presetClass="entr" presetSubtype="0" fill="hold" nodeType="withEffect">
                                  <p:stCondLst>
                                    <p:cond delay="0"/>
                                  </p:stCondLst>
                                  <p:childTnLst>
                                    <p:set>
                                      <p:cBhvr>
                                        <p:cTn id="34" dur="1" fill="hold">
                                          <p:stCondLst>
                                            <p:cond delay="0"/>
                                          </p:stCondLst>
                                        </p:cTn>
                                        <p:tgtEl>
                                          <p:spTgt spid="60431"/>
                                        </p:tgtEl>
                                        <p:attrNameLst>
                                          <p:attrName>style.visibility</p:attrName>
                                        </p:attrNameLst>
                                      </p:cBhvr>
                                      <p:to>
                                        <p:strVal val="visible"/>
                                      </p:to>
                                    </p:set>
                                    <p:animEffect transition="in" filter="fade">
                                      <p:cBhvr>
                                        <p:cTn id="35" dur="500"/>
                                        <p:tgtEl>
                                          <p:spTgt spid="604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0440"/>
                                        </p:tgtEl>
                                        <p:attrNameLst>
                                          <p:attrName>style.visibility</p:attrName>
                                        </p:attrNameLst>
                                      </p:cBhvr>
                                      <p:to>
                                        <p:strVal val="visible"/>
                                      </p:to>
                                    </p:set>
                                    <p:animEffect transition="in" filter="fade">
                                      <p:cBhvr>
                                        <p:cTn id="40" dur="500"/>
                                        <p:tgtEl>
                                          <p:spTgt spid="604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7369"/>
                                        </p:tgtEl>
                                        <p:attrNameLst>
                                          <p:attrName>style.visibility</p:attrName>
                                        </p:attrNameLst>
                                      </p:cBhvr>
                                      <p:to>
                                        <p:strVal val="visible"/>
                                      </p:to>
                                    </p:set>
                                    <p:animEffect transition="in" filter="fade">
                                      <p:cBhvr>
                                        <p:cTn id="43" dur="500"/>
                                        <p:tgtEl>
                                          <p:spTgt spid="57369"/>
                                        </p:tgtEl>
                                      </p:cBhvr>
                                    </p:animEffect>
                                  </p:childTnLst>
                                </p:cTn>
                              </p:par>
                              <p:par>
                                <p:cTn id="44" presetID="10" presetClass="entr" presetSubtype="0" fill="hold" nodeType="withEffect">
                                  <p:stCondLst>
                                    <p:cond delay="0"/>
                                  </p:stCondLst>
                                  <p:childTnLst>
                                    <p:set>
                                      <p:cBhvr>
                                        <p:cTn id="45" dur="1" fill="hold">
                                          <p:stCondLst>
                                            <p:cond delay="0"/>
                                          </p:stCondLst>
                                        </p:cTn>
                                        <p:tgtEl>
                                          <p:spTgt spid="60441"/>
                                        </p:tgtEl>
                                        <p:attrNameLst>
                                          <p:attrName>style.visibility</p:attrName>
                                        </p:attrNameLst>
                                      </p:cBhvr>
                                      <p:to>
                                        <p:strVal val="visible"/>
                                      </p:to>
                                    </p:set>
                                    <p:animEffect transition="in" filter="fade">
                                      <p:cBhvr>
                                        <p:cTn id="46" dur="500"/>
                                        <p:tgtEl>
                                          <p:spTgt spid="6044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7353"/>
                                        </p:tgtEl>
                                        <p:attrNameLst>
                                          <p:attrName>style.visibility</p:attrName>
                                        </p:attrNameLst>
                                      </p:cBhvr>
                                      <p:to>
                                        <p:strVal val="visible"/>
                                      </p:to>
                                    </p:set>
                                    <p:animEffect transition="in" filter="fade">
                                      <p:cBhvr>
                                        <p:cTn id="51" dur="500"/>
                                        <p:tgtEl>
                                          <p:spTgt spid="57353"/>
                                        </p:tgtEl>
                                      </p:cBhvr>
                                    </p:animEffect>
                                  </p:childTnLst>
                                </p:cTn>
                              </p:par>
                              <p:par>
                                <p:cTn id="52" presetID="10" presetClass="entr" presetSubtype="0" fill="hold" nodeType="withEffect">
                                  <p:stCondLst>
                                    <p:cond delay="0"/>
                                  </p:stCondLst>
                                  <p:childTnLst>
                                    <p:set>
                                      <p:cBhvr>
                                        <p:cTn id="53" dur="1" fill="hold">
                                          <p:stCondLst>
                                            <p:cond delay="0"/>
                                          </p:stCondLst>
                                        </p:cTn>
                                        <p:tgtEl>
                                          <p:spTgt spid="60429"/>
                                        </p:tgtEl>
                                        <p:attrNameLst>
                                          <p:attrName>style.visibility</p:attrName>
                                        </p:attrNameLst>
                                      </p:cBhvr>
                                      <p:to>
                                        <p:strVal val="visible"/>
                                      </p:to>
                                    </p:set>
                                    <p:animEffect transition="in" filter="fade">
                                      <p:cBhvr>
                                        <p:cTn id="54" dur="500"/>
                                        <p:tgtEl>
                                          <p:spTgt spid="60429"/>
                                        </p:tgtEl>
                                      </p:cBhvr>
                                    </p:animEffect>
                                  </p:childTnLst>
                                </p:cTn>
                              </p:par>
                              <p:par>
                                <p:cTn id="55" presetID="10" presetClass="entr" presetSubtype="0" fill="hold" nodeType="withEffect">
                                  <p:stCondLst>
                                    <p:cond delay="0"/>
                                  </p:stCondLst>
                                  <p:childTnLst>
                                    <p:set>
                                      <p:cBhvr>
                                        <p:cTn id="56" dur="1" fill="hold">
                                          <p:stCondLst>
                                            <p:cond delay="0"/>
                                          </p:stCondLst>
                                        </p:cTn>
                                        <p:tgtEl>
                                          <p:spTgt spid="60433"/>
                                        </p:tgtEl>
                                        <p:attrNameLst>
                                          <p:attrName>style.visibility</p:attrName>
                                        </p:attrNameLst>
                                      </p:cBhvr>
                                      <p:to>
                                        <p:strVal val="visible"/>
                                      </p:to>
                                    </p:set>
                                    <p:animEffect transition="in" filter="fade">
                                      <p:cBhvr>
                                        <p:cTn id="57" dur="500"/>
                                        <p:tgtEl>
                                          <p:spTgt spid="6043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7354"/>
                                        </p:tgtEl>
                                        <p:attrNameLst>
                                          <p:attrName>style.visibility</p:attrName>
                                        </p:attrNameLst>
                                      </p:cBhvr>
                                      <p:to>
                                        <p:strVal val="visible"/>
                                      </p:to>
                                    </p:set>
                                    <p:animEffect transition="in" filter="fade">
                                      <p:cBhvr>
                                        <p:cTn id="62" dur="500"/>
                                        <p:tgtEl>
                                          <p:spTgt spid="57354"/>
                                        </p:tgtEl>
                                      </p:cBhvr>
                                    </p:animEffect>
                                  </p:childTnLst>
                                </p:cTn>
                              </p:par>
                              <p:par>
                                <p:cTn id="63" presetID="10" presetClass="entr" presetSubtype="0" fill="hold" nodeType="withEffect">
                                  <p:stCondLst>
                                    <p:cond delay="0"/>
                                  </p:stCondLst>
                                  <p:childTnLst>
                                    <p:set>
                                      <p:cBhvr>
                                        <p:cTn id="64" dur="1" fill="hold">
                                          <p:stCondLst>
                                            <p:cond delay="0"/>
                                          </p:stCondLst>
                                        </p:cTn>
                                        <p:tgtEl>
                                          <p:spTgt spid="60434"/>
                                        </p:tgtEl>
                                        <p:attrNameLst>
                                          <p:attrName>style.visibility</p:attrName>
                                        </p:attrNameLst>
                                      </p:cBhvr>
                                      <p:to>
                                        <p:strVal val="visible"/>
                                      </p:to>
                                    </p:set>
                                    <p:animEffect transition="in" filter="fade">
                                      <p:cBhvr>
                                        <p:cTn id="65" dur="500"/>
                                        <p:tgtEl>
                                          <p:spTgt spid="60434"/>
                                        </p:tgtEl>
                                      </p:cBhvr>
                                    </p:animEffect>
                                  </p:childTnLst>
                                </p:cTn>
                              </p:par>
                              <p:par>
                                <p:cTn id="66" presetID="10" presetClass="entr" presetSubtype="0" fill="hold" nodeType="withEffect">
                                  <p:stCondLst>
                                    <p:cond delay="0"/>
                                  </p:stCondLst>
                                  <p:childTnLst>
                                    <p:set>
                                      <p:cBhvr>
                                        <p:cTn id="67" dur="1" fill="hold">
                                          <p:stCondLst>
                                            <p:cond delay="0"/>
                                          </p:stCondLst>
                                        </p:cTn>
                                        <p:tgtEl>
                                          <p:spTgt spid="60436"/>
                                        </p:tgtEl>
                                        <p:attrNameLst>
                                          <p:attrName>style.visibility</p:attrName>
                                        </p:attrNameLst>
                                      </p:cBhvr>
                                      <p:to>
                                        <p:strVal val="visible"/>
                                      </p:to>
                                    </p:set>
                                    <p:animEffect transition="in" filter="fade">
                                      <p:cBhvr>
                                        <p:cTn id="68" dur="500"/>
                                        <p:tgtEl>
                                          <p:spTgt spid="60436"/>
                                        </p:tgtEl>
                                      </p:cBhvr>
                                    </p:animEffect>
                                  </p:childTnLst>
                                </p:cTn>
                              </p:par>
                              <p:par>
                                <p:cTn id="69" presetID="10" presetClass="entr" presetSubtype="0" fill="hold" nodeType="withEffect">
                                  <p:stCondLst>
                                    <p:cond delay="0"/>
                                  </p:stCondLst>
                                  <p:childTnLst>
                                    <p:set>
                                      <p:cBhvr>
                                        <p:cTn id="70" dur="1" fill="hold">
                                          <p:stCondLst>
                                            <p:cond delay="0"/>
                                          </p:stCondLst>
                                        </p:cTn>
                                        <p:tgtEl>
                                          <p:spTgt spid="60435"/>
                                        </p:tgtEl>
                                        <p:attrNameLst>
                                          <p:attrName>style.visibility</p:attrName>
                                        </p:attrNameLst>
                                      </p:cBhvr>
                                      <p:to>
                                        <p:strVal val="visible"/>
                                      </p:to>
                                    </p:set>
                                    <p:animEffect transition="in" filter="fade">
                                      <p:cBhvr>
                                        <p:cTn id="71" dur="500"/>
                                        <p:tgtEl>
                                          <p:spTgt spid="60435"/>
                                        </p:tgtEl>
                                      </p:cBhvr>
                                    </p:animEffect>
                                  </p:childTnLst>
                                </p:cTn>
                              </p:par>
                              <p:par>
                                <p:cTn id="72" presetID="10" presetClass="entr" presetSubtype="0" fill="hold" nodeType="withEffect">
                                  <p:stCondLst>
                                    <p:cond delay="0"/>
                                  </p:stCondLst>
                                  <p:childTnLst>
                                    <p:set>
                                      <p:cBhvr>
                                        <p:cTn id="73" dur="1" fill="hold">
                                          <p:stCondLst>
                                            <p:cond delay="0"/>
                                          </p:stCondLst>
                                        </p:cTn>
                                        <p:tgtEl>
                                          <p:spTgt spid="60437"/>
                                        </p:tgtEl>
                                        <p:attrNameLst>
                                          <p:attrName>style.visibility</p:attrName>
                                        </p:attrNameLst>
                                      </p:cBhvr>
                                      <p:to>
                                        <p:strVal val="visible"/>
                                      </p:to>
                                    </p:set>
                                    <p:animEffect transition="in" filter="fade">
                                      <p:cBhvr>
                                        <p:cTn id="74" dur="500"/>
                                        <p:tgtEl>
                                          <p:spTgt spid="6043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7358"/>
                                        </p:tgtEl>
                                        <p:attrNameLst>
                                          <p:attrName>style.visibility</p:attrName>
                                        </p:attrNameLst>
                                      </p:cBhvr>
                                      <p:to>
                                        <p:strVal val="visible"/>
                                      </p:to>
                                    </p:set>
                                    <p:animEffect transition="in" filter="fade">
                                      <p:cBhvr>
                                        <p:cTn id="79" dur="500"/>
                                        <p:tgtEl>
                                          <p:spTgt spid="57358"/>
                                        </p:tgtEl>
                                      </p:cBhvr>
                                    </p:animEffect>
                                  </p:childTnLst>
                                </p:cTn>
                              </p:par>
                              <p:par>
                                <p:cTn id="80" presetID="10" presetClass="entr" presetSubtype="0" fill="hold" nodeType="withEffect">
                                  <p:stCondLst>
                                    <p:cond delay="0"/>
                                  </p:stCondLst>
                                  <p:childTnLst>
                                    <p:set>
                                      <p:cBhvr>
                                        <p:cTn id="81" dur="1" fill="hold">
                                          <p:stCondLst>
                                            <p:cond delay="0"/>
                                          </p:stCondLst>
                                        </p:cTn>
                                        <p:tgtEl>
                                          <p:spTgt spid="60432"/>
                                        </p:tgtEl>
                                        <p:attrNameLst>
                                          <p:attrName>style.visibility</p:attrName>
                                        </p:attrNameLst>
                                      </p:cBhvr>
                                      <p:to>
                                        <p:strVal val="visible"/>
                                      </p:to>
                                    </p:set>
                                    <p:animEffect transition="in" filter="fade">
                                      <p:cBhvr>
                                        <p:cTn id="82" dur="500"/>
                                        <p:tgtEl>
                                          <p:spTgt spid="60432"/>
                                        </p:tgtEl>
                                      </p:cBhvr>
                                    </p:animEffect>
                                  </p:childTnLst>
                                </p:cTn>
                              </p:par>
                              <p:par>
                                <p:cTn id="83" presetID="10" presetClass="entr" presetSubtype="0" fill="hold" nodeType="withEffect">
                                  <p:stCondLst>
                                    <p:cond delay="0"/>
                                  </p:stCondLst>
                                  <p:childTnLst>
                                    <p:set>
                                      <p:cBhvr>
                                        <p:cTn id="84" dur="1" fill="hold">
                                          <p:stCondLst>
                                            <p:cond delay="0"/>
                                          </p:stCondLst>
                                        </p:cTn>
                                        <p:tgtEl>
                                          <p:spTgt spid="60438"/>
                                        </p:tgtEl>
                                        <p:attrNameLst>
                                          <p:attrName>style.visibility</p:attrName>
                                        </p:attrNameLst>
                                      </p:cBhvr>
                                      <p:to>
                                        <p:strVal val="visible"/>
                                      </p:to>
                                    </p:set>
                                    <p:animEffect transition="in" filter="fade">
                                      <p:cBhvr>
                                        <p:cTn id="85" dur="500"/>
                                        <p:tgtEl>
                                          <p:spTgt spid="60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0" grpId="0" animBg="1"/>
      <p:bldP spid="57351" grpId="0" animBg="1"/>
      <p:bldP spid="57352" grpId="0" animBg="1"/>
      <p:bldP spid="57353" grpId="0" animBg="1"/>
      <p:bldP spid="57354" grpId="0" animBg="1"/>
      <p:bldP spid="57355" grpId="0" animBg="1"/>
      <p:bldP spid="57356" grpId="0" animBg="1"/>
      <p:bldP spid="57357" grpId="0" animBg="1"/>
      <p:bldP spid="57358" grpId="0" animBg="1"/>
      <p:bldP spid="5736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HKMA measures to respond to pandemic</a:t>
            </a:r>
          </a:p>
        </p:txBody>
      </p:sp>
      <p:pic>
        <p:nvPicPr>
          <p:cNvPr id="6" name="Content Placeholder 5"/>
          <p:cNvPicPr>
            <a:picLocks noGrp="1" noChangeAspect="1"/>
          </p:cNvPicPr>
          <p:nvPr>
            <p:ph idx="1"/>
          </p:nvPr>
        </p:nvPicPr>
        <p:blipFill>
          <a:blip r:embed="rId3"/>
          <a:stretch>
            <a:fillRect/>
          </a:stretch>
        </p:blipFill>
        <p:spPr>
          <a:xfrm>
            <a:off x="1431880" y="1600200"/>
            <a:ext cx="6280240" cy="4525963"/>
          </a:xfrm>
          <a:prstGeom prst="rect">
            <a:avLst/>
          </a:prstGeom>
        </p:spPr>
      </p:pic>
      <p:sp>
        <p:nvSpPr>
          <p:cNvPr id="4" name="Slide Number Placeholder 3"/>
          <p:cNvSpPr>
            <a:spLocks noGrp="1"/>
          </p:cNvSpPr>
          <p:nvPr>
            <p:ph type="sldNum" sz="quarter" idx="10"/>
          </p:nvPr>
        </p:nvSpPr>
        <p:spPr/>
        <p:txBody>
          <a:bodyPr/>
          <a:lstStyle/>
          <a:p>
            <a:fld id="{37AF7983-E557-4B4F-BF89-F0A9ABB3FF61}" type="slidenum">
              <a:rPr lang="en-US" altLang="en-US" smtClean="0"/>
              <a:pPr/>
              <a:t>80</a:t>
            </a:fld>
            <a:endParaRPr lang="en-US" altLang="en-US"/>
          </a:p>
        </p:txBody>
      </p:sp>
      <p:sp>
        <p:nvSpPr>
          <p:cNvPr id="5" name="Footer Placeholder 4"/>
          <p:cNvSpPr>
            <a:spLocks noGrp="1"/>
          </p:cNvSpPr>
          <p:nvPr>
            <p:ph type="ftr" sz="quarter" idx="11"/>
          </p:nvPr>
        </p:nvSpPr>
        <p:spPr/>
        <p:txBody>
          <a:bodyPr/>
          <a:lstStyle/>
          <a:p>
            <a:r>
              <a:rPr lang="en-US" altLang="zh-TW" dirty="0"/>
              <a:t>Financial regulation in Hong Kong</a:t>
            </a:r>
          </a:p>
        </p:txBody>
      </p:sp>
    </p:spTree>
    <p:extLst>
      <p:ext uri="{BB962C8B-B14F-4D97-AF65-F5344CB8AC3E}">
        <p14:creationId xmlns:p14="http://schemas.microsoft.com/office/powerpoint/2010/main" val="27043157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Fighting the Virus and Supporting the Economy</a:t>
            </a:r>
          </a:p>
        </p:txBody>
      </p:sp>
      <p:pic>
        <p:nvPicPr>
          <p:cNvPr id="6" name="Content Placeholder 5"/>
          <p:cNvPicPr>
            <a:picLocks noGrp="1" noChangeAspect="1"/>
          </p:cNvPicPr>
          <p:nvPr>
            <p:ph idx="1"/>
          </p:nvPr>
        </p:nvPicPr>
        <p:blipFill>
          <a:blip r:embed="rId3"/>
          <a:stretch>
            <a:fillRect/>
          </a:stretch>
        </p:blipFill>
        <p:spPr>
          <a:xfrm>
            <a:off x="1049702" y="1600200"/>
            <a:ext cx="7044595" cy="4525963"/>
          </a:xfrm>
          <a:prstGeom prst="rect">
            <a:avLst/>
          </a:prstGeom>
        </p:spPr>
      </p:pic>
      <p:sp>
        <p:nvSpPr>
          <p:cNvPr id="4" name="Slide Number Placeholder 3"/>
          <p:cNvSpPr>
            <a:spLocks noGrp="1"/>
          </p:cNvSpPr>
          <p:nvPr>
            <p:ph type="sldNum" sz="quarter" idx="10"/>
          </p:nvPr>
        </p:nvSpPr>
        <p:spPr/>
        <p:txBody>
          <a:bodyPr/>
          <a:lstStyle/>
          <a:p>
            <a:fld id="{37AF7983-E557-4B4F-BF89-F0A9ABB3FF61}" type="slidenum">
              <a:rPr lang="en-US" altLang="en-US" smtClean="0"/>
              <a:pPr/>
              <a:t>81</a:t>
            </a:fld>
            <a:endParaRPr lang="en-US" altLang="en-US"/>
          </a:p>
        </p:txBody>
      </p:sp>
      <p:sp>
        <p:nvSpPr>
          <p:cNvPr id="5" name="Footer Placeholder 4"/>
          <p:cNvSpPr>
            <a:spLocks noGrp="1"/>
          </p:cNvSpPr>
          <p:nvPr>
            <p:ph type="ftr" sz="quarter" idx="11"/>
          </p:nvPr>
        </p:nvSpPr>
        <p:spPr/>
        <p:txBody>
          <a:bodyPr/>
          <a:lstStyle/>
          <a:p>
            <a:r>
              <a:rPr lang="en-US" altLang="zh-TW" dirty="0"/>
              <a:t>Financial regulation in Hong Kong</a:t>
            </a:r>
          </a:p>
        </p:txBody>
      </p:sp>
    </p:spTree>
    <p:extLst>
      <p:ext uri="{BB962C8B-B14F-4D97-AF65-F5344CB8AC3E}">
        <p14:creationId xmlns:p14="http://schemas.microsoft.com/office/powerpoint/2010/main" val="34990214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7BAF2-BEB5-4BE5-9D33-D2BEB38D8AB1}"/>
              </a:ext>
            </a:extLst>
          </p:cNvPr>
          <p:cNvSpPr>
            <a:spLocks noGrp="1"/>
          </p:cNvSpPr>
          <p:nvPr>
            <p:ph type="title"/>
          </p:nvPr>
        </p:nvSpPr>
        <p:spPr/>
        <p:txBody>
          <a:bodyPr/>
          <a:lstStyle/>
          <a:p>
            <a:r>
              <a:rPr lang="en-HK" dirty="0"/>
              <a:t>Summary </a:t>
            </a:r>
          </a:p>
        </p:txBody>
      </p:sp>
      <p:sp>
        <p:nvSpPr>
          <p:cNvPr id="3" name="Content Placeholder 2">
            <a:extLst>
              <a:ext uri="{FF2B5EF4-FFF2-40B4-BE49-F238E27FC236}">
                <a16:creationId xmlns:a16="http://schemas.microsoft.com/office/drawing/2014/main" id="{B3067226-22B1-47BE-AE99-741AF11FF088}"/>
              </a:ext>
            </a:extLst>
          </p:cNvPr>
          <p:cNvSpPr>
            <a:spLocks noGrp="1"/>
          </p:cNvSpPr>
          <p:nvPr>
            <p:ph idx="1"/>
          </p:nvPr>
        </p:nvSpPr>
        <p:spPr/>
        <p:txBody>
          <a:bodyPr/>
          <a:lstStyle/>
          <a:p>
            <a:r>
              <a:rPr lang="en-US" dirty="0"/>
              <a:t>HK Financial Services Regulation Framework</a:t>
            </a:r>
          </a:p>
          <a:p>
            <a:r>
              <a:rPr lang="en-US" dirty="0"/>
              <a:t>Role and objectives of HKMA</a:t>
            </a:r>
          </a:p>
          <a:p>
            <a:r>
              <a:rPr lang="en-US" dirty="0" smtClean="0"/>
              <a:t>Monetary </a:t>
            </a:r>
            <a:r>
              <a:rPr lang="en-US" dirty="0"/>
              <a:t>policy in </a:t>
            </a:r>
            <a:r>
              <a:rPr lang="en-US" dirty="0" smtClean="0"/>
              <a:t>HK</a:t>
            </a:r>
          </a:p>
        </p:txBody>
      </p:sp>
      <p:sp>
        <p:nvSpPr>
          <p:cNvPr id="4" name="Slide Number Placeholder 3">
            <a:extLst>
              <a:ext uri="{FF2B5EF4-FFF2-40B4-BE49-F238E27FC236}">
                <a16:creationId xmlns:a16="http://schemas.microsoft.com/office/drawing/2014/main" id="{7D5BC764-E15A-4E05-8F0F-51F3CC3454CC}"/>
              </a:ext>
            </a:extLst>
          </p:cNvPr>
          <p:cNvSpPr>
            <a:spLocks noGrp="1"/>
          </p:cNvSpPr>
          <p:nvPr>
            <p:ph type="sldNum" sz="quarter" idx="10"/>
          </p:nvPr>
        </p:nvSpPr>
        <p:spPr/>
        <p:txBody>
          <a:bodyPr/>
          <a:lstStyle/>
          <a:p>
            <a:fld id="{37AF7983-E557-4B4F-BF89-F0A9ABB3FF61}" type="slidenum">
              <a:rPr lang="en-US" altLang="en-US" smtClean="0"/>
              <a:pPr/>
              <a:t>82</a:t>
            </a:fld>
            <a:endParaRPr lang="en-US" altLang="en-US"/>
          </a:p>
        </p:txBody>
      </p:sp>
      <p:sp>
        <p:nvSpPr>
          <p:cNvPr id="5" name="Footer Placeholder 4">
            <a:extLst>
              <a:ext uri="{FF2B5EF4-FFF2-40B4-BE49-F238E27FC236}">
                <a16:creationId xmlns:a16="http://schemas.microsoft.com/office/drawing/2014/main" id="{5DCCB10B-35E7-491B-9219-6EAFADB9109C}"/>
              </a:ext>
            </a:extLst>
          </p:cNvPr>
          <p:cNvSpPr>
            <a:spLocks noGrp="1"/>
          </p:cNvSpPr>
          <p:nvPr>
            <p:ph type="ftr" sz="quarter" idx="11"/>
          </p:nvPr>
        </p:nvSpPr>
        <p:spPr/>
        <p:txBody>
          <a:bodyPr/>
          <a:lstStyle/>
          <a:p>
            <a:r>
              <a:rPr lang="en-US" altLang="en-US" dirty="0" smtClean="0"/>
              <a:t>Summary</a:t>
            </a:r>
            <a:endParaRPr lang="en-US" altLang="en-US" dirty="0"/>
          </a:p>
        </p:txBody>
      </p:sp>
    </p:spTree>
    <p:extLst>
      <p:ext uri="{BB962C8B-B14F-4D97-AF65-F5344CB8AC3E}">
        <p14:creationId xmlns:p14="http://schemas.microsoft.com/office/powerpoint/2010/main" val="16264834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TW" dirty="0"/>
              <a:t>Test Your Understanding</a:t>
            </a:r>
            <a:endParaRPr lang="zh-TW" altLang="en-US" dirty="0"/>
          </a:p>
        </p:txBody>
      </p:sp>
      <p:sp>
        <p:nvSpPr>
          <p:cNvPr id="7" name="Content Placeholder 6"/>
          <p:cNvSpPr>
            <a:spLocks noGrp="1"/>
          </p:cNvSpPr>
          <p:nvPr>
            <p:ph sz="half" idx="1"/>
          </p:nvPr>
        </p:nvSpPr>
        <p:spPr>
          <a:xfrm>
            <a:off x="228600" y="1600200"/>
            <a:ext cx="5257800" cy="4525963"/>
          </a:xfrm>
        </p:spPr>
        <p:txBody>
          <a:bodyPr/>
          <a:lstStyle/>
          <a:p>
            <a:r>
              <a:rPr lang="en-US" altLang="zh-TW" dirty="0"/>
              <a:t>In HK, which is the banking regulator?</a:t>
            </a:r>
          </a:p>
          <a:p>
            <a:pPr lvl="1"/>
            <a:r>
              <a:rPr lang="en-US" altLang="zh-TW" dirty="0"/>
              <a:t>SFC</a:t>
            </a:r>
          </a:p>
          <a:p>
            <a:pPr lvl="1"/>
            <a:r>
              <a:rPr lang="en-US" altLang="zh-TW" dirty="0"/>
              <a:t>MPFA</a:t>
            </a:r>
          </a:p>
          <a:p>
            <a:pPr lvl="1"/>
            <a:r>
              <a:rPr lang="en-US" altLang="zh-TW" dirty="0"/>
              <a:t>HKMA</a:t>
            </a:r>
          </a:p>
          <a:p>
            <a:pPr lvl="1"/>
            <a:r>
              <a:rPr lang="en-US" altLang="zh-TW" dirty="0"/>
              <a:t>ICAC</a:t>
            </a:r>
          </a:p>
          <a:p>
            <a:r>
              <a:rPr lang="en-US" altLang="zh-TW" dirty="0"/>
              <a:t>Which is the primary objective of the HKMA?</a:t>
            </a:r>
          </a:p>
          <a:p>
            <a:pPr lvl="1"/>
            <a:r>
              <a:rPr lang="en-US" altLang="zh-TW" dirty="0"/>
              <a:t>Make HK great again</a:t>
            </a:r>
          </a:p>
          <a:p>
            <a:pPr lvl="1"/>
            <a:r>
              <a:rPr lang="en-US" altLang="zh-TW" dirty="0"/>
              <a:t>Protect the peg</a:t>
            </a:r>
          </a:p>
          <a:p>
            <a:pPr lvl="1"/>
            <a:r>
              <a:rPr lang="en-US" altLang="zh-TW" dirty="0"/>
              <a:t>Keep banks safe</a:t>
            </a: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83</a:t>
            </a:fld>
            <a:endParaRPr lang="en-US" altLang="en-US"/>
          </a:p>
        </p:txBody>
      </p:sp>
      <p:sp>
        <p:nvSpPr>
          <p:cNvPr id="5" name="Footer Placeholder 4"/>
          <p:cNvSpPr>
            <a:spLocks noGrp="1"/>
          </p:cNvSpPr>
          <p:nvPr>
            <p:ph type="ftr" sz="quarter" idx="11"/>
          </p:nvPr>
        </p:nvSpPr>
        <p:spPr/>
        <p:txBody>
          <a:bodyPr/>
          <a:lstStyle/>
          <a:p>
            <a:r>
              <a:rPr lang="en-US" altLang="en-US" dirty="0"/>
              <a:t>Banking Regulation</a:t>
            </a:r>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5571743" y="1981200"/>
            <a:ext cx="3121421" cy="2900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a:xfrm>
            <a:off x="457200" y="122238"/>
            <a:ext cx="7543800" cy="715962"/>
          </a:xfrm>
        </p:spPr>
        <p:txBody>
          <a:bodyPr/>
          <a:lstStyle/>
          <a:p>
            <a:r>
              <a:rPr lang="en-US" altLang="zh-TW" dirty="0">
                <a:ea typeface="PMingLiU" pitchFamily="18" charset="-120"/>
              </a:rPr>
              <a:t>China’s Financial Regulators (pre-reform)</a:t>
            </a:r>
          </a:p>
        </p:txBody>
      </p:sp>
      <p:sp>
        <p:nvSpPr>
          <p:cNvPr id="10"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0187F551-3A7A-4D37-A1C4-61C76226AF79}" type="slidenum">
              <a:rPr lang="en-US" altLang="en-US" sz="1400"/>
              <a:pPr/>
              <a:t>84</a:t>
            </a:fld>
            <a:endParaRPr lang="en-US" altLang="en-US" sz="1400"/>
          </a:p>
        </p:txBody>
      </p:sp>
      <p:graphicFrame>
        <p:nvGraphicFramePr>
          <p:cNvPr id="11" name="Content Placeholder 10"/>
          <p:cNvGraphicFramePr>
            <a:graphicFrameLocks noGrp="1"/>
          </p:cNvGraphicFramePr>
          <p:nvPr>
            <p:ph idx="1"/>
          </p:nvPr>
        </p:nvGraphicFramePr>
        <p:xfrm>
          <a:off x="457200" y="914400"/>
          <a:ext cx="8229600" cy="5211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
        <p:nvSpPr>
          <p:cNvPr id="6" name="TextBox 5"/>
          <p:cNvSpPr txBox="1"/>
          <p:nvPr/>
        </p:nvSpPr>
        <p:spPr>
          <a:xfrm>
            <a:off x="228600" y="4267200"/>
            <a:ext cx="1981200" cy="1676400"/>
          </a:xfrm>
          <a:prstGeom prst="rect">
            <a:avLst/>
          </a:prstGeom>
          <a:solidFill>
            <a:schemeClr val="accent1">
              <a:lumMod val="20000"/>
              <a:lumOff val="80000"/>
            </a:schemeClr>
          </a:solidFill>
        </p:spPr>
        <p:txBody>
          <a:bodyPr vert="horz" wrap="square" lIns="91440" tIns="45720" rIns="91440" bIns="45720" rtlCol="0" anchor="ctr">
            <a:normAutofit fontScale="55000" lnSpcReduction="20000"/>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altLang="zh-TW" sz="4400" b="0" i="0" u="none" strike="noStrike" kern="1200" cap="none" spc="0" normalizeH="0" baseline="0" noProof="0" dirty="0">
                <a:ln>
                  <a:noFill/>
                </a:ln>
                <a:solidFill>
                  <a:schemeClr val="tx1"/>
                </a:solidFill>
                <a:effectLst/>
                <a:uLnTx/>
                <a:uFillTx/>
                <a:latin typeface="+mj-lt"/>
                <a:ea typeface="+mj-ea"/>
                <a:cs typeface="+mj-cs"/>
              </a:rPr>
              <a:t>New system introduced to coordinate</a:t>
            </a:r>
            <a:r>
              <a:rPr kumimoji="0" lang="en-US" altLang="zh-TW" sz="4400" b="0" i="0" u="none" strike="noStrike" kern="1200" cap="none" spc="0" normalizeH="0" noProof="0" dirty="0">
                <a:ln>
                  <a:noFill/>
                </a:ln>
                <a:solidFill>
                  <a:schemeClr val="tx1"/>
                </a:solidFill>
                <a:effectLst/>
                <a:uLnTx/>
                <a:uFillTx/>
                <a:latin typeface="+mj-lt"/>
                <a:ea typeface="+mj-ea"/>
                <a:cs typeface="+mj-cs"/>
              </a:rPr>
              <a:t> financial regulation</a:t>
            </a:r>
            <a:endParaRPr kumimoji="0" lang="zh-TW" altLang="en-US" sz="44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40868232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ea typeface="PMingLiU" pitchFamily="18" charset="-120"/>
              </a:rPr>
              <a:t>China’s Financial Regulators (post-reform)</a:t>
            </a:r>
            <a:endParaRPr 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85</a:t>
            </a:fld>
            <a:endParaRPr lang="en-US" altLang="en-US"/>
          </a:p>
        </p:txBody>
      </p:sp>
      <p:sp>
        <p:nvSpPr>
          <p:cNvPr id="5" name="Footer Placeholder 4"/>
          <p:cNvSpPr>
            <a:spLocks noGrp="1"/>
          </p:cNvSpPr>
          <p:nvPr>
            <p:ph type="ftr" sz="quarter" idx="11"/>
          </p:nvPr>
        </p:nvSpPr>
        <p:spPr/>
        <p:txBody>
          <a:bodyPr/>
          <a:lstStyle/>
          <a:p>
            <a:r>
              <a:rPr lang="en-US" altLang="zh-TW" dirty="0"/>
              <a:t>Central Banking and Monetary Policy</a:t>
            </a:r>
          </a:p>
        </p:txBody>
      </p:sp>
      <p:sp>
        <p:nvSpPr>
          <p:cNvPr id="7" name="Flowchart: Extract 6"/>
          <p:cNvSpPr/>
          <p:nvPr/>
        </p:nvSpPr>
        <p:spPr>
          <a:xfrm>
            <a:off x="228600" y="1417638"/>
            <a:ext cx="5410200" cy="4373562"/>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1787893" y="3262964"/>
            <a:ext cx="2326907" cy="13636"/>
          </a:xfrm>
          <a:prstGeom prst="line">
            <a:avLst/>
          </a:prstGeom>
          <a:ln>
            <a:solidFill>
              <a:srgbClr val="FFFF99"/>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481613" y="2286001"/>
            <a:ext cx="1023587" cy="914400"/>
          </a:xfrm>
          <a:prstGeom prst="rect">
            <a:avLst/>
          </a:prstGeom>
          <a:solidFill>
            <a:schemeClr val="accent1">
              <a:lumMod val="20000"/>
              <a:lumOff val="80000"/>
            </a:schemeClr>
          </a:solidFill>
        </p:spPr>
        <p:txBody>
          <a:bodyPr vert="horz" wrap="square" lIns="91440" tIns="45720" rIns="91440" bIns="45720" rtlCol="0" anchor="ctr">
            <a:normAutofit fontScale="70000" lnSpcReduction="20000"/>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4400" b="0" i="0" u="none" strike="noStrike" kern="1200" cap="none" spc="0" normalizeH="0" baseline="0" noProof="0" dirty="0">
                <a:ln>
                  <a:noFill/>
                </a:ln>
                <a:solidFill>
                  <a:schemeClr val="tx1"/>
                </a:solidFill>
                <a:effectLst/>
                <a:uLnTx/>
                <a:uFillTx/>
                <a:latin typeface="+mj-lt"/>
                <a:ea typeface="+mj-ea"/>
                <a:cs typeface="+mj-cs"/>
              </a:rPr>
              <a:t>FSDC</a:t>
            </a:r>
          </a:p>
        </p:txBody>
      </p:sp>
      <p:cxnSp>
        <p:nvCxnSpPr>
          <p:cNvPr id="22" name="Straight Connector 21"/>
          <p:cNvCxnSpPr/>
          <p:nvPr/>
        </p:nvCxnSpPr>
        <p:spPr>
          <a:xfrm>
            <a:off x="1066800" y="4495800"/>
            <a:ext cx="3810000" cy="0"/>
          </a:xfrm>
          <a:prstGeom prst="line">
            <a:avLst/>
          </a:prstGeom>
          <a:ln>
            <a:solidFill>
              <a:srgbClr val="FFFF99"/>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209800" y="3581400"/>
            <a:ext cx="1676400" cy="685800"/>
          </a:xfrm>
          <a:prstGeom prst="rect">
            <a:avLst/>
          </a:prstGeom>
          <a:solidFill>
            <a:schemeClr val="accent1">
              <a:lumMod val="20000"/>
              <a:lumOff val="80000"/>
            </a:schemeClr>
          </a:solidFill>
        </p:spPr>
        <p:txBody>
          <a:bodyPr vert="horz" wrap="square" lIns="91440" tIns="45720" rIns="91440" bIns="45720" rtlCol="0" anchor="ctr">
            <a:normAutofit fontScale="92500" lnSpcReduction="10000"/>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4400" b="0" i="0" u="none" strike="noStrike" kern="1200" cap="none" spc="0" normalizeH="0" baseline="0" noProof="0" dirty="0">
                <a:ln>
                  <a:noFill/>
                </a:ln>
                <a:solidFill>
                  <a:schemeClr val="tx1"/>
                </a:solidFill>
                <a:effectLst/>
                <a:uLnTx/>
                <a:uFillTx/>
                <a:latin typeface="+mj-lt"/>
                <a:ea typeface="+mj-ea"/>
                <a:cs typeface="+mj-cs"/>
              </a:rPr>
              <a:t>PBOC</a:t>
            </a:r>
          </a:p>
        </p:txBody>
      </p:sp>
      <p:sp>
        <p:nvSpPr>
          <p:cNvPr id="25" name="TextBox 24"/>
          <p:cNvSpPr txBox="1"/>
          <p:nvPr/>
        </p:nvSpPr>
        <p:spPr>
          <a:xfrm>
            <a:off x="3086100" y="4848226"/>
            <a:ext cx="1600200" cy="762000"/>
          </a:xfrm>
          <a:prstGeom prst="rect">
            <a:avLst/>
          </a:prstGeom>
          <a:solidFill>
            <a:schemeClr val="accent1">
              <a:lumMod val="20000"/>
              <a:lumOff val="80000"/>
            </a:schemeClr>
          </a:solidFill>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sz="4400" dirty="0">
                <a:latin typeface="+mj-lt"/>
                <a:ea typeface="+mj-ea"/>
                <a:cs typeface="+mj-cs"/>
              </a:rPr>
              <a:t>CBIRC</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26" name="TextBox 25"/>
          <p:cNvSpPr txBox="1"/>
          <p:nvPr/>
        </p:nvSpPr>
        <p:spPr>
          <a:xfrm>
            <a:off x="1066800" y="4848226"/>
            <a:ext cx="1600200" cy="762000"/>
          </a:xfrm>
          <a:prstGeom prst="rect">
            <a:avLst/>
          </a:prstGeom>
          <a:solidFill>
            <a:schemeClr val="accent1">
              <a:lumMod val="20000"/>
              <a:lumOff val="80000"/>
            </a:schemeClr>
          </a:solidFill>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sz="4400" dirty="0">
                <a:latin typeface="+mj-lt"/>
                <a:ea typeface="+mj-ea"/>
                <a:cs typeface="+mj-cs"/>
              </a:rPr>
              <a:t>CSRC</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27" name="TextBox 26"/>
          <p:cNvSpPr txBox="1"/>
          <p:nvPr/>
        </p:nvSpPr>
        <p:spPr>
          <a:xfrm>
            <a:off x="5650706" y="2106330"/>
            <a:ext cx="3048000" cy="1136650"/>
          </a:xfrm>
          <a:prstGeom prst="rect">
            <a:avLst/>
          </a:prstGeom>
          <a:solidFill>
            <a:schemeClr val="accent1">
              <a:lumMod val="20000"/>
              <a:lumOff val="80000"/>
            </a:schemeClr>
          </a:solidFill>
        </p:spPr>
        <p:txBody>
          <a:bodyPr vert="horz" wrap="square" lIns="91440" tIns="45720" rIns="91440" bIns="45720" rtlCol="0" anchor="ctr">
            <a:normAutofit fontScale="32500" lnSpcReduction="20000"/>
          </a:bodyPr>
          <a:lstStyle/>
          <a:p>
            <a:pPr fontAlgn="auto">
              <a:spcAft>
                <a:spcPts val="0"/>
              </a:spcAft>
            </a:pPr>
            <a:r>
              <a:rPr lang="en-US" sz="4400" dirty="0"/>
              <a:t>Financial Stability Development Committee (FSDC), a cabinet-level “super regulator”, is meant to oversee and coordinate China’s four existing financial regulators.</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28" name="TextBox 27"/>
          <p:cNvSpPr txBox="1"/>
          <p:nvPr/>
        </p:nvSpPr>
        <p:spPr>
          <a:xfrm>
            <a:off x="5638800" y="3368676"/>
            <a:ext cx="3366436" cy="990600"/>
          </a:xfrm>
          <a:prstGeom prst="rect">
            <a:avLst/>
          </a:prstGeom>
          <a:solidFill>
            <a:schemeClr val="accent1">
              <a:lumMod val="20000"/>
              <a:lumOff val="80000"/>
            </a:schemeClr>
          </a:solidFill>
        </p:spPr>
        <p:txBody>
          <a:bodyPr vert="horz" wrap="square" lIns="91440" tIns="45720" rIns="91440" bIns="45720" rtlCol="0" anchor="ctr">
            <a:normAutofit fontScale="32500" lnSpcReduction="20000"/>
          </a:bodyPr>
          <a:lstStyle/>
          <a:p>
            <a:r>
              <a:rPr lang="en-US" sz="4400" dirty="0"/>
              <a:t>The People’s Bank of China (PBOC) assumes responsibility for drafting key regulations and prudential oversight in banking and insurance to address systemic risk</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29" name="TextBox 28"/>
          <p:cNvSpPr txBox="1"/>
          <p:nvPr/>
        </p:nvSpPr>
        <p:spPr>
          <a:xfrm>
            <a:off x="5644415" y="4535488"/>
            <a:ext cx="3394409" cy="1255712"/>
          </a:xfrm>
          <a:prstGeom prst="rect">
            <a:avLst/>
          </a:prstGeom>
          <a:solidFill>
            <a:schemeClr val="accent1">
              <a:lumMod val="20000"/>
              <a:lumOff val="80000"/>
            </a:schemeClr>
          </a:solidFill>
        </p:spPr>
        <p:txBody>
          <a:bodyPr vert="horz" wrap="square" lIns="91440" tIns="45720" rIns="91440" bIns="45720" rtlCol="0" anchor="ctr">
            <a:normAutofit/>
          </a:bodyPr>
          <a:lstStyle/>
          <a:p>
            <a:pPr fontAlgn="auto">
              <a:spcAft>
                <a:spcPts val="0"/>
              </a:spcAft>
            </a:pPr>
            <a:r>
              <a:rPr lang="en-US" sz="1200" dirty="0"/>
              <a:t>The insurance regulator, the China Insurance Regulatory Commission (CIRC), and the banking regulator, the China Banking Regulatory Commission (CBRC), merge into the China Banking Insurance Regulatory Commission (CBIRC).</a:t>
            </a:r>
            <a:endParaRPr kumimoji="0" lang="en-US" sz="12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22911854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Key regulators in China</a:t>
            </a:r>
            <a:endParaRPr 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86</a:t>
            </a:fld>
            <a:endParaRPr lang="en-US" altLang="en-US"/>
          </a:p>
        </p:txBody>
      </p:sp>
      <p:sp>
        <p:nvSpPr>
          <p:cNvPr id="5" name="Footer Placeholder 4"/>
          <p:cNvSpPr>
            <a:spLocks noGrp="1"/>
          </p:cNvSpPr>
          <p:nvPr>
            <p:ph type="ftr" sz="quarter" idx="11"/>
          </p:nvPr>
        </p:nvSpPr>
        <p:spPr/>
        <p:txBody>
          <a:bodyPr/>
          <a:lstStyle/>
          <a:p>
            <a:r>
              <a:rPr lang="en-US" altLang="en-US" dirty="0" smtClean="0"/>
              <a:t>Summary</a:t>
            </a:r>
            <a:endParaRPr lang="en-US" altLang="en-US" dirty="0"/>
          </a:p>
        </p:txBody>
      </p:sp>
    </p:spTree>
    <p:extLst>
      <p:ext uri="{BB962C8B-B14F-4D97-AF65-F5344CB8AC3E}">
        <p14:creationId xmlns:p14="http://schemas.microsoft.com/office/powerpoint/2010/main" val="27603428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Date Placeholder 2"/>
          <p:cNvSpPr txBox="1">
            <a:spLocks noGrp="1"/>
          </p:cNvSpPr>
          <p:nvPr/>
        </p:nvSpPr>
        <p:spPr bwMode="auto">
          <a:xfrm>
            <a:off x="457200" y="6248400"/>
            <a:ext cx="2133600" cy="457200"/>
          </a:xfrm>
          <a:prstGeom prst="rect">
            <a:avLst/>
          </a:prstGeom>
          <a:noFill/>
          <a:ln w="9525">
            <a:noFill/>
            <a:miter lim="800000"/>
            <a:headEnd/>
            <a:tailEnd/>
          </a:ln>
        </p:spPr>
        <p:txBody>
          <a:bodyPr/>
          <a:lstStyle/>
          <a:p>
            <a:r>
              <a:rPr lang="en-US" altLang="zh-CN" sz="1000">
                <a:ea typeface="SimSun" pitchFamily="2" charset="-122"/>
              </a:rPr>
              <a:t>Spring 10</a:t>
            </a:r>
            <a:endParaRPr lang="en-US" altLang="en-US" sz="1000">
              <a:ea typeface="SimSun" pitchFamily="2" charset="-122"/>
            </a:endParaRPr>
          </a:p>
        </p:txBody>
      </p:sp>
      <p:sp>
        <p:nvSpPr>
          <p:cNvPr id="11271" name="Rectangle 2"/>
          <p:cNvSpPr>
            <a:spLocks noGrp="1" noChangeArrowheads="1"/>
          </p:cNvSpPr>
          <p:nvPr>
            <p:ph type="title" idx="4294967295"/>
          </p:nvPr>
        </p:nvSpPr>
        <p:spPr>
          <a:xfrm>
            <a:off x="457200" y="122238"/>
            <a:ext cx="2362200" cy="1295400"/>
          </a:xfrm>
        </p:spPr>
        <p:txBody>
          <a:bodyPr/>
          <a:lstStyle/>
          <a:p>
            <a:pPr eaLnBrk="1" hangingPunct="1"/>
            <a:r>
              <a:rPr lang="en-US" altLang="zh-CN">
                <a:ea typeface="SimSun" pitchFamily="2" charset="-122"/>
              </a:rPr>
              <a:t>Course Map</a:t>
            </a:r>
          </a:p>
        </p:txBody>
      </p:sp>
      <p:sp>
        <p:nvSpPr>
          <p:cNvPr id="37" name="Slide Number Placeholder 5"/>
          <p:cNvSpPr>
            <a:spLocks noGrp="1"/>
          </p:cNvSpPr>
          <p:nvPr>
            <p:ph type="sldNum" sz="quarter" idx="10"/>
          </p:nvPr>
        </p:nvSpPr>
        <p:spPr>
          <a:xfrm>
            <a:off x="8239125" y="6586538"/>
            <a:ext cx="919163" cy="293687"/>
          </a:xfrm>
        </p:spPr>
        <p:txBody>
          <a:bodyPr/>
          <a:lstStyle/>
          <a:p>
            <a:fld id="{05BD2485-3851-462F-A176-4C1F14737CDF}" type="slidenum">
              <a:rPr lang="en-US" altLang="en-US" smtClean="0"/>
              <a:pPr/>
              <a:t>87</a:t>
            </a:fld>
            <a:endParaRPr lang="en-US" altLang="en-US" dirty="0"/>
          </a:p>
        </p:txBody>
      </p:sp>
      <p:sp>
        <p:nvSpPr>
          <p:cNvPr id="40" name="Rectangle 39"/>
          <p:cNvSpPr/>
          <p:nvPr/>
        </p:nvSpPr>
        <p:spPr>
          <a:xfrm>
            <a:off x="228600" y="3962400"/>
            <a:ext cx="3733800" cy="1828800"/>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r>
              <a:rPr lang="en-US" altLang="zh-TW" sz="2000" dirty="0">
                <a:solidFill>
                  <a:srgbClr val="C00000"/>
                </a:solidFill>
              </a:rPr>
              <a:t>1. </a:t>
            </a:r>
            <a:r>
              <a:rPr lang="en-US" altLang="zh-TW" sz="2000" b="1" dirty="0">
                <a:solidFill>
                  <a:srgbClr val="C00000"/>
                </a:solidFill>
              </a:rPr>
              <a:t>The Federal Reserve System</a:t>
            </a:r>
          </a:p>
          <a:p>
            <a:pPr>
              <a:lnSpc>
                <a:spcPct val="150000"/>
              </a:lnSpc>
            </a:pPr>
            <a:r>
              <a:rPr lang="en-US" altLang="zh-TW" sz="2000" dirty="0">
                <a:solidFill>
                  <a:schemeClr val="tx1"/>
                </a:solidFill>
              </a:rPr>
              <a:t>2. Foreign Central Banks</a:t>
            </a:r>
          </a:p>
          <a:p>
            <a:pPr>
              <a:lnSpc>
                <a:spcPct val="150000"/>
              </a:lnSpc>
            </a:pPr>
            <a:r>
              <a:rPr lang="en-US" altLang="zh-TW" sz="2000" dirty="0">
                <a:solidFill>
                  <a:schemeClr val="tx1"/>
                </a:solidFill>
              </a:rPr>
              <a:t>3. Monetary Policy</a:t>
            </a:r>
          </a:p>
        </p:txBody>
      </p:sp>
      <p:sp>
        <p:nvSpPr>
          <p:cNvPr id="41"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
        <p:nvSpPr>
          <p:cNvPr id="14" name="Oval 15"/>
          <p:cNvSpPr>
            <a:spLocks noChangeArrowheads="1"/>
          </p:cNvSpPr>
          <p:nvPr/>
        </p:nvSpPr>
        <p:spPr bwMode="auto">
          <a:xfrm>
            <a:off x="7315200" y="1676400"/>
            <a:ext cx="1676400" cy="1600200"/>
          </a:xfrm>
          <a:prstGeom prst="ellipse">
            <a:avLst/>
          </a:prstGeom>
          <a:solidFill>
            <a:schemeClr val="bg2">
              <a:lumMod val="90000"/>
            </a:schemeClr>
          </a:solidFill>
          <a:ln w="9525">
            <a:solidFill>
              <a:schemeClr val="tx1"/>
            </a:solidFill>
            <a:round/>
            <a:headEnd/>
            <a:tailEnd/>
          </a:ln>
        </p:spPr>
        <p:txBody>
          <a:bodyPr wrap="none" anchor="ctr"/>
          <a:lstStyle/>
          <a:p>
            <a:pPr algn="ctr"/>
            <a:r>
              <a:rPr lang="en-US" altLang="zh-CN" dirty="0">
                <a:ea typeface="SimSun" pitchFamily="2" charset="-122"/>
              </a:rPr>
              <a:t>Regulations</a:t>
            </a:r>
          </a:p>
        </p:txBody>
      </p:sp>
      <p:sp>
        <p:nvSpPr>
          <p:cNvPr id="15" name="Rectangle 21"/>
          <p:cNvSpPr>
            <a:spLocks noChangeArrowheads="1"/>
          </p:cNvSpPr>
          <p:nvPr/>
        </p:nvSpPr>
        <p:spPr bwMode="auto">
          <a:xfrm>
            <a:off x="7467600" y="3429000"/>
            <a:ext cx="1447800" cy="990600"/>
          </a:xfrm>
          <a:prstGeom prst="rect">
            <a:avLst/>
          </a:prstGeom>
          <a:solidFill>
            <a:schemeClr val="bg2">
              <a:lumMod val="75000"/>
            </a:schemeClr>
          </a:solidFill>
          <a:ln w="9525">
            <a:solidFill>
              <a:schemeClr val="tx1"/>
            </a:solidFill>
            <a:miter lim="800000"/>
            <a:headEnd/>
            <a:tailEnd/>
          </a:ln>
        </p:spPr>
        <p:txBody>
          <a:bodyPr anchor="ctr"/>
          <a:lstStyle/>
          <a:p>
            <a:pPr algn="ctr"/>
            <a:r>
              <a:rPr lang="en-US" altLang="zh-CN" dirty="0">
                <a:ea typeface="SimSun" pitchFamily="2" charset="-122"/>
              </a:rPr>
              <a:t>Banking Regulation</a:t>
            </a:r>
          </a:p>
        </p:txBody>
      </p:sp>
      <p:sp>
        <p:nvSpPr>
          <p:cNvPr id="16" name="Rectangle 22"/>
          <p:cNvSpPr>
            <a:spLocks noChangeArrowheads="1"/>
          </p:cNvSpPr>
          <p:nvPr/>
        </p:nvSpPr>
        <p:spPr bwMode="auto">
          <a:xfrm>
            <a:off x="7467600" y="4495800"/>
            <a:ext cx="1447800" cy="914400"/>
          </a:xfrm>
          <a:prstGeom prst="rect">
            <a:avLst/>
          </a:prstGeom>
          <a:solidFill>
            <a:schemeClr val="bg2">
              <a:lumMod val="50000"/>
            </a:schemeClr>
          </a:solidFill>
          <a:ln w="9525">
            <a:solidFill>
              <a:schemeClr val="tx1"/>
            </a:solidFill>
            <a:miter lim="800000"/>
            <a:headEnd/>
            <a:tailEnd/>
          </a:ln>
        </p:spPr>
        <p:txBody>
          <a:bodyPr anchor="ctr"/>
          <a:lstStyle/>
          <a:p>
            <a:pPr algn="ctr"/>
            <a:r>
              <a:rPr lang="en-US" altLang="zh-CN" dirty="0">
                <a:ea typeface="SimSun" pitchFamily="2" charset="-122"/>
              </a:rPr>
              <a:t>Monetary Policy</a:t>
            </a:r>
          </a:p>
        </p:txBody>
      </p:sp>
      <p:cxnSp>
        <p:nvCxnSpPr>
          <p:cNvPr id="17" name="AutoShape 23"/>
          <p:cNvCxnSpPr>
            <a:cxnSpLocks noChangeShapeType="1"/>
            <a:stCxn id="14" idx="4"/>
            <a:endCxn id="15" idx="1"/>
          </p:cNvCxnSpPr>
          <p:nvPr/>
        </p:nvCxnSpPr>
        <p:spPr bwMode="auto">
          <a:xfrm rot="5400000">
            <a:off x="7486650" y="3257550"/>
            <a:ext cx="647700" cy="685800"/>
          </a:xfrm>
          <a:prstGeom prst="bentConnector4">
            <a:avLst>
              <a:gd name="adj1" fmla="val 11765"/>
              <a:gd name="adj2" fmla="val 124031"/>
            </a:avLst>
          </a:prstGeom>
          <a:noFill/>
          <a:ln w="9525">
            <a:solidFill>
              <a:schemeClr val="tx1"/>
            </a:solidFill>
            <a:miter lim="800000"/>
            <a:headEnd/>
            <a:tailEnd type="triangle" w="med" len="med"/>
          </a:ln>
        </p:spPr>
      </p:cxnSp>
      <p:cxnSp>
        <p:nvCxnSpPr>
          <p:cNvPr id="18" name="AutoShape 24"/>
          <p:cNvCxnSpPr>
            <a:cxnSpLocks noChangeShapeType="1"/>
            <a:stCxn id="14" idx="4"/>
            <a:endCxn id="16" idx="1"/>
          </p:cNvCxnSpPr>
          <p:nvPr/>
        </p:nvCxnSpPr>
        <p:spPr bwMode="auto">
          <a:xfrm rot="5400000">
            <a:off x="6972300" y="3771900"/>
            <a:ext cx="1676400" cy="685800"/>
          </a:xfrm>
          <a:prstGeom prst="bentConnector4">
            <a:avLst>
              <a:gd name="adj1" fmla="val 4652"/>
              <a:gd name="adj2" fmla="val 124031"/>
            </a:avLst>
          </a:prstGeom>
          <a:noFill/>
          <a:ln w="9525">
            <a:solidFill>
              <a:schemeClr val="tx1"/>
            </a:solidFill>
            <a:miter lim="800000"/>
            <a:headEnd/>
            <a:tailEnd type="triangle" w="med" len="med"/>
          </a:ln>
        </p:spPr>
      </p:cxnSp>
      <p:sp>
        <p:nvSpPr>
          <p:cNvPr id="19" name="AutoShape 29"/>
          <p:cNvSpPr>
            <a:spLocks noChangeArrowheads="1"/>
          </p:cNvSpPr>
          <p:nvPr/>
        </p:nvSpPr>
        <p:spPr bwMode="auto">
          <a:xfrm>
            <a:off x="2286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r>
              <a:rPr lang="en-US" altLang="zh-TW" dirty="0"/>
              <a:t>Banking Regulation and Monetary Policy (in normal times – pre-pandemic)</a:t>
            </a:r>
          </a:p>
        </p:txBody>
      </p:sp>
      <p:sp>
        <p:nvSpPr>
          <p:cNvPr id="2" name="Text Placeholder 1"/>
          <p:cNvSpPr>
            <a:spLocks noGrp="1"/>
          </p:cNvSpPr>
          <p:nvPr>
            <p:ph type="body" idx="1"/>
          </p:nvPr>
        </p:nvSpPr>
        <p:spPr/>
        <p:txBody>
          <a:bodyPr/>
          <a:lstStyle/>
          <a:p>
            <a:r>
              <a:rPr lang="en-US" altLang="zh-TW" sz="1800" dirty="0"/>
              <a:t>Central Bank’s tools of monetary policy:</a:t>
            </a:r>
          </a:p>
        </p:txBody>
      </p:sp>
      <p:sp>
        <p:nvSpPr>
          <p:cNvPr id="173059" name="Rectangle 3"/>
          <p:cNvSpPr>
            <a:spLocks noGrp="1" noChangeArrowheads="1"/>
          </p:cNvSpPr>
          <p:nvPr>
            <p:ph sz="half" idx="2"/>
          </p:nvPr>
        </p:nvSpPr>
        <p:spPr/>
        <p:txBody>
          <a:bodyPr/>
          <a:lstStyle/>
          <a:p>
            <a:r>
              <a:rPr lang="en-US" altLang="zh-TW" sz="1800" dirty="0"/>
              <a:t>Open market operations (central banks purchase/sale of financial assets, generally government securities)</a:t>
            </a:r>
          </a:p>
          <a:p>
            <a:r>
              <a:rPr lang="en-US" altLang="zh-TW" sz="1800" dirty="0"/>
              <a:t>Discount rate/loans (banks borrowing from central bank)</a:t>
            </a:r>
          </a:p>
          <a:p>
            <a:r>
              <a:rPr lang="en-US" altLang="zh-TW" sz="1800" dirty="0"/>
              <a:t>Reserve requirements</a:t>
            </a:r>
          </a:p>
        </p:txBody>
      </p:sp>
      <p:sp>
        <p:nvSpPr>
          <p:cNvPr id="3" name="Text Placeholder 2"/>
          <p:cNvSpPr>
            <a:spLocks noGrp="1"/>
          </p:cNvSpPr>
          <p:nvPr>
            <p:ph type="body" sz="quarter" idx="3"/>
          </p:nvPr>
        </p:nvSpPr>
        <p:spPr/>
        <p:txBody>
          <a:bodyPr/>
          <a:lstStyle/>
          <a:p>
            <a:r>
              <a:rPr lang="en-US" altLang="zh-TW" sz="1800"/>
              <a:t>Tools of banking regulation:</a:t>
            </a:r>
            <a:endParaRPr lang="en-US" altLang="zh-TW" sz="1800" dirty="0"/>
          </a:p>
        </p:txBody>
      </p:sp>
      <p:sp>
        <p:nvSpPr>
          <p:cNvPr id="173060" name="Rectangle 4"/>
          <p:cNvSpPr>
            <a:spLocks noGrp="1" noChangeArrowheads="1"/>
          </p:cNvSpPr>
          <p:nvPr>
            <p:ph sz="quarter" idx="4"/>
          </p:nvPr>
        </p:nvSpPr>
        <p:spPr/>
        <p:txBody>
          <a:bodyPr/>
          <a:lstStyle/>
          <a:p>
            <a:r>
              <a:rPr lang="en-US" altLang="zh-TW" sz="1800" dirty="0"/>
              <a:t>Restrictions on asset holdings</a:t>
            </a:r>
          </a:p>
          <a:p>
            <a:r>
              <a:rPr lang="en-US" altLang="zh-TW" sz="1800" dirty="0"/>
              <a:t>Capital requirement</a:t>
            </a:r>
          </a:p>
          <a:p>
            <a:r>
              <a:rPr lang="en-US" altLang="zh-TW" sz="1800" dirty="0"/>
              <a:t>Liquidity requirement</a:t>
            </a:r>
          </a:p>
          <a:p>
            <a:r>
              <a:rPr lang="en-US" altLang="zh-TW" sz="1800" dirty="0"/>
              <a:t>Disclosure requirements</a:t>
            </a:r>
          </a:p>
          <a:p>
            <a:r>
              <a:rPr lang="en-US" altLang="zh-TW" sz="1800" dirty="0"/>
              <a:t>Bank supervision</a:t>
            </a:r>
          </a:p>
          <a:p>
            <a:r>
              <a:rPr lang="en-US" altLang="zh-TW" sz="1800" dirty="0"/>
              <a:t>Deposit insurance</a:t>
            </a:r>
          </a:p>
          <a:p>
            <a:r>
              <a:rPr lang="en-US" altLang="zh-TW" sz="1800" dirty="0"/>
              <a:t>Consumer protection</a:t>
            </a:r>
          </a:p>
          <a:p>
            <a:r>
              <a:rPr lang="en-US" altLang="zh-TW" sz="1800" dirty="0"/>
              <a:t>Restriction on competition</a:t>
            </a:r>
          </a:p>
        </p:txBody>
      </p:sp>
      <p:sp>
        <p:nvSpPr>
          <p:cNvPr id="10" name="Slide Number Placeholder 6"/>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30C94461-46AB-4AA4-8F17-D983B45FE0EB}" type="slidenum">
              <a:rPr lang="en-US" altLang="en-US" sz="1400"/>
              <a:pPr/>
              <a:t>88</a:t>
            </a:fld>
            <a:endParaRPr lang="en-US" altLang="en-US" sz="1400"/>
          </a:p>
        </p:txBody>
      </p:sp>
      <p:sp>
        <p:nvSpPr>
          <p:cNvPr id="173061" name="Oval 5"/>
          <p:cNvSpPr>
            <a:spLocks noChangeArrowheads="1"/>
          </p:cNvSpPr>
          <p:nvPr/>
        </p:nvSpPr>
        <p:spPr bwMode="auto">
          <a:xfrm>
            <a:off x="4495800" y="3124200"/>
            <a:ext cx="3048000" cy="533400"/>
          </a:xfrm>
          <a:prstGeom prst="ellipse">
            <a:avLst/>
          </a:prstGeom>
          <a:noFill/>
          <a:ln w="28575">
            <a:solidFill>
              <a:schemeClr val="accent3"/>
            </a:solidFill>
            <a:round/>
            <a:headEnd/>
            <a:tailEnd/>
          </a:ln>
          <a:effectLst/>
        </p:spPr>
        <p:txBody>
          <a:bodyPr wrap="none" anchor="ctr"/>
          <a:lstStyle/>
          <a:p>
            <a:endParaRPr lang="zh-TW" altLang="en-US"/>
          </a:p>
        </p:txBody>
      </p:sp>
      <p:sp>
        <p:nvSpPr>
          <p:cNvPr id="173062" name="Oval 6"/>
          <p:cNvSpPr>
            <a:spLocks noChangeArrowheads="1"/>
          </p:cNvSpPr>
          <p:nvPr/>
        </p:nvSpPr>
        <p:spPr bwMode="auto">
          <a:xfrm>
            <a:off x="457200" y="4761272"/>
            <a:ext cx="2819400" cy="533400"/>
          </a:xfrm>
          <a:prstGeom prst="ellipse">
            <a:avLst/>
          </a:prstGeom>
          <a:noFill/>
          <a:ln w="28575">
            <a:solidFill>
              <a:schemeClr val="accent3"/>
            </a:solidFill>
            <a:round/>
            <a:headEnd/>
            <a:tailEnd/>
          </a:ln>
          <a:effectLst/>
        </p:spPr>
        <p:txBody>
          <a:bodyPr wrap="none" anchor="ctr"/>
          <a:lstStyle/>
          <a:p>
            <a:endParaRPr lang="zh-TW" altLang="en-US"/>
          </a:p>
        </p:txBody>
      </p:sp>
      <p:cxnSp>
        <p:nvCxnSpPr>
          <p:cNvPr id="173063" name="AutoShape 7"/>
          <p:cNvCxnSpPr>
            <a:cxnSpLocks noChangeShapeType="1"/>
            <a:stCxn id="173062" idx="6"/>
            <a:endCxn id="173061" idx="2"/>
          </p:cNvCxnSpPr>
          <p:nvPr/>
        </p:nvCxnSpPr>
        <p:spPr bwMode="auto">
          <a:xfrm flipV="1">
            <a:off x="3276600" y="3390900"/>
            <a:ext cx="1219200" cy="1637072"/>
          </a:xfrm>
          <a:prstGeom prst="straightConnector1">
            <a:avLst/>
          </a:prstGeom>
          <a:noFill/>
          <a:ln w="28575">
            <a:solidFill>
              <a:schemeClr val="accent3"/>
            </a:solidFill>
            <a:round/>
            <a:headEnd type="triangle" w="med" len="med"/>
            <a:tailEnd type="triangle" w="med" len="med"/>
          </a:ln>
          <a:effectLst/>
        </p:spPr>
      </p:cxnSp>
      <p:sp>
        <p:nvSpPr>
          <p:cNvPr id="12"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Banking Regulation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0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30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30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306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306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306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3060">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3060">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3060">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3060">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3060">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73062"/>
                                        </p:tgtEl>
                                        <p:attrNameLst>
                                          <p:attrName>style.visibility</p:attrName>
                                        </p:attrNameLst>
                                      </p:cBhvr>
                                      <p:to>
                                        <p:strVal val="visible"/>
                                      </p:to>
                                    </p:set>
                                    <p:animEffect transition="in" filter="fade">
                                      <p:cBhvr>
                                        <p:cTn id="51" dur="500"/>
                                        <p:tgtEl>
                                          <p:spTgt spid="173062"/>
                                        </p:tgtEl>
                                      </p:cBhvr>
                                    </p:animEffec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173063"/>
                                        </p:tgtEl>
                                        <p:attrNameLst>
                                          <p:attrName>style.visibility</p:attrName>
                                        </p:attrNameLst>
                                      </p:cBhvr>
                                      <p:to>
                                        <p:strVal val="visible"/>
                                      </p:to>
                                    </p:set>
                                    <p:animEffect transition="in" filter="fade">
                                      <p:cBhvr>
                                        <p:cTn id="55" dur="500"/>
                                        <p:tgtEl>
                                          <p:spTgt spid="173063"/>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173061"/>
                                        </p:tgtEl>
                                        <p:attrNameLst>
                                          <p:attrName>style.visibility</p:attrName>
                                        </p:attrNameLst>
                                      </p:cBhvr>
                                      <p:to>
                                        <p:strVal val="visible"/>
                                      </p:to>
                                    </p:set>
                                    <p:animEffect transition="in" filter="fade">
                                      <p:cBhvr>
                                        <p:cTn id="59" dur="500"/>
                                        <p:tgtEl>
                                          <p:spTgt spid="173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uiExpand="1" build="p" autoUpdateAnimBg="0" advAuto="0"/>
      <p:bldP spid="173060" grpId="0" uiExpand="1" build="p" autoUpdateAnimBg="0" advAuto="0"/>
      <p:bldP spid="173061" grpId="0" animBg="1"/>
      <p:bldP spid="17306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ltLang="zh-TW" dirty="0"/>
              <a:t>Central Banking</a:t>
            </a:r>
          </a:p>
        </p:txBody>
      </p:sp>
      <p:sp>
        <p:nvSpPr>
          <p:cNvPr id="176131" name="Rectangle 3"/>
          <p:cNvSpPr>
            <a:spLocks noGrp="1" noChangeArrowheads="1"/>
          </p:cNvSpPr>
          <p:nvPr>
            <p:ph idx="1"/>
          </p:nvPr>
        </p:nvSpPr>
        <p:spPr>
          <a:xfrm>
            <a:off x="457200" y="1600200"/>
            <a:ext cx="4953000" cy="4525963"/>
          </a:xfrm>
        </p:spPr>
        <p:txBody>
          <a:bodyPr>
            <a:normAutofit fontScale="92500" lnSpcReduction="10000"/>
          </a:bodyPr>
          <a:lstStyle/>
          <a:p>
            <a:r>
              <a:rPr lang="en-US" altLang="zh-TW" sz="2200" dirty="0"/>
              <a:t>Central bank = Government entities in charge of monetary policy</a:t>
            </a:r>
          </a:p>
          <a:p>
            <a:r>
              <a:rPr lang="en-US" altLang="zh-TW" sz="2200" dirty="0"/>
              <a:t>Central bank actions affect</a:t>
            </a:r>
          </a:p>
          <a:p>
            <a:pPr lvl="1"/>
            <a:r>
              <a:rPr lang="en-US" altLang="zh-TW" dirty="0"/>
              <a:t>Interest rates</a:t>
            </a:r>
          </a:p>
          <a:p>
            <a:pPr lvl="1"/>
            <a:r>
              <a:rPr lang="en-US" altLang="zh-TW" dirty="0"/>
              <a:t>Amount of credit</a:t>
            </a:r>
          </a:p>
          <a:p>
            <a:pPr lvl="1"/>
            <a:r>
              <a:rPr lang="en-US" altLang="zh-TW" dirty="0"/>
              <a:t>Money supply</a:t>
            </a:r>
          </a:p>
          <a:p>
            <a:r>
              <a:rPr lang="en-US" altLang="zh-TW" sz="2200" dirty="0"/>
              <a:t>These actions impact</a:t>
            </a:r>
          </a:p>
          <a:p>
            <a:pPr lvl="1"/>
            <a:r>
              <a:rPr lang="en-US" altLang="zh-TW" dirty="0"/>
              <a:t>Financial markets</a:t>
            </a:r>
          </a:p>
          <a:p>
            <a:pPr lvl="1"/>
            <a:r>
              <a:rPr lang="en-US" altLang="zh-TW" dirty="0"/>
              <a:t>Aggregate output</a:t>
            </a:r>
          </a:p>
          <a:p>
            <a:pPr lvl="1"/>
            <a:r>
              <a:rPr lang="en-US" altLang="zh-TW" dirty="0"/>
              <a:t>Inflation</a:t>
            </a:r>
          </a:p>
        </p:txBody>
      </p:sp>
      <p:sp>
        <p:nvSpPr>
          <p:cNvPr id="8"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5339C822-E8DA-41C6-AB1F-9BCBBFE32B06}" type="slidenum">
              <a:rPr lang="en-US" altLang="en-US" sz="1400"/>
              <a:pPr/>
              <a:t>89</a:t>
            </a:fld>
            <a:endParaRPr lang="en-US" altLang="en-US" sz="1400"/>
          </a:p>
        </p:txBody>
      </p:sp>
      <p:pic>
        <p:nvPicPr>
          <p:cNvPr id="176132" name="Picture 4" descr="200px-London"/>
          <p:cNvPicPr>
            <a:picLocks noChangeAspect="1" noChangeArrowheads="1"/>
          </p:cNvPicPr>
          <p:nvPr/>
        </p:nvPicPr>
        <p:blipFill>
          <a:blip r:embed="rId3" cstate="print"/>
          <a:srcRect/>
          <a:stretch>
            <a:fillRect/>
          </a:stretch>
        </p:blipFill>
        <p:spPr bwMode="auto">
          <a:xfrm>
            <a:off x="5486400" y="1752600"/>
            <a:ext cx="3352800" cy="2514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6133" name="Text Box 5"/>
          <p:cNvSpPr txBox="1">
            <a:spLocks noChangeArrowheads="1"/>
          </p:cNvSpPr>
          <p:nvPr/>
        </p:nvSpPr>
        <p:spPr bwMode="auto">
          <a:xfrm>
            <a:off x="5486400" y="4343906"/>
            <a:ext cx="3429000" cy="1523494"/>
          </a:xfrm>
          <a:prstGeom prst="rect">
            <a:avLst/>
          </a:prstGeom>
          <a:noFill/>
          <a:ln w="9525">
            <a:noFill/>
            <a:miter lim="800000"/>
            <a:headEnd/>
            <a:tailEnd/>
          </a:ln>
          <a:effectLst/>
        </p:spPr>
        <p:txBody>
          <a:bodyPr wrap="square">
            <a:spAutoFit/>
          </a:bodyPr>
          <a:lstStyle/>
          <a:p>
            <a:pPr eaLnBrk="0" hangingPunct="0">
              <a:spcBef>
                <a:spcPct val="50000"/>
              </a:spcBef>
            </a:pPr>
            <a:r>
              <a:rPr lang="en-US" altLang="zh-TW" dirty="0">
                <a:latin typeface="+mn-lt"/>
                <a:ea typeface="PMingLiU" pitchFamily="18" charset="-120"/>
              </a:rPr>
              <a:t>The Bank of England is one of the oldest central banks. It was founded in 1694 and nationalized in 1946. </a:t>
            </a:r>
          </a:p>
          <a:p>
            <a:pPr eaLnBrk="0" hangingPunct="0">
              <a:spcBef>
                <a:spcPct val="50000"/>
              </a:spcBef>
            </a:pPr>
            <a:r>
              <a:rPr lang="en-US" altLang="zh-TW" sz="1400" i="1" dirty="0">
                <a:latin typeface="+mn-lt"/>
                <a:ea typeface="PMingLiU" pitchFamily="18" charset="-120"/>
              </a:rPr>
              <a:t>Source: Wikipedia</a:t>
            </a:r>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61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613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613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613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613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613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613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613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6131">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6132"/>
                                        </p:tgtEl>
                                        <p:attrNameLst>
                                          <p:attrName>style.visibility</p:attrName>
                                        </p:attrNameLst>
                                      </p:cBhvr>
                                      <p:to>
                                        <p:strVal val="visible"/>
                                      </p:to>
                                    </p:set>
                                    <p:animEffect transition="in" filter="fade">
                                      <p:cBhvr>
                                        <p:cTn id="31" dur="500"/>
                                        <p:tgtEl>
                                          <p:spTgt spid="1761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6133"/>
                                        </p:tgtEl>
                                        <p:attrNameLst>
                                          <p:attrName>style.visibility</p:attrName>
                                        </p:attrNameLst>
                                      </p:cBhvr>
                                      <p:to>
                                        <p:strVal val="visible"/>
                                      </p:to>
                                    </p:set>
                                    <p:animEffect transition="in" filter="fade">
                                      <p:cBhvr>
                                        <p:cTn id="34" dur="500"/>
                                        <p:tgtEl>
                                          <p:spTgt spid="176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build="p"/>
      <p:bldP spid="176133" grpId="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en-US" altLang="zh-TW"/>
              <a:t>Financial Regulation in the US and Abroad </a:t>
            </a:r>
          </a:p>
        </p:txBody>
      </p:sp>
      <p:sp>
        <p:nvSpPr>
          <p:cNvPr id="150531" name="Rectangle 3"/>
          <p:cNvSpPr>
            <a:spLocks noGrp="1" noChangeArrowheads="1"/>
          </p:cNvSpPr>
          <p:nvPr>
            <p:ph idx="1"/>
          </p:nvPr>
        </p:nvSpPr>
        <p:spPr/>
        <p:txBody>
          <a:bodyPr/>
          <a:lstStyle/>
          <a:p>
            <a:r>
              <a:rPr lang="en-US" altLang="zh-TW" dirty="0"/>
              <a:t>Major developed countries implement similar financial regulation</a:t>
            </a:r>
          </a:p>
          <a:p>
            <a:pPr lvl="1"/>
            <a:r>
              <a:rPr lang="en-US" altLang="zh-TW" dirty="0"/>
              <a:t>Financial reporting for corporations is required</a:t>
            </a:r>
          </a:p>
          <a:p>
            <a:pPr lvl="1"/>
            <a:r>
              <a:rPr lang="en-US" altLang="zh-TW" dirty="0"/>
              <a:t>Financial intermediaries are heavily regulated</a:t>
            </a:r>
          </a:p>
          <a:p>
            <a:r>
              <a:rPr lang="en-US" altLang="zh-TW" dirty="0"/>
              <a:t>There are different models of financial regulation and different approaches</a:t>
            </a:r>
          </a:p>
          <a:p>
            <a:r>
              <a:rPr lang="en-US" altLang="zh-TW" dirty="0"/>
              <a:t>Major characteristic of US financial regulation is the high number of regulatory agencies and the fragmentation of regulation of the financial industry</a:t>
            </a:r>
          </a:p>
        </p:txBody>
      </p:sp>
      <p:sp>
        <p:nvSpPr>
          <p:cNvPr id="7" name="Slide Number Placeholder 5"/>
          <p:cNvSpPr>
            <a:spLocks noGrp="1"/>
          </p:cNvSpPr>
          <p:nvPr>
            <p:ph type="sldNum" sz="quarter" idx="10"/>
          </p:nvPr>
        </p:nvSpPr>
        <p:spPr/>
        <p:txBody>
          <a:bodyPr/>
          <a:lstStyle/>
          <a:p>
            <a:fld id="{CB4248D9-6B67-4EAD-9497-27F3974A6B5E}" type="slidenum">
              <a:rPr lang="en-US" altLang="en-US" smtClean="0"/>
              <a:pPr/>
              <a:t>9</a:t>
            </a:fld>
            <a:endParaRPr lang="en-US" altLang="en-US"/>
          </a:p>
        </p:txBody>
      </p:sp>
      <p:sp>
        <p:nvSpPr>
          <p:cNvPr id="6" name="Footer Placeholder 4"/>
          <p:cNvSpPr>
            <a:spLocks noGrp="1"/>
          </p:cNvSpPr>
          <p:nvPr>
            <p:ph type="ftr" sz="quarter" idx="11"/>
          </p:nvPr>
        </p:nvSpPr>
        <p:spPr/>
        <p:txBody>
          <a:bodyPr/>
          <a:lstStyle/>
          <a:p>
            <a:r>
              <a:rPr lang="en-US" altLang="zh-TW"/>
              <a:t>Financial Regulation</a:t>
            </a:r>
            <a:endParaRPr lang="en-US" altLang="zh-TW"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0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05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05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05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build="p" bldLvl="2"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r>
              <a:rPr lang="en-US" altLang="zh-TW"/>
              <a:t>Purpose of the Fed</a:t>
            </a:r>
          </a:p>
        </p:txBody>
      </p:sp>
      <p:sp>
        <p:nvSpPr>
          <p:cNvPr id="177155" name="Rectangle 3"/>
          <p:cNvSpPr>
            <a:spLocks noGrp="1" noChangeArrowheads="1"/>
          </p:cNvSpPr>
          <p:nvPr>
            <p:ph idx="1"/>
          </p:nvPr>
        </p:nvSpPr>
        <p:spPr>
          <a:xfrm>
            <a:off x="4495800" y="1600200"/>
            <a:ext cx="4343400" cy="4525963"/>
          </a:xfrm>
        </p:spPr>
        <p:txBody>
          <a:bodyPr>
            <a:normAutofit lnSpcReduction="10000"/>
          </a:bodyPr>
          <a:lstStyle/>
          <a:p>
            <a:r>
              <a:rPr lang="en-US" altLang="zh-TW" dirty="0"/>
              <a:t>The Federal Reserve System (the “Fed”) is the central bank of the US</a:t>
            </a:r>
          </a:p>
          <a:p>
            <a:r>
              <a:rPr lang="en-US" altLang="zh-TW" dirty="0"/>
              <a:t>It was set up in 1913 by Congress (Federal Reserve Act 1913) </a:t>
            </a:r>
          </a:p>
          <a:p>
            <a:r>
              <a:rPr lang="en-US" altLang="zh-TW" dirty="0"/>
              <a:t>The Fed structure was a result of a compromise (fear of central government v. need for stability in the system) and was designed to give the Fed a broad perspective on the economy</a:t>
            </a:r>
          </a:p>
        </p:txBody>
      </p:sp>
      <p:sp>
        <p:nvSpPr>
          <p:cNvPr id="8"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F85896BD-9016-4C4F-A7F7-B28AD2B01AB3}" type="slidenum">
              <a:rPr lang="en-US" altLang="en-US" sz="1400"/>
              <a:pPr/>
              <a:t>90</a:t>
            </a:fld>
            <a:endParaRPr lang="en-US" altLang="en-US" sz="1400"/>
          </a:p>
        </p:txBody>
      </p:sp>
      <p:pic>
        <p:nvPicPr>
          <p:cNvPr id="177156" name="Picture 4" descr="Image:Federal Reserve.jpg">
            <a:hlinkClick r:id="rId3"/>
          </p:cNvPr>
          <p:cNvPicPr>
            <a:picLocks noChangeAspect="1" noChangeArrowheads="1"/>
          </p:cNvPicPr>
          <p:nvPr/>
        </p:nvPicPr>
        <p:blipFill>
          <a:blip r:embed="rId4" cstate="print"/>
          <a:srcRect/>
          <a:stretch>
            <a:fillRect/>
          </a:stretch>
        </p:blipFill>
        <p:spPr bwMode="auto">
          <a:xfrm>
            <a:off x="228600" y="1695450"/>
            <a:ext cx="4038600" cy="3028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7157" name="Text Box 5"/>
          <p:cNvSpPr txBox="1">
            <a:spLocks noChangeArrowheads="1"/>
          </p:cNvSpPr>
          <p:nvPr/>
        </p:nvSpPr>
        <p:spPr bwMode="auto">
          <a:xfrm>
            <a:off x="228600" y="4821704"/>
            <a:ext cx="3962400" cy="969496"/>
          </a:xfrm>
          <a:prstGeom prst="rect">
            <a:avLst/>
          </a:prstGeom>
          <a:noFill/>
          <a:ln w="9525">
            <a:noFill/>
            <a:miter lim="800000"/>
            <a:headEnd/>
            <a:tailEnd/>
          </a:ln>
          <a:effectLst/>
        </p:spPr>
        <p:txBody>
          <a:bodyPr>
            <a:spAutoFit/>
          </a:bodyPr>
          <a:lstStyle/>
          <a:p>
            <a:pPr eaLnBrk="0" hangingPunct="0">
              <a:spcBef>
                <a:spcPct val="50000"/>
              </a:spcBef>
            </a:pPr>
            <a:r>
              <a:rPr lang="en-US" altLang="zh-TW" dirty="0">
                <a:latin typeface="+mn-lt"/>
                <a:ea typeface="PMingLiU" pitchFamily="18" charset="-120"/>
              </a:rPr>
              <a:t>The Federal Reserve headquarters in Washington, DC</a:t>
            </a:r>
          </a:p>
          <a:p>
            <a:pPr eaLnBrk="0" hangingPunct="0">
              <a:spcBef>
                <a:spcPct val="50000"/>
              </a:spcBef>
            </a:pPr>
            <a:r>
              <a:rPr lang="en-US" altLang="zh-TW" sz="1400" i="1" dirty="0">
                <a:latin typeface="+mn-lt"/>
                <a:ea typeface="PMingLiU" pitchFamily="18" charset="-120"/>
              </a:rPr>
              <a:t>Photograph taken by Dan Smith. Source: Wikipedia</a:t>
            </a:r>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7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7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71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7156"/>
                                        </p:tgtEl>
                                        <p:attrNameLst>
                                          <p:attrName>style.visibility</p:attrName>
                                        </p:attrNameLst>
                                      </p:cBhvr>
                                      <p:to>
                                        <p:strVal val="visible"/>
                                      </p:to>
                                    </p:set>
                                    <p:animEffect transition="in" filter="fade">
                                      <p:cBhvr>
                                        <p:cTn id="19" dur="500"/>
                                        <p:tgtEl>
                                          <p:spTgt spid="17715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7157"/>
                                        </p:tgtEl>
                                        <p:attrNameLst>
                                          <p:attrName>style.visibility</p:attrName>
                                        </p:attrNameLst>
                                      </p:cBhvr>
                                      <p:to>
                                        <p:strVal val="visible"/>
                                      </p:to>
                                    </p:set>
                                    <p:animEffect transition="in" filter="fade">
                                      <p:cBhvr>
                                        <p:cTn id="22" dur="500"/>
                                        <p:tgtEl>
                                          <p:spTgt spid="177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build="p"/>
      <p:bldP spid="17715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Responsibilities of the Fed</a:t>
            </a:r>
            <a:endParaRPr lang="en-US" dirty="0"/>
          </a:p>
        </p:txBody>
      </p:sp>
      <p:sp>
        <p:nvSpPr>
          <p:cNvPr id="3" name="Content Placeholder 2"/>
          <p:cNvSpPr>
            <a:spLocks noGrp="1"/>
          </p:cNvSpPr>
          <p:nvPr>
            <p:ph idx="1"/>
          </p:nvPr>
        </p:nvSpPr>
        <p:spPr/>
        <p:txBody>
          <a:bodyPr>
            <a:normAutofit fontScale="92500" lnSpcReduction="10000"/>
          </a:bodyPr>
          <a:lstStyle/>
          <a:p>
            <a:r>
              <a:rPr lang="en-US" dirty="0"/>
              <a:t>Today, the Federal Reserve's responsibilities fall into </a:t>
            </a:r>
            <a:r>
              <a:rPr lang="en-US" b="1" dirty="0"/>
              <a:t>four </a:t>
            </a:r>
            <a:r>
              <a:rPr lang="en-US" dirty="0"/>
              <a:t>general areas.</a:t>
            </a:r>
          </a:p>
          <a:p>
            <a:pPr lvl="1"/>
            <a:r>
              <a:rPr lang="en-US" dirty="0"/>
              <a:t>Conducting the nation's </a:t>
            </a:r>
            <a:r>
              <a:rPr lang="en-US" b="1" dirty="0"/>
              <a:t>monetary policy </a:t>
            </a:r>
            <a:r>
              <a:rPr lang="en-US" dirty="0"/>
              <a:t>by influencing money and credit conditions in the economy in pursuit of full employment and stable prices.</a:t>
            </a:r>
          </a:p>
          <a:p>
            <a:pPr lvl="1"/>
            <a:r>
              <a:rPr lang="en-US" b="1" dirty="0"/>
              <a:t>Supervising and regulating banks </a:t>
            </a:r>
            <a:r>
              <a:rPr lang="en-US" dirty="0"/>
              <a:t>and other important financial institutions to ensure the safety and soundness of the nation's banking and financial system and to </a:t>
            </a:r>
            <a:r>
              <a:rPr lang="en-US" b="1" dirty="0"/>
              <a:t>protect </a:t>
            </a:r>
            <a:r>
              <a:rPr lang="en-US" dirty="0"/>
              <a:t>the credit rights of </a:t>
            </a:r>
            <a:r>
              <a:rPr lang="en-US" b="1" dirty="0"/>
              <a:t>consumers</a:t>
            </a:r>
            <a:r>
              <a:rPr lang="en-US" dirty="0"/>
              <a:t>.</a:t>
            </a:r>
          </a:p>
          <a:p>
            <a:pPr lvl="1"/>
            <a:r>
              <a:rPr lang="en-US" b="1" dirty="0"/>
              <a:t>Maintaining the stability </a:t>
            </a:r>
            <a:r>
              <a:rPr lang="en-US" dirty="0"/>
              <a:t>of the financial system and </a:t>
            </a:r>
            <a:r>
              <a:rPr lang="en-US" b="1" dirty="0"/>
              <a:t>containing systemic risk </a:t>
            </a:r>
            <a:r>
              <a:rPr lang="en-US" dirty="0"/>
              <a:t>that may arise in financial markets.</a:t>
            </a:r>
          </a:p>
          <a:p>
            <a:pPr lvl="1"/>
            <a:r>
              <a:rPr lang="en-US" b="1" dirty="0"/>
              <a:t>Providing certain financial services </a:t>
            </a:r>
            <a:r>
              <a:rPr lang="en-US" dirty="0"/>
              <a:t>to the U.S. government, U.S. financial institutions, and foreign official institutions, and playing a major role in </a:t>
            </a:r>
            <a:r>
              <a:rPr lang="en-US" b="1" dirty="0"/>
              <a:t>operating and overseeing the nation's payments systems</a:t>
            </a:r>
            <a:r>
              <a:rPr lang="en-US" dirty="0"/>
              <a:t>.</a:t>
            </a:r>
          </a:p>
          <a:p>
            <a:endParaRPr 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91</a:t>
            </a:fld>
            <a:endParaRPr lang="en-US" altLang="en-US"/>
          </a:p>
        </p:txBody>
      </p:sp>
      <p:sp>
        <p:nvSpPr>
          <p:cNvPr id="5" name="Footer Placeholder 4"/>
          <p:cNvSpPr>
            <a:spLocks noGrp="1"/>
          </p:cNvSpPr>
          <p:nvPr>
            <p:ph type="ftr" sz="quarter" idx="11"/>
          </p:nvPr>
        </p:nvSpPr>
        <p:spPr/>
        <p:txBody>
          <a:bodyPr/>
          <a:lstStyle/>
          <a:p>
            <a:r>
              <a:rPr lang="en-US" altLang="en-US" dirty="0" smtClean="0"/>
              <a:t>Central Banking &amp; Monetary Policy</a:t>
            </a:r>
            <a:endParaRPr lang="en-US" altLang="en-US" dirty="0"/>
          </a:p>
        </p:txBody>
      </p:sp>
    </p:spTree>
    <p:extLst>
      <p:ext uri="{BB962C8B-B14F-4D97-AF65-F5344CB8AC3E}">
        <p14:creationId xmlns:p14="http://schemas.microsoft.com/office/powerpoint/2010/main" val="37651950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r>
              <a:rPr lang="en-US" altLang="zh-TW" dirty="0"/>
              <a:t>Formal Structure of the Federal Reserve System</a:t>
            </a:r>
          </a:p>
        </p:txBody>
      </p:sp>
      <p:sp>
        <p:nvSpPr>
          <p:cNvPr id="180229" name="Rectangle 5"/>
          <p:cNvSpPr>
            <a:spLocks noGrp="1" noChangeArrowheads="1"/>
          </p:cNvSpPr>
          <p:nvPr>
            <p:ph idx="1"/>
          </p:nvPr>
        </p:nvSpPr>
        <p:spPr/>
        <p:txBody>
          <a:bodyPr>
            <a:normAutofit lnSpcReduction="10000"/>
          </a:bodyPr>
          <a:lstStyle/>
          <a:p>
            <a:r>
              <a:rPr lang="en-US" altLang="zh-TW" dirty="0"/>
              <a:t>Design was intended to diffuse power along the </a:t>
            </a:r>
            <a:br>
              <a:rPr lang="en-US" altLang="zh-TW" dirty="0"/>
            </a:br>
            <a:r>
              <a:rPr lang="en-US" altLang="zh-TW" dirty="0"/>
              <a:t>following dimensions:</a:t>
            </a:r>
          </a:p>
          <a:p>
            <a:pPr lvl="1"/>
            <a:r>
              <a:rPr lang="en-US" altLang="zh-TW" dirty="0"/>
              <a:t>Regions of the U.S.</a:t>
            </a:r>
          </a:p>
          <a:p>
            <a:pPr lvl="1"/>
            <a:r>
              <a:rPr lang="en-US" altLang="zh-TW" dirty="0"/>
              <a:t>Government and private sector interests</a:t>
            </a:r>
          </a:p>
          <a:p>
            <a:pPr lvl="1"/>
            <a:r>
              <a:rPr lang="en-US" altLang="zh-TW" dirty="0"/>
              <a:t>Needs of bankers, businesses, and the public</a:t>
            </a:r>
          </a:p>
          <a:p>
            <a:r>
              <a:rPr lang="en-US" altLang="zh-TW" dirty="0"/>
              <a:t>The system as it exists now includes:</a:t>
            </a:r>
          </a:p>
          <a:p>
            <a:pPr lvl="1"/>
            <a:r>
              <a:rPr lang="en-US" altLang="zh-TW" dirty="0"/>
              <a:t>12 Federal Reserve Banks</a:t>
            </a:r>
          </a:p>
          <a:p>
            <a:pPr lvl="1"/>
            <a:r>
              <a:rPr lang="en-US" altLang="zh-TW" dirty="0"/>
              <a:t>Member Banks (~ 3,600)</a:t>
            </a:r>
          </a:p>
          <a:p>
            <a:pPr lvl="1"/>
            <a:r>
              <a:rPr lang="en-US" altLang="zh-TW" dirty="0"/>
              <a:t>Board of Governors (BOG) of the Federal Reserve System </a:t>
            </a:r>
          </a:p>
          <a:p>
            <a:pPr lvl="1"/>
            <a:r>
              <a:rPr lang="en-US" altLang="zh-TW" dirty="0"/>
              <a:t>Federal Open Market Committee (FOMC)</a:t>
            </a:r>
          </a:p>
          <a:p>
            <a:pPr lvl="1"/>
            <a:r>
              <a:rPr lang="en-US" altLang="zh-TW" dirty="0"/>
              <a:t>Federal Advisory Council (FAC)</a:t>
            </a:r>
          </a:p>
        </p:txBody>
      </p:sp>
      <p:sp>
        <p:nvSpPr>
          <p:cNvPr id="8"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EEDB160F-9E87-4C9A-99FB-E48E07AE5514}" type="slidenum">
              <a:rPr lang="en-US" altLang="en-US" sz="1400"/>
              <a:pPr/>
              <a:t>92</a:t>
            </a:fld>
            <a:endParaRPr lang="en-US" altLang="en-US" sz="1400"/>
          </a:p>
        </p:txBody>
      </p:sp>
      <p:sp>
        <p:nvSpPr>
          <p:cNvPr id="180228" name="Text Box 4"/>
          <p:cNvSpPr txBox="1">
            <a:spLocks noChangeArrowheads="1"/>
          </p:cNvSpPr>
          <p:nvPr/>
        </p:nvSpPr>
        <p:spPr bwMode="auto">
          <a:xfrm>
            <a:off x="0" y="5867400"/>
            <a:ext cx="2057400" cy="304800"/>
          </a:xfrm>
          <a:prstGeom prst="rect">
            <a:avLst/>
          </a:prstGeom>
          <a:noFill/>
        </p:spPr>
        <p:txBody>
          <a:bodyPr wrap="square" rtlCol="0">
            <a:spAutoFit/>
          </a:bodyPr>
          <a:lstStyle>
            <a:defPPr>
              <a:defRPr lang="en-US"/>
            </a:defPPr>
            <a:lvl1pPr>
              <a:defRPr sz="1400" i="1">
                <a:latin typeface="+mn-lt"/>
              </a:defRPr>
            </a:lvl1pPr>
          </a:lstStyle>
          <a:p>
            <a:r>
              <a:rPr lang="en-US" altLang="zh-TW"/>
              <a:t>Source: </a:t>
            </a:r>
            <a:r>
              <a:rPr lang="en-US" altLang="zh-TW" dirty="0" err="1"/>
              <a:t>Mishkin</a:t>
            </a:r>
            <a:r>
              <a:rPr lang="en-US" altLang="zh-TW" dirty="0"/>
              <a:t>/Eakins</a:t>
            </a:r>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022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022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022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022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022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022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022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022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0229">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02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9"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Grp="1" noChangeAspect="1" noChangeArrowheads="1"/>
          </p:cNvPicPr>
          <p:nvPr>
            <p:ph idx="1"/>
          </p:nvPr>
        </p:nvPicPr>
        <p:blipFill>
          <a:blip r:embed="rId3" cstate="print"/>
          <a:srcRect/>
          <a:stretch>
            <a:fillRect/>
          </a:stretch>
        </p:blipFill>
        <p:spPr bwMode="auto">
          <a:xfrm>
            <a:off x="1447800" y="708328"/>
            <a:ext cx="6400800" cy="5311472"/>
          </a:xfrm>
          <a:prstGeom prst="rect">
            <a:avLst/>
          </a:prstGeom>
          <a:noFill/>
        </p:spPr>
      </p:pic>
      <p:sp>
        <p:nvSpPr>
          <p:cNvPr id="180226" name="Rectangle 2"/>
          <p:cNvSpPr>
            <a:spLocks noGrp="1" noChangeArrowheads="1"/>
          </p:cNvSpPr>
          <p:nvPr>
            <p:ph type="title"/>
          </p:nvPr>
        </p:nvSpPr>
        <p:spPr>
          <a:xfrm>
            <a:off x="457200" y="0"/>
            <a:ext cx="8229600" cy="838200"/>
          </a:xfrm>
        </p:spPr>
        <p:txBody>
          <a:bodyPr/>
          <a:lstStyle/>
          <a:p>
            <a:r>
              <a:rPr lang="en-US" altLang="zh-TW" dirty="0"/>
              <a:t>Formal Structure of the Federal Reserve System</a:t>
            </a:r>
          </a:p>
        </p:txBody>
      </p:sp>
      <p:sp>
        <p:nvSpPr>
          <p:cNvPr id="8"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EEDB160F-9E87-4C9A-99FB-E48E07AE5514}" type="slidenum">
              <a:rPr lang="en-US" altLang="en-US" sz="1400"/>
              <a:pPr/>
              <a:t>93</a:t>
            </a:fld>
            <a:endParaRPr lang="en-US" altLang="en-US" sz="1400"/>
          </a:p>
        </p:txBody>
      </p:sp>
      <p:sp>
        <p:nvSpPr>
          <p:cNvPr id="180228" name="Text Box 4"/>
          <p:cNvSpPr txBox="1">
            <a:spLocks noChangeArrowheads="1"/>
          </p:cNvSpPr>
          <p:nvPr/>
        </p:nvSpPr>
        <p:spPr bwMode="auto">
          <a:xfrm>
            <a:off x="0" y="5867400"/>
            <a:ext cx="2057400" cy="304800"/>
          </a:xfrm>
          <a:prstGeom prst="rect">
            <a:avLst/>
          </a:prstGeom>
          <a:noFill/>
        </p:spPr>
        <p:txBody>
          <a:bodyPr wrap="square" rtlCol="0">
            <a:spAutoFit/>
          </a:bodyPr>
          <a:lstStyle>
            <a:defPPr>
              <a:defRPr lang="en-US"/>
            </a:defPPr>
            <a:lvl1pPr>
              <a:defRPr sz="1400" i="1">
                <a:latin typeface="+mn-lt"/>
              </a:defRPr>
            </a:lvl1pPr>
          </a:lstStyle>
          <a:p>
            <a:r>
              <a:rPr lang="en-US" altLang="zh-TW" dirty="0"/>
              <a:t>Source: </a:t>
            </a:r>
            <a:r>
              <a:rPr lang="en-US" altLang="zh-TW" dirty="0" err="1"/>
              <a:t>Mishkin</a:t>
            </a:r>
            <a:r>
              <a:rPr lang="en-US" altLang="zh-TW" dirty="0"/>
              <a:t>/Eakins</a:t>
            </a:r>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11938874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altLang="zh-TW"/>
              <a:t>Twelve Federal Reserve Banks</a:t>
            </a:r>
          </a:p>
        </p:txBody>
      </p:sp>
      <p:sp>
        <p:nvSpPr>
          <p:cNvPr id="181251" name="Rectangle 3"/>
          <p:cNvSpPr>
            <a:spLocks noGrp="1" noChangeArrowheads="1"/>
          </p:cNvSpPr>
          <p:nvPr>
            <p:ph idx="1"/>
          </p:nvPr>
        </p:nvSpPr>
        <p:spPr/>
        <p:txBody>
          <a:bodyPr>
            <a:normAutofit lnSpcReduction="10000"/>
          </a:bodyPr>
          <a:lstStyle/>
          <a:p>
            <a:r>
              <a:rPr lang="en-US" altLang="zh-TW" dirty="0"/>
              <a:t>Each district has a main Federal Reserve Bank and at least one branch office</a:t>
            </a:r>
          </a:p>
          <a:p>
            <a:r>
              <a:rPr lang="en-US" altLang="zh-TW" dirty="0"/>
              <a:t>The banks are “quasi-public”; they are not government agencies nor private banks</a:t>
            </a:r>
          </a:p>
          <a:p>
            <a:pPr lvl="1"/>
            <a:r>
              <a:rPr lang="en-US" altLang="zh-TW" dirty="0"/>
              <a:t>Owned by member commercial banks in the district, who collect a 6% dividend</a:t>
            </a:r>
          </a:p>
          <a:p>
            <a:pPr lvl="1"/>
            <a:r>
              <a:rPr lang="en-US" altLang="zh-TW" dirty="0"/>
              <a:t>Fed Bank presidents are not subject to congressional confirmation (designed to promote independence from politicians)</a:t>
            </a:r>
          </a:p>
          <a:p>
            <a:pPr lvl="1"/>
            <a:r>
              <a:rPr lang="en-US" altLang="zh-TW" dirty="0"/>
              <a:t>Member banks elect six directors, while three directors are appointed by the Board of Governors</a:t>
            </a:r>
          </a:p>
        </p:txBody>
      </p:sp>
      <p:sp>
        <p:nvSpPr>
          <p:cNvPr id="8"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AB0BA6CE-23B8-486C-AD67-2ECCCD026C7C}" type="slidenum">
              <a:rPr lang="en-US" altLang="en-US" sz="1400"/>
              <a:pPr/>
              <a:t>94</a:t>
            </a:fld>
            <a:endParaRPr lang="en-US" altLang="en-US" sz="1400"/>
          </a:p>
        </p:txBody>
      </p:sp>
      <p:sp>
        <p:nvSpPr>
          <p:cNvPr id="181252" name="Text Box 4"/>
          <p:cNvSpPr txBox="1">
            <a:spLocks noChangeArrowheads="1"/>
          </p:cNvSpPr>
          <p:nvPr/>
        </p:nvSpPr>
        <p:spPr bwMode="auto">
          <a:xfrm>
            <a:off x="0" y="5867400"/>
            <a:ext cx="2133600" cy="304800"/>
          </a:xfrm>
          <a:prstGeom prst="rect">
            <a:avLst/>
          </a:prstGeom>
          <a:noFill/>
        </p:spPr>
        <p:txBody>
          <a:bodyPr wrap="square" rtlCol="0">
            <a:spAutoFit/>
          </a:bodyPr>
          <a:lstStyle>
            <a:defPPr>
              <a:defRPr lang="en-US"/>
            </a:defPPr>
            <a:lvl1pPr>
              <a:defRPr sz="1400" i="1">
                <a:latin typeface="+mn-lt"/>
              </a:defRPr>
            </a:lvl1pPr>
          </a:lstStyle>
          <a:p>
            <a:r>
              <a:rPr lang="en-US" altLang="zh-TW" dirty="0"/>
              <a:t>Source: </a:t>
            </a:r>
            <a:r>
              <a:rPr lang="en-US" altLang="zh-TW" dirty="0" err="1"/>
              <a:t>Mishkin</a:t>
            </a:r>
            <a:r>
              <a:rPr lang="en-US" altLang="zh-TW" dirty="0"/>
              <a:t>/Eakins</a:t>
            </a:r>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125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125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125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12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altLang="zh-TW" dirty="0"/>
              <a:t>Twelve Federal Reserve Banks (</a:t>
            </a:r>
            <a:r>
              <a:rPr lang="en-US" altLang="zh-TW" dirty="0" err="1"/>
              <a:t>Cont</a:t>
            </a:r>
            <a:r>
              <a:rPr lang="en-US" altLang="zh-TW" dirty="0"/>
              <a:t>)</a:t>
            </a:r>
          </a:p>
        </p:txBody>
      </p:sp>
      <p:sp>
        <p:nvSpPr>
          <p:cNvPr id="181251" name="Rectangle 3"/>
          <p:cNvSpPr>
            <a:spLocks noGrp="1" noChangeArrowheads="1"/>
          </p:cNvSpPr>
          <p:nvPr>
            <p:ph idx="1"/>
          </p:nvPr>
        </p:nvSpPr>
        <p:spPr/>
        <p:txBody>
          <a:bodyPr>
            <a:normAutofit/>
          </a:bodyPr>
          <a:lstStyle/>
          <a:p>
            <a:pPr lvl="1"/>
            <a:r>
              <a:rPr lang="en-US" altLang="zh-TW" dirty="0"/>
              <a:t>Directors represent professional bankers, prominent business leaders, and public interests (three from each group)</a:t>
            </a:r>
          </a:p>
          <a:p>
            <a:pPr lvl="2"/>
            <a:r>
              <a:rPr lang="en-US" altLang="zh-TW" dirty="0"/>
              <a:t>Class A directors are elected by member banks and represent them</a:t>
            </a:r>
          </a:p>
          <a:p>
            <a:pPr lvl="2"/>
            <a:r>
              <a:rPr lang="en-US" altLang="zh-TW" dirty="0"/>
              <a:t>Class B directors are elected by member banks but represent the public; they cannot be officers or directors of banks</a:t>
            </a:r>
          </a:p>
          <a:p>
            <a:pPr lvl="2"/>
            <a:r>
              <a:rPr lang="en-US" altLang="zh-TW" dirty="0"/>
              <a:t>Class C directors represent the public but are picked by the Fed (Board of Governors) ; they cannot be officers or directors of banks AND cannot own shares of banks or bank holding companies</a:t>
            </a:r>
          </a:p>
          <a:p>
            <a:pPr lvl="2"/>
            <a:endParaRPr lang="en-US" altLang="zh-TW" dirty="0"/>
          </a:p>
        </p:txBody>
      </p:sp>
      <p:sp>
        <p:nvSpPr>
          <p:cNvPr id="8"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AB0BA6CE-23B8-486C-AD67-2ECCCD026C7C}" type="slidenum">
              <a:rPr lang="en-US" altLang="en-US" sz="1400"/>
              <a:pPr/>
              <a:t>95</a:t>
            </a:fld>
            <a:endParaRPr lang="en-US" altLang="en-US" sz="1400"/>
          </a:p>
        </p:txBody>
      </p:sp>
      <p:sp>
        <p:nvSpPr>
          <p:cNvPr id="181252" name="Text Box 4"/>
          <p:cNvSpPr txBox="1">
            <a:spLocks noChangeArrowheads="1"/>
          </p:cNvSpPr>
          <p:nvPr/>
        </p:nvSpPr>
        <p:spPr bwMode="auto">
          <a:xfrm>
            <a:off x="0" y="5867400"/>
            <a:ext cx="2133600" cy="304800"/>
          </a:xfrm>
          <a:prstGeom prst="rect">
            <a:avLst/>
          </a:prstGeom>
          <a:noFill/>
        </p:spPr>
        <p:txBody>
          <a:bodyPr wrap="square" rtlCol="0">
            <a:spAutoFit/>
          </a:bodyPr>
          <a:lstStyle>
            <a:defPPr>
              <a:defRPr lang="en-US"/>
            </a:defPPr>
            <a:lvl1pPr>
              <a:defRPr sz="1400" i="1">
                <a:latin typeface="+mn-lt"/>
              </a:defRPr>
            </a:lvl1pPr>
          </a:lstStyle>
          <a:p>
            <a:r>
              <a:rPr lang="en-US" altLang="zh-TW" dirty="0"/>
              <a:t>Source: </a:t>
            </a:r>
            <a:r>
              <a:rPr lang="en-US" altLang="zh-TW" dirty="0" err="1"/>
              <a:t>Mishkin</a:t>
            </a:r>
            <a:r>
              <a:rPr lang="en-US" altLang="zh-TW" dirty="0"/>
              <a:t>/Eakins</a:t>
            </a:r>
          </a:p>
        </p:txBody>
      </p:sp>
      <p:sp>
        <p:nvSpPr>
          <p:cNvPr id="181253" name="Text Box 5"/>
          <p:cNvSpPr txBox="1">
            <a:spLocks noChangeArrowheads="1"/>
          </p:cNvSpPr>
          <p:nvPr/>
        </p:nvSpPr>
        <p:spPr bwMode="auto">
          <a:xfrm>
            <a:off x="457200" y="4953000"/>
            <a:ext cx="8305800" cy="92333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square">
            <a:spAutoFit/>
          </a:bodyPr>
          <a:lstStyle/>
          <a:p>
            <a:pPr algn="ctr">
              <a:spcBef>
                <a:spcPct val="50000"/>
              </a:spcBef>
            </a:pPr>
            <a:r>
              <a:rPr lang="en-US" altLang="zh-TW" b="1" dirty="0">
                <a:ea typeface="PMingLiU" pitchFamily="18" charset="-120"/>
              </a:rPr>
              <a:t>Current issue: conflicts of interest at the Fed: composition of the board of the NY Fed raises issues of corporate governance  - Jamie </a:t>
            </a:r>
            <a:r>
              <a:rPr lang="en-US" altLang="zh-TW" b="1" dirty="0" err="1">
                <a:ea typeface="PMingLiU" pitchFamily="18" charset="-120"/>
              </a:rPr>
              <a:t>Dimon</a:t>
            </a:r>
            <a:r>
              <a:rPr lang="en-US" altLang="zh-TW" b="1" dirty="0">
                <a:ea typeface="PMingLiU" pitchFamily="18" charset="-120"/>
              </a:rPr>
              <a:t> urged to resign from the board (June 2012)</a:t>
            </a:r>
            <a:endParaRPr lang="en-US" altLang="zh-TW" sz="1400" i="1" dirty="0">
              <a:ea typeface="PMingLiU" pitchFamily="18" charset="-120"/>
            </a:endParaRPr>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366661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1253"/>
                                        </p:tgtEl>
                                        <p:attrNameLst>
                                          <p:attrName>style.visibility</p:attrName>
                                        </p:attrNameLst>
                                      </p:cBhvr>
                                      <p:to>
                                        <p:strVal val="visible"/>
                                      </p:to>
                                    </p:set>
                                    <p:animEffect transition="in" filter="fade">
                                      <p:cBhvr>
                                        <p:cTn id="7" dur="500"/>
                                        <p:tgtEl>
                                          <p:spTgt spid="181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Rectangle 3"/>
          <p:cNvSpPr>
            <a:spLocks noGrp="1" noChangeArrowheads="1"/>
          </p:cNvSpPr>
          <p:nvPr>
            <p:ph type="title"/>
          </p:nvPr>
        </p:nvSpPr>
        <p:spPr/>
        <p:txBody>
          <a:bodyPr/>
          <a:lstStyle/>
          <a:p>
            <a:r>
              <a:rPr lang="en-US" altLang="zh-TW">
                <a:ea typeface="PMingLiU" pitchFamily="18" charset="-120"/>
              </a:rPr>
              <a:t>Federal Reserve Banks</a:t>
            </a:r>
          </a:p>
        </p:txBody>
      </p:sp>
      <p:sp>
        <p:nvSpPr>
          <p:cNvPr id="14" name="Slide Number Placeholder 4"/>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49F2E775-E9F4-4A1F-8E4F-E35F4C9BC495}" type="slidenum">
              <a:rPr lang="en-US" altLang="en-US" sz="1400"/>
              <a:pPr/>
              <a:t>96</a:t>
            </a:fld>
            <a:endParaRPr lang="en-US" altLang="en-US" sz="1400"/>
          </a:p>
        </p:txBody>
      </p:sp>
      <p:pic>
        <p:nvPicPr>
          <p:cNvPr id="183298" name="Picture 2"/>
          <p:cNvPicPr>
            <a:picLocks noChangeAspect="1" noChangeArrowheads="1"/>
          </p:cNvPicPr>
          <p:nvPr/>
        </p:nvPicPr>
        <p:blipFill>
          <a:blip r:embed="rId3" cstate="print"/>
          <a:srcRect/>
          <a:stretch>
            <a:fillRect/>
          </a:stretch>
        </p:blipFill>
        <p:spPr bwMode="auto">
          <a:xfrm>
            <a:off x="1600200" y="1143000"/>
            <a:ext cx="7391400" cy="4741863"/>
          </a:xfrm>
          <a:prstGeom prst="rect">
            <a:avLst/>
          </a:prstGeom>
          <a:noFill/>
        </p:spPr>
      </p:pic>
      <p:sp>
        <p:nvSpPr>
          <p:cNvPr id="183300" name="Oval 4"/>
          <p:cNvSpPr>
            <a:spLocks noChangeArrowheads="1"/>
          </p:cNvSpPr>
          <p:nvPr/>
        </p:nvSpPr>
        <p:spPr bwMode="auto">
          <a:xfrm>
            <a:off x="1752600" y="2743200"/>
            <a:ext cx="1143000" cy="457200"/>
          </a:xfrm>
          <a:prstGeom prst="ellipse">
            <a:avLst/>
          </a:prstGeom>
          <a:noFill/>
          <a:ln w="28575">
            <a:solidFill>
              <a:schemeClr val="tx1"/>
            </a:solidFill>
            <a:round/>
            <a:headEnd/>
            <a:tailEnd/>
          </a:ln>
          <a:effectLst/>
        </p:spPr>
        <p:txBody>
          <a:bodyPr wrap="none" anchor="ctr"/>
          <a:lstStyle/>
          <a:p>
            <a:endParaRPr lang="zh-TW" altLang="en-US"/>
          </a:p>
        </p:txBody>
      </p:sp>
      <p:sp>
        <p:nvSpPr>
          <p:cNvPr id="183301" name="Oval 5"/>
          <p:cNvSpPr>
            <a:spLocks noChangeArrowheads="1"/>
          </p:cNvSpPr>
          <p:nvPr/>
        </p:nvSpPr>
        <p:spPr bwMode="auto">
          <a:xfrm>
            <a:off x="5715000" y="2590800"/>
            <a:ext cx="762000" cy="381000"/>
          </a:xfrm>
          <a:prstGeom prst="ellipse">
            <a:avLst/>
          </a:prstGeom>
          <a:noFill/>
          <a:ln w="28575">
            <a:solidFill>
              <a:schemeClr val="tx1"/>
            </a:solidFill>
            <a:round/>
            <a:headEnd/>
            <a:tailEnd/>
          </a:ln>
          <a:effectLst/>
        </p:spPr>
        <p:txBody>
          <a:bodyPr wrap="none" anchor="ctr"/>
          <a:lstStyle/>
          <a:p>
            <a:endParaRPr lang="zh-TW" altLang="en-US"/>
          </a:p>
        </p:txBody>
      </p:sp>
      <p:sp>
        <p:nvSpPr>
          <p:cNvPr id="183302" name="Oval 6"/>
          <p:cNvSpPr>
            <a:spLocks noChangeArrowheads="1"/>
          </p:cNvSpPr>
          <p:nvPr/>
        </p:nvSpPr>
        <p:spPr bwMode="auto">
          <a:xfrm>
            <a:off x="7924800" y="2514600"/>
            <a:ext cx="914400" cy="304800"/>
          </a:xfrm>
          <a:prstGeom prst="ellipse">
            <a:avLst/>
          </a:prstGeom>
          <a:noFill/>
          <a:ln w="28575">
            <a:solidFill>
              <a:schemeClr val="tx1"/>
            </a:solidFill>
            <a:round/>
            <a:headEnd/>
            <a:tailEnd/>
          </a:ln>
          <a:effectLst/>
        </p:spPr>
        <p:txBody>
          <a:bodyPr wrap="none" anchor="ctr"/>
          <a:lstStyle/>
          <a:p>
            <a:endParaRPr lang="zh-TW" altLang="en-US"/>
          </a:p>
        </p:txBody>
      </p:sp>
      <p:sp>
        <p:nvSpPr>
          <p:cNvPr id="183303" name="Text Box 7"/>
          <p:cNvSpPr txBox="1">
            <a:spLocks noChangeArrowheads="1"/>
          </p:cNvSpPr>
          <p:nvPr/>
        </p:nvSpPr>
        <p:spPr bwMode="auto">
          <a:xfrm>
            <a:off x="0" y="5867400"/>
            <a:ext cx="16764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a:t>
            </a:r>
            <a:r>
              <a:rPr lang="en-US" altLang="zh-TW" dirty="0" err="1"/>
              <a:t>Mishkin</a:t>
            </a:r>
            <a:endParaRPr lang="en-US" altLang="zh-TW" dirty="0"/>
          </a:p>
        </p:txBody>
      </p:sp>
      <p:sp>
        <p:nvSpPr>
          <p:cNvPr id="183304" name="Rectangle 8"/>
          <p:cNvSpPr>
            <a:spLocks noChangeArrowheads="1"/>
          </p:cNvSpPr>
          <p:nvPr/>
        </p:nvSpPr>
        <p:spPr bwMode="auto">
          <a:xfrm>
            <a:off x="152400" y="1752600"/>
            <a:ext cx="1295400" cy="37338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nchor="ctr"/>
          <a:lstStyle/>
          <a:p>
            <a:pPr algn="ctr" eaLnBrk="0" hangingPunct="0"/>
            <a:r>
              <a:rPr lang="en-US" altLang="zh-TW" b="1" dirty="0">
                <a:ea typeface="PMingLiU" pitchFamily="18" charset="-120"/>
              </a:rPr>
              <a:t>The Fed Banks of NY, Chicago and San Francisco are the largest; together they hold &gt; 50% of the assets of the Fed</a:t>
            </a:r>
          </a:p>
        </p:txBody>
      </p:sp>
      <p:cxnSp>
        <p:nvCxnSpPr>
          <p:cNvPr id="183305" name="AutoShape 9"/>
          <p:cNvCxnSpPr>
            <a:cxnSpLocks noChangeShapeType="1"/>
            <a:stCxn id="183300" idx="4"/>
            <a:endCxn id="183304" idx="3"/>
          </p:cNvCxnSpPr>
          <p:nvPr/>
        </p:nvCxnSpPr>
        <p:spPr bwMode="auto">
          <a:xfrm flipH="1">
            <a:off x="1447800" y="3200400"/>
            <a:ext cx="876300" cy="419100"/>
          </a:xfrm>
          <a:prstGeom prst="straightConnector1">
            <a:avLst/>
          </a:prstGeom>
          <a:noFill/>
          <a:ln w="28575">
            <a:solidFill>
              <a:schemeClr val="tx1"/>
            </a:solidFill>
            <a:round/>
            <a:headEnd/>
            <a:tailEnd type="triangle" w="med" len="med"/>
          </a:ln>
          <a:effectLst/>
        </p:spPr>
      </p:cxnSp>
      <p:cxnSp>
        <p:nvCxnSpPr>
          <p:cNvPr id="183306" name="AutoShape 10"/>
          <p:cNvCxnSpPr>
            <a:cxnSpLocks noChangeShapeType="1"/>
            <a:stCxn id="183301" idx="3"/>
            <a:endCxn id="183304" idx="3"/>
          </p:cNvCxnSpPr>
          <p:nvPr/>
        </p:nvCxnSpPr>
        <p:spPr bwMode="auto">
          <a:xfrm flipH="1">
            <a:off x="1447800" y="2916004"/>
            <a:ext cx="4378792" cy="703496"/>
          </a:xfrm>
          <a:prstGeom prst="straightConnector1">
            <a:avLst/>
          </a:prstGeom>
          <a:noFill/>
          <a:ln w="28575">
            <a:solidFill>
              <a:schemeClr val="tx1"/>
            </a:solidFill>
            <a:round/>
            <a:headEnd/>
            <a:tailEnd type="triangle" w="med" len="med"/>
          </a:ln>
          <a:effectLst/>
        </p:spPr>
      </p:cxnSp>
      <p:cxnSp>
        <p:nvCxnSpPr>
          <p:cNvPr id="183307" name="AutoShape 11"/>
          <p:cNvCxnSpPr>
            <a:cxnSpLocks noChangeShapeType="1"/>
            <a:stCxn id="183302" idx="4"/>
            <a:endCxn id="183304" idx="3"/>
          </p:cNvCxnSpPr>
          <p:nvPr/>
        </p:nvCxnSpPr>
        <p:spPr bwMode="auto">
          <a:xfrm flipH="1">
            <a:off x="1447800" y="2819400"/>
            <a:ext cx="6934200" cy="800100"/>
          </a:xfrm>
          <a:prstGeom prst="straightConnector1">
            <a:avLst/>
          </a:prstGeom>
          <a:noFill/>
          <a:ln w="28575">
            <a:solidFill>
              <a:schemeClr val="tx1"/>
            </a:solidFill>
            <a:round/>
            <a:headEnd/>
            <a:tailEnd type="triangle" w="med" len="med"/>
          </a:ln>
          <a:effectLst/>
        </p:spPr>
      </p:cxnSp>
      <p:sp>
        <p:nvSpPr>
          <p:cNvPr id="13"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3300"/>
                                        </p:tgtEl>
                                        <p:attrNameLst>
                                          <p:attrName>style.visibility</p:attrName>
                                        </p:attrNameLst>
                                      </p:cBhvr>
                                      <p:to>
                                        <p:strVal val="visible"/>
                                      </p:to>
                                    </p:set>
                                    <p:animEffect transition="in" filter="fade">
                                      <p:cBhvr>
                                        <p:cTn id="7" dur="500"/>
                                        <p:tgtEl>
                                          <p:spTgt spid="1833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3301"/>
                                        </p:tgtEl>
                                        <p:attrNameLst>
                                          <p:attrName>style.visibility</p:attrName>
                                        </p:attrNameLst>
                                      </p:cBhvr>
                                      <p:to>
                                        <p:strVal val="visible"/>
                                      </p:to>
                                    </p:set>
                                    <p:animEffect transition="in" filter="fade">
                                      <p:cBhvr>
                                        <p:cTn id="10" dur="500"/>
                                        <p:tgtEl>
                                          <p:spTgt spid="1833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3302"/>
                                        </p:tgtEl>
                                        <p:attrNameLst>
                                          <p:attrName>style.visibility</p:attrName>
                                        </p:attrNameLst>
                                      </p:cBhvr>
                                      <p:to>
                                        <p:strVal val="visible"/>
                                      </p:to>
                                    </p:set>
                                    <p:animEffect transition="in" filter="fade">
                                      <p:cBhvr>
                                        <p:cTn id="13" dur="500"/>
                                        <p:tgtEl>
                                          <p:spTgt spid="18330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3304"/>
                                        </p:tgtEl>
                                        <p:attrNameLst>
                                          <p:attrName>style.visibility</p:attrName>
                                        </p:attrNameLst>
                                      </p:cBhvr>
                                      <p:to>
                                        <p:strVal val="visible"/>
                                      </p:to>
                                    </p:set>
                                    <p:animEffect transition="in" filter="fade">
                                      <p:cBhvr>
                                        <p:cTn id="16" dur="500"/>
                                        <p:tgtEl>
                                          <p:spTgt spid="183304"/>
                                        </p:tgtEl>
                                      </p:cBhvr>
                                    </p:animEffect>
                                  </p:childTnLst>
                                </p:cTn>
                              </p:par>
                              <p:par>
                                <p:cTn id="17" presetID="10" presetClass="entr" presetSubtype="0" fill="hold" nodeType="withEffect">
                                  <p:stCondLst>
                                    <p:cond delay="0"/>
                                  </p:stCondLst>
                                  <p:childTnLst>
                                    <p:set>
                                      <p:cBhvr>
                                        <p:cTn id="18" dur="1" fill="hold">
                                          <p:stCondLst>
                                            <p:cond delay="0"/>
                                          </p:stCondLst>
                                        </p:cTn>
                                        <p:tgtEl>
                                          <p:spTgt spid="183305"/>
                                        </p:tgtEl>
                                        <p:attrNameLst>
                                          <p:attrName>style.visibility</p:attrName>
                                        </p:attrNameLst>
                                      </p:cBhvr>
                                      <p:to>
                                        <p:strVal val="visible"/>
                                      </p:to>
                                    </p:set>
                                    <p:animEffect transition="in" filter="fade">
                                      <p:cBhvr>
                                        <p:cTn id="19" dur="500"/>
                                        <p:tgtEl>
                                          <p:spTgt spid="183305"/>
                                        </p:tgtEl>
                                      </p:cBhvr>
                                    </p:animEffect>
                                  </p:childTnLst>
                                </p:cTn>
                              </p:par>
                              <p:par>
                                <p:cTn id="20" presetID="10" presetClass="entr" presetSubtype="0" fill="hold" nodeType="withEffect">
                                  <p:stCondLst>
                                    <p:cond delay="0"/>
                                  </p:stCondLst>
                                  <p:childTnLst>
                                    <p:set>
                                      <p:cBhvr>
                                        <p:cTn id="21" dur="1" fill="hold">
                                          <p:stCondLst>
                                            <p:cond delay="0"/>
                                          </p:stCondLst>
                                        </p:cTn>
                                        <p:tgtEl>
                                          <p:spTgt spid="183306"/>
                                        </p:tgtEl>
                                        <p:attrNameLst>
                                          <p:attrName>style.visibility</p:attrName>
                                        </p:attrNameLst>
                                      </p:cBhvr>
                                      <p:to>
                                        <p:strVal val="visible"/>
                                      </p:to>
                                    </p:set>
                                    <p:animEffect transition="in" filter="fade">
                                      <p:cBhvr>
                                        <p:cTn id="22" dur="500"/>
                                        <p:tgtEl>
                                          <p:spTgt spid="183306"/>
                                        </p:tgtEl>
                                      </p:cBhvr>
                                    </p:animEffect>
                                  </p:childTnLst>
                                </p:cTn>
                              </p:par>
                              <p:par>
                                <p:cTn id="23" presetID="10" presetClass="entr" presetSubtype="0" fill="hold" nodeType="withEffect">
                                  <p:stCondLst>
                                    <p:cond delay="0"/>
                                  </p:stCondLst>
                                  <p:childTnLst>
                                    <p:set>
                                      <p:cBhvr>
                                        <p:cTn id="24" dur="1" fill="hold">
                                          <p:stCondLst>
                                            <p:cond delay="0"/>
                                          </p:stCondLst>
                                        </p:cTn>
                                        <p:tgtEl>
                                          <p:spTgt spid="183307"/>
                                        </p:tgtEl>
                                        <p:attrNameLst>
                                          <p:attrName>style.visibility</p:attrName>
                                        </p:attrNameLst>
                                      </p:cBhvr>
                                      <p:to>
                                        <p:strVal val="visible"/>
                                      </p:to>
                                    </p:set>
                                    <p:animEffect transition="in" filter="fade">
                                      <p:cBhvr>
                                        <p:cTn id="25" dur="500"/>
                                        <p:tgtEl>
                                          <p:spTgt spid="183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0" grpId="0" animBg="1"/>
      <p:bldP spid="183301" grpId="0" animBg="1"/>
      <p:bldP spid="183302" grpId="0" animBg="1"/>
      <p:bldP spid="18330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r>
              <a:rPr lang="en-US" altLang="zh-TW"/>
              <a:t>The Federal Reserve Bank of New York</a:t>
            </a:r>
          </a:p>
        </p:txBody>
      </p:sp>
      <p:sp>
        <p:nvSpPr>
          <p:cNvPr id="185347" name="Rectangle 3"/>
          <p:cNvSpPr>
            <a:spLocks noGrp="1" noChangeArrowheads="1"/>
          </p:cNvSpPr>
          <p:nvPr>
            <p:ph idx="1"/>
          </p:nvPr>
        </p:nvSpPr>
        <p:spPr>
          <a:xfrm>
            <a:off x="3505200" y="838201"/>
            <a:ext cx="5181600" cy="5029200"/>
          </a:xfrm>
        </p:spPr>
        <p:txBody>
          <a:bodyPr>
            <a:noAutofit/>
          </a:bodyPr>
          <a:lstStyle/>
          <a:p>
            <a:pPr>
              <a:lnSpc>
                <a:spcPct val="120000"/>
              </a:lnSpc>
            </a:pPr>
            <a:r>
              <a:rPr lang="en-US" altLang="zh-TW" sz="1800" dirty="0"/>
              <a:t>Largest bank supervision group in the Fed system: Fed district of NY is home to some of the largest banks in the world</a:t>
            </a:r>
          </a:p>
          <a:p>
            <a:pPr>
              <a:lnSpc>
                <a:spcPct val="120000"/>
              </a:lnSpc>
            </a:pPr>
            <a:r>
              <a:rPr lang="en-US" altLang="zh-TW" sz="1800" dirty="0"/>
              <a:t>Houses the open market trading desk and the FX desk </a:t>
            </a:r>
            <a:r>
              <a:rPr lang="en-US" altLang="zh-TW" sz="1800" dirty="0">
                <a:latin typeface="Calibri"/>
                <a:cs typeface="Calibri"/>
              </a:rPr>
              <a:t>→</a:t>
            </a:r>
            <a:r>
              <a:rPr lang="en-US" altLang="zh-TW" sz="1800" dirty="0"/>
              <a:t> key role in bond and FX markets</a:t>
            </a:r>
          </a:p>
          <a:p>
            <a:pPr>
              <a:lnSpc>
                <a:spcPct val="120000"/>
              </a:lnSpc>
            </a:pPr>
            <a:r>
              <a:rPr lang="en-US" altLang="zh-TW" sz="1800" dirty="0"/>
              <a:t>Only Fed bank to be a member of the BIS </a:t>
            </a:r>
            <a:r>
              <a:rPr lang="en-US" altLang="zh-TW" sz="1800" dirty="0">
                <a:cs typeface="Calibri"/>
              </a:rPr>
              <a:t>→</a:t>
            </a:r>
            <a:r>
              <a:rPr lang="en-US" altLang="zh-TW" sz="1800" dirty="0"/>
              <a:t> NY Fed president together with Chairman of BOG represents the Fed at regular meetings with other central banks</a:t>
            </a:r>
          </a:p>
          <a:p>
            <a:pPr>
              <a:lnSpc>
                <a:spcPct val="120000"/>
              </a:lnSpc>
            </a:pPr>
            <a:r>
              <a:rPr lang="en-US" altLang="zh-TW" sz="1800" dirty="0"/>
              <a:t>Repository of large gold reserves (bigger than Fort Knox)</a:t>
            </a:r>
          </a:p>
          <a:p>
            <a:pPr>
              <a:lnSpc>
                <a:spcPct val="120000"/>
              </a:lnSpc>
            </a:pPr>
            <a:r>
              <a:rPr lang="en-US" altLang="zh-TW" sz="1800" dirty="0"/>
              <a:t>President of NY Fed is the only permanent member of the FOMC</a:t>
            </a:r>
          </a:p>
        </p:txBody>
      </p:sp>
      <p:sp>
        <p:nvSpPr>
          <p:cNvPr id="10"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8014F532-9D8A-4828-888C-3705BCFF1AFF}" type="slidenum">
              <a:rPr lang="en-US" altLang="en-US" sz="1400"/>
              <a:pPr/>
              <a:t>97</a:t>
            </a:fld>
            <a:endParaRPr lang="en-US" altLang="en-US" sz="1400"/>
          </a:p>
        </p:txBody>
      </p:sp>
      <p:pic>
        <p:nvPicPr>
          <p:cNvPr id="185348" name="Picture 4" descr="The Federal Reserve Bank of New York, at 33 Liberty Street in Manhattan.">
            <a:hlinkClick r:id="rId3" tooltip="The Federal Reserve Bank of New York, at 33 Liberty Street in Manhattan."/>
          </p:cNvPr>
          <p:cNvPicPr>
            <a:picLocks noChangeAspect="1" noChangeArrowheads="1"/>
          </p:cNvPicPr>
          <p:nvPr/>
        </p:nvPicPr>
        <p:blipFill>
          <a:blip r:embed="rId4" cstate="print"/>
          <a:srcRect/>
          <a:stretch>
            <a:fillRect/>
          </a:stretch>
        </p:blipFill>
        <p:spPr bwMode="auto">
          <a:xfrm rot="293002">
            <a:off x="263486" y="1219200"/>
            <a:ext cx="2936914" cy="22098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5349" name="Text Box 5"/>
          <p:cNvSpPr txBox="1">
            <a:spLocks noChangeArrowheads="1"/>
          </p:cNvSpPr>
          <p:nvPr/>
        </p:nvSpPr>
        <p:spPr bwMode="auto">
          <a:xfrm>
            <a:off x="228600" y="3962400"/>
            <a:ext cx="2819400" cy="1282700"/>
          </a:xfrm>
          <a:prstGeom prst="rect">
            <a:avLst/>
          </a:prstGeom>
          <a:noFill/>
          <a:ln w="9525">
            <a:noFill/>
            <a:miter lim="800000"/>
            <a:headEnd/>
            <a:tailEnd/>
          </a:ln>
          <a:effectLst/>
        </p:spPr>
        <p:txBody>
          <a:bodyPr wrap="square">
            <a:spAutoFit/>
          </a:bodyPr>
          <a:lstStyle/>
          <a:p>
            <a:pPr eaLnBrk="0" hangingPunct="0">
              <a:spcBef>
                <a:spcPct val="50000"/>
              </a:spcBef>
            </a:pPr>
            <a:r>
              <a:rPr lang="en-US" altLang="zh-TW" dirty="0">
                <a:latin typeface="+mn-lt"/>
                <a:ea typeface="PMingLiU" pitchFamily="18" charset="-120"/>
              </a:rPr>
              <a:t>The Federal Reserve Bank of New York, at 33 Liberty Street in Manhattan. </a:t>
            </a:r>
          </a:p>
          <a:p>
            <a:pPr eaLnBrk="0" hangingPunct="0">
              <a:spcBef>
                <a:spcPct val="50000"/>
              </a:spcBef>
            </a:pPr>
            <a:r>
              <a:rPr lang="en-US" altLang="zh-TW" sz="1400" i="1" dirty="0">
                <a:latin typeface="+mn-lt"/>
                <a:ea typeface="PMingLiU" pitchFamily="18" charset="-120"/>
              </a:rPr>
              <a:t>Source: Wikipedia</a:t>
            </a:r>
          </a:p>
        </p:txBody>
      </p:sp>
      <p:sp>
        <p:nvSpPr>
          <p:cNvPr id="185350" name="Text Box 6"/>
          <p:cNvSpPr txBox="1">
            <a:spLocks noChangeArrowheads="1"/>
          </p:cNvSpPr>
          <p:nvPr/>
        </p:nvSpPr>
        <p:spPr bwMode="auto">
          <a:xfrm>
            <a:off x="2288458" y="5410200"/>
            <a:ext cx="6477000" cy="64135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spAutoFit/>
          </a:bodyPr>
          <a:lstStyle/>
          <a:p>
            <a:pPr algn="ctr">
              <a:spcBef>
                <a:spcPct val="30000"/>
              </a:spcBef>
            </a:pPr>
            <a:r>
              <a:rPr lang="en-US" altLang="zh-TW" b="1" dirty="0">
                <a:ea typeface="PMingLiU" pitchFamily="18" charset="-120"/>
              </a:rPr>
              <a:t>Fun Trivia: The Bruce Willis 1995 movie “Die Hard with a Vengeance” features the Fed of NY and its gold reserves</a:t>
            </a:r>
          </a:p>
        </p:txBody>
      </p:sp>
      <p:cxnSp>
        <p:nvCxnSpPr>
          <p:cNvPr id="6" name="Curved Connector 5"/>
          <p:cNvCxnSpPr>
            <a:stCxn id="185350" idx="3"/>
          </p:cNvCxnSpPr>
          <p:nvPr/>
        </p:nvCxnSpPr>
        <p:spPr>
          <a:xfrm flipH="1" flipV="1">
            <a:off x="8229600" y="4495800"/>
            <a:ext cx="535858" cy="1235075"/>
          </a:xfrm>
          <a:prstGeom prst="curvedConnector4">
            <a:avLst>
              <a:gd name="adj1" fmla="val -26147"/>
              <a:gd name="adj2" fmla="val 94825"/>
            </a:avLst>
          </a:pr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9"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
        <p:nvSpPr>
          <p:cNvPr id="11" name="TextBox 10"/>
          <p:cNvSpPr txBox="1"/>
          <p:nvPr/>
        </p:nvSpPr>
        <p:spPr>
          <a:xfrm>
            <a:off x="0" y="5257800"/>
            <a:ext cx="2133600" cy="838200"/>
          </a:xfrm>
          <a:prstGeom prst="rect">
            <a:avLst/>
          </a:prstGeom>
          <a:solidFill>
            <a:schemeClr val="accent1">
              <a:lumMod val="20000"/>
              <a:lumOff val="80000"/>
            </a:schemeClr>
          </a:solidFill>
        </p:spPr>
        <p:txBody>
          <a:bodyPr vert="horz" wrap="square" lIns="91440" tIns="45720" rIns="91440" bIns="45720" rtlCol="0" anchor="ctr">
            <a:normAutofit fontScale="40000" lnSpcReduction="20000"/>
          </a:bodyPr>
          <a:lstStyle/>
          <a:p>
            <a:pPr fontAlgn="auto">
              <a:spcAft>
                <a:spcPts val="0"/>
              </a:spcAft>
            </a:pPr>
            <a:r>
              <a:rPr lang="fr-FR" altLang="zh-TW" sz="4400" dirty="0">
                <a:latin typeface="+mj-lt"/>
                <a:ea typeface="+mj-ea"/>
                <a:cs typeface="+mj-cs"/>
                <a:hlinkClick r:id="rId5"/>
              </a:rPr>
              <a:t>https://www.youtube.com/watch?v=-38idGW6bW8</a:t>
            </a:r>
            <a:r>
              <a:rPr lang="fr-FR" altLang="zh-TW" sz="4400" dirty="0">
                <a:latin typeface="+mj-lt"/>
                <a:ea typeface="+mj-ea"/>
                <a:cs typeface="+mj-cs"/>
              </a:rPr>
              <a:t> </a:t>
            </a:r>
            <a:endParaRPr kumimoji="0" lang="zh-TW" alt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348"/>
                                        </p:tgtEl>
                                        <p:attrNameLst>
                                          <p:attrName>style.visibility</p:attrName>
                                        </p:attrNameLst>
                                      </p:cBhvr>
                                      <p:to>
                                        <p:strVal val="visible"/>
                                      </p:to>
                                    </p:set>
                                    <p:animEffect transition="in" filter="fade">
                                      <p:cBhvr>
                                        <p:cTn id="7" dur="500"/>
                                        <p:tgtEl>
                                          <p:spTgt spid="1853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5349"/>
                                        </p:tgtEl>
                                        <p:attrNameLst>
                                          <p:attrName>style.visibility</p:attrName>
                                        </p:attrNameLst>
                                      </p:cBhvr>
                                      <p:to>
                                        <p:strVal val="visible"/>
                                      </p:to>
                                    </p:set>
                                    <p:animEffect transition="in" filter="fade">
                                      <p:cBhvr>
                                        <p:cTn id="10" dur="500"/>
                                        <p:tgtEl>
                                          <p:spTgt spid="18534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534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534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534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534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534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5350"/>
                                        </p:tgtEl>
                                        <p:attrNameLst>
                                          <p:attrName>style.visibility</p:attrName>
                                        </p:attrNameLst>
                                      </p:cBhvr>
                                      <p:to>
                                        <p:strVal val="visible"/>
                                      </p:to>
                                    </p:set>
                                    <p:animEffect transition="in" filter="fade">
                                      <p:cBhvr>
                                        <p:cTn id="38" dur="500"/>
                                        <p:tgtEl>
                                          <p:spTgt spid="185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uiExpand="1" build="p"/>
      <p:bldP spid="185349" grpId="0"/>
      <p:bldP spid="18535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xfrm>
            <a:off x="457200" y="0"/>
            <a:ext cx="8229600" cy="1143000"/>
          </a:xfrm>
        </p:spPr>
        <p:txBody>
          <a:bodyPr/>
          <a:lstStyle/>
          <a:p>
            <a:r>
              <a:rPr lang="en-US" altLang="zh-TW" dirty="0"/>
              <a:t>Federal Reserve Bank Functions</a:t>
            </a:r>
          </a:p>
        </p:txBody>
      </p:sp>
      <p:sp>
        <p:nvSpPr>
          <p:cNvPr id="7" name="Text Placeholder 6"/>
          <p:cNvSpPr>
            <a:spLocks noGrp="1"/>
          </p:cNvSpPr>
          <p:nvPr>
            <p:ph type="body" idx="1"/>
          </p:nvPr>
        </p:nvSpPr>
        <p:spPr>
          <a:xfrm>
            <a:off x="457200" y="914400"/>
            <a:ext cx="4040188" cy="639762"/>
          </a:xfrm>
        </p:spPr>
        <p:txBody>
          <a:bodyPr/>
          <a:lstStyle/>
          <a:p>
            <a:r>
              <a:rPr lang="en-US" altLang="zh-TW" dirty="0"/>
              <a:t>General</a:t>
            </a:r>
          </a:p>
        </p:txBody>
      </p:sp>
      <p:sp>
        <p:nvSpPr>
          <p:cNvPr id="187395" name="Rectangle 3"/>
          <p:cNvSpPr>
            <a:spLocks noGrp="1" noChangeArrowheads="1"/>
          </p:cNvSpPr>
          <p:nvPr>
            <p:ph sz="half" idx="2"/>
          </p:nvPr>
        </p:nvSpPr>
        <p:spPr>
          <a:xfrm>
            <a:off x="457200" y="1554162"/>
            <a:ext cx="4040188" cy="3951288"/>
          </a:xfrm>
        </p:spPr>
        <p:txBody>
          <a:bodyPr/>
          <a:lstStyle/>
          <a:p>
            <a:pPr>
              <a:lnSpc>
                <a:spcPct val="100000"/>
              </a:lnSpc>
            </a:pPr>
            <a:r>
              <a:rPr lang="en-US" altLang="zh-TW" sz="1600" dirty="0"/>
              <a:t>Act as fiscal agent for the Federal Government</a:t>
            </a:r>
          </a:p>
          <a:p>
            <a:pPr lvl="1">
              <a:lnSpc>
                <a:spcPct val="100000"/>
              </a:lnSpc>
            </a:pPr>
            <a:r>
              <a:rPr lang="en-US" altLang="zh-TW" sz="1600" dirty="0"/>
              <a:t>Clear checks, process electronic payments and issue, redeem and transfer US TSY securities</a:t>
            </a:r>
          </a:p>
          <a:p>
            <a:pPr>
              <a:lnSpc>
                <a:spcPct val="100000"/>
              </a:lnSpc>
            </a:pPr>
            <a:r>
              <a:rPr lang="en-US" altLang="zh-TW" sz="1600" dirty="0"/>
              <a:t>Issue currency</a:t>
            </a:r>
          </a:p>
          <a:p>
            <a:pPr>
              <a:lnSpc>
                <a:spcPct val="100000"/>
              </a:lnSpc>
            </a:pPr>
            <a:r>
              <a:rPr lang="en-US" altLang="zh-TW" sz="1600" dirty="0"/>
              <a:t>Check processing for depository institutions</a:t>
            </a:r>
          </a:p>
          <a:p>
            <a:pPr>
              <a:lnSpc>
                <a:spcPct val="100000"/>
              </a:lnSpc>
            </a:pPr>
            <a:r>
              <a:rPr lang="en-US" altLang="zh-TW" sz="1600" dirty="0"/>
              <a:t>Electronic payments (ACH)</a:t>
            </a:r>
          </a:p>
          <a:p>
            <a:pPr>
              <a:lnSpc>
                <a:spcPct val="100000"/>
              </a:lnSpc>
            </a:pPr>
            <a:r>
              <a:rPr lang="en-US" altLang="zh-TW" sz="1600" dirty="0"/>
              <a:t>Evaluate bank mergers and expansions</a:t>
            </a:r>
          </a:p>
          <a:p>
            <a:pPr>
              <a:lnSpc>
                <a:spcPct val="100000"/>
              </a:lnSpc>
            </a:pPr>
            <a:r>
              <a:rPr lang="en-US" altLang="zh-TW" sz="1600" dirty="0"/>
              <a:t>Lender to member banks</a:t>
            </a:r>
          </a:p>
          <a:p>
            <a:pPr>
              <a:lnSpc>
                <a:spcPct val="100000"/>
              </a:lnSpc>
            </a:pPr>
            <a:r>
              <a:rPr lang="en-US" altLang="zh-TW" sz="1600" dirty="0"/>
              <a:t>Liaison between local community and the Federal Reserve System</a:t>
            </a:r>
          </a:p>
          <a:p>
            <a:pPr>
              <a:lnSpc>
                <a:spcPct val="100000"/>
              </a:lnSpc>
            </a:pPr>
            <a:r>
              <a:rPr lang="en-US" altLang="zh-TW" sz="1600" dirty="0"/>
              <a:t>Perform bank examinations</a:t>
            </a:r>
          </a:p>
        </p:txBody>
      </p:sp>
      <p:sp>
        <p:nvSpPr>
          <p:cNvPr id="11" name="Text Placeholder 10"/>
          <p:cNvSpPr>
            <a:spLocks noGrp="1"/>
          </p:cNvSpPr>
          <p:nvPr>
            <p:ph type="body" sz="quarter" idx="3"/>
          </p:nvPr>
        </p:nvSpPr>
        <p:spPr>
          <a:xfrm>
            <a:off x="4645025" y="914400"/>
            <a:ext cx="4041775" cy="639762"/>
          </a:xfrm>
        </p:spPr>
        <p:txBody>
          <a:bodyPr/>
          <a:lstStyle/>
          <a:p>
            <a:r>
              <a:rPr lang="en-US" altLang="zh-TW" dirty="0"/>
              <a:t>Monetary Policy</a:t>
            </a:r>
          </a:p>
        </p:txBody>
      </p:sp>
      <p:sp>
        <p:nvSpPr>
          <p:cNvPr id="187396" name="Rectangle 4"/>
          <p:cNvSpPr>
            <a:spLocks noGrp="1" noChangeArrowheads="1"/>
          </p:cNvSpPr>
          <p:nvPr>
            <p:ph sz="quarter" idx="4"/>
          </p:nvPr>
        </p:nvSpPr>
        <p:spPr>
          <a:xfrm>
            <a:off x="4645025" y="1554162"/>
            <a:ext cx="4041775" cy="3951288"/>
          </a:xfrm>
        </p:spPr>
        <p:txBody>
          <a:bodyPr/>
          <a:lstStyle/>
          <a:p>
            <a:pPr>
              <a:lnSpc>
                <a:spcPct val="100000"/>
              </a:lnSpc>
            </a:pPr>
            <a:r>
              <a:rPr lang="en-US" altLang="zh-TW" sz="1600" dirty="0"/>
              <a:t>Establish the “discount rate” at which member banks may borrow from the Federal Reserve Bank (subject to BOG review)</a:t>
            </a:r>
          </a:p>
          <a:p>
            <a:pPr>
              <a:lnSpc>
                <a:spcPct val="100000"/>
              </a:lnSpc>
            </a:pPr>
            <a:r>
              <a:rPr lang="en-US" altLang="zh-TW" sz="1600" dirty="0"/>
              <a:t>Determine which banks receive loans</a:t>
            </a:r>
          </a:p>
          <a:p>
            <a:pPr>
              <a:lnSpc>
                <a:spcPct val="100000"/>
              </a:lnSpc>
            </a:pPr>
            <a:r>
              <a:rPr lang="en-US" altLang="zh-TW" sz="1600" dirty="0"/>
              <a:t>Elect one member to the Federal Advisory Council</a:t>
            </a:r>
          </a:p>
          <a:p>
            <a:pPr>
              <a:lnSpc>
                <a:spcPct val="100000"/>
              </a:lnSpc>
            </a:pPr>
            <a:r>
              <a:rPr lang="en-US" altLang="zh-TW" sz="1600" dirty="0"/>
              <a:t>Five of the 12 bank presidents vote in the Federal Open Market Committee</a:t>
            </a:r>
          </a:p>
        </p:txBody>
      </p:sp>
      <p:sp>
        <p:nvSpPr>
          <p:cNvPr id="10" name="Slide Number Placeholder 6"/>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E6A252A1-0008-4655-9F8D-2E1825B9DA79}" type="slidenum">
              <a:rPr lang="en-US" altLang="en-US" sz="1400"/>
              <a:pPr/>
              <a:t>98</a:t>
            </a:fld>
            <a:endParaRPr lang="en-US" altLang="en-US" sz="1400"/>
          </a:p>
        </p:txBody>
      </p:sp>
      <p:sp>
        <p:nvSpPr>
          <p:cNvPr id="187397" name="Rectangle 5"/>
          <p:cNvSpPr>
            <a:spLocks noChangeArrowheads="1"/>
          </p:cNvSpPr>
          <p:nvPr/>
        </p:nvSpPr>
        <p:spPr bwMode="auto">
          <a:xfrm>
            <a:off x="4724400" y="4343400"/>
            <a:ext cx="4267200" cy="14478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nchor="ctr"/>
          <a:lstStyle/>
          <a:p>
            <a:pPr algn="ctr" eaLnBrk="0" hangingPunct="0"/>
            <a:r>
              <a:rPr lang="en-US" altLang="zh-TW" b="1" dirty="0">
                <a:ea typeface="PMingLiU" pitchFamily="18" charset="-120"/>
              </a:rPr>
              <a:t>Electronic payments surpass paper payments in volume: in 2003 6.8 </a:t>
            </a:r>
            <a:r>
              <a:rPr lang="en-US" altLang="zh-TW" b="1" dirty="0" err="1">
                <a:ea typeface="PMingLiU" pitchFamily="18" charset="-120"/>
              </a:rPr>
              <a:t>Bn</a:t>
            </a:r>
            <a:r>
              <a:rPr lang="en-US" altLang="zh-TW" b="1" dirty="0">
                <a:ea typeface="PMingLiU" pitchFamily="18" charset="-120"/>
              </a:rPr>
              <a:t> ACH transactions representing $16.8 </a:t>
            </a:r>
            <a:r>
              <a:rPr lang="en-US" altLang="zh-TW" b="1" dirty="0" err="1">
                <a:ea typeface="PMingLiU" pitchFamily="18" charset="-120"/>
              </a:rPr>
              <a:t>Tr</a:t>
            </a:r>
            <a:r>
              <a:rPr lang="en-US" altLang="zh-TW" b="1" dirty="0">
                <a:ea typeface="PMingLiU" pitchFamily="18" charset="-120"/>
              </a:rPr>
              <a:t> compared to 16 trillion checks representing $15.8 </a:t>
            </a:r>
            <a:r>
              <a:rPr lang="en-US" altLang="zh-TW" b="1" dirty="0" err="1">
                <a:ea typeface="PMingLiU" pitchFamily="18" charset="-120"/>
              </a:rPr>
              <a:t>Tr</a:t>
            </a:r>
            <a:endParaRPr lang="en-US" altLang="zh-TW" b="1" dirty="0">
              <a:ea typeface="PMingLiU" pitchFamily="18" charset="-120"/>
            </a:endParaRPr>
          </a:p>
        </p:txBody>
      </p:sp>
      <p:sp>
        <p:nvSpPr>
          <p:cNvPr id="187399" name="Text Box 7"/>
          <p:cNvSpPr txBox="1">
            <a:spLocks noChangeArrowheads="1"/>
          </p:cNvSpPr>
          <p:nvPr/>
        </p:nvSpPr>
        <p:spPr bwMode="auto">
          <a:xfrm>
            <a:off x="0" y="5867400"/>
            <a:ext cx="2133600" cy="304800"/>
          </a:xfrm>
          <a:prstGeom prst="rect">
            <a:avLst/>
          </a:prstGeom>
          <a:noFill/>
        </p:spPr>
        <p:txBody>
          <a:bodyPr wrap="square" rtlCol="0">
            <a:spAutoFit/>
          </a:bodyPr>
          <a:lstStyle>
            <a:defPPr>
              <a:defRPr lang="en-US"/>
            </a:defPPr>
            <a:lvl1pPr>
              <a:defRPr sz="1400" i="1">
                <a:latin typeface="+mn-lt"/>
              </a:defRPr>
            </a:lvl1pPr>
          </a:lstStyle>
          <a:p>
            <a:r>
              <a:rPr lang="en-US" altLang="zh-TW" dirty="0"/>
              <a:t>Source: </a:t>
            </a:r>
            <a:r>
              <a:rPr lang="en-US" altLang="zh-TW" dirty="0" err="1"/>
              <a:t>Mishkin</a:t>
            </a:r>
            <a:r>
              <a:rPr lang="en-US" altLang="zh-TW" dirty="0"/>
              <a:t>/Eakins</a:t>
            </a:r>
          </a:p>
        </p:txBody>
      </p:sp>
      <p:cxnSp>
        <p:nvCxnSpPr>
          <p:cNvPr id="20" name="Curved Connector 19"/>
          <p:cNvCxnSpPr>
            <a:stCxn id="187397" idx="1"/>
          </p:cNvCxnSpPr>
          <p:nvPr/>
        </p:nvCxnSpPr>
        <p:spPr>
          <a:xfrm rot="10800000">
            <a:off x="3352800" y="3810000"/>
            <a:ext cx="1371601" cy="1257300"/>
          </a:xfrm>
          <a:prstGeom prst="curvedConnector3">
            <a:avLst>
              <a:gd name="adj1" fmla="val 27061"/>
            </a:avLst>
          </a:prstGeom>
          <a:ln>
            <a:tailEnd type="arrow"/>
          </a:ln>
        </p:spPr>
        <p:style>
          <a:lnRef idx="2">
            <a:schemeClr val="accent2"/>
          </a:lnRef>
          <a:fillRef idx="0">
            <a:schemeClr val="accent2"/>
          </a:fillRef>
          <a:effectRef idx="1">
            <a:schemeClr val="accent2"/>
          </a:effectRef>
          <a:fontRef idx="minor">
            <a:schemeClr val="tx1"/>
          </a:fontRef>
        </p:style>
      </p:cxnSp>
      <p:sp>
        <p:nvSpPr>
          <p:cNvPr id="12"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3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739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739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739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739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739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739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739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7395">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7396">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7396">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7396">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7396">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7397"/>
                                        </p:tgtEl>
                                        <p:attrNameLst>
                                          <p:attrName>style.visibility</p:attrName>
                                        </p:attrNameLst>
                                      </p:cBhvr>
                                      <p:to>
                                        <p:strVal val="visible"/>
                                      </p:to>
                                    </p:set>
                                    <p:animEffect transition="in" filter="fade">
                                      <p:cBhvr>
                                        <p:cTn id="57" dur="500"/>
                                        <p:tgtEl>
                                          <p:spTgt spid="187397"/>
                                        </p:tgtEl>
                                      </p:cBhvr>
                                    </p:animEffect>
                                  </p:childTnLst>
                                </p:cTn>
                              </p:par>
                              <p:par>
                                <p:cTn id="58" presetID="10"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uiExpand="1" build="p"/>
      <p:bldP spid="187396" grpId="0" build="p"/>
      <p:bldP spid="18739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en-US" altLang="zh-TW"/>
              <a:t>Member Banks</a:t>
            </a:r>
          </a:p>
        </p:txBody>
      </p:sp>
      <p:sp>
        <p:nvSpPr>
          <p:cNvPr id="191491" name="Rectangle 3"/>
          <p:cNvSpPr>
            <a:spLocks noGrp="1" noChangeArrowheads="1"/>
          </p:cNvSpPr>
          <p:nvPr>
            <p:ph idx="1"/>
          </p:nvPr>
        </p:nvSpPr>
        <p:spPr>
          <a:xfrm>
            <a:off x="304800" y="762000"/>
            <a:ext cx="7315200" cy="5203722"/>
          </a:xfrm>
        </p:spPr>
        <p:txBody>
          <a:bodyPr>
            <a:normAutofit fontScale="92500" lnSpcReduction="20000"/>
          </a:bodyPr>
          <a:lstStyle/>
          <a:p>
            <a:r>
              <a:rPr lang="en-US" altLang="zh-TW" dirty="0"/>
              <a:t>All national banks (banks chartered by the Office of the Comptroller of the Currency) are required to be members</a:t>
            </a:r>
          </a:p>
          <a:p>
            <a:r>
              <a:rPr lang="en-US" altLang="zh-TW" dirty="0"/>
              <a:t>State commercials banks may elect to join but are not required to</a:t>
            </a:r>
          </a:p>
          <a:p>
            <a:r>
              <a:rPr lang="en-US" altLang="zh-TW" dirty="0"/>
              <a:t>Prior to 1980, only member banks were required to maintain reserves as deposits with the Federal Reserve Banks.  Non-member banks were subject to reserve requirements determined by their states</a:t>
            </a:r>
          </a:p>
          <a:p>
            <a:r>
              <a:rPr lang="en-US" altLang="zh-TW" dirty="0"/>
              <a:t>Depository Institutions Deregulation and Monetary Control Act 1980 </a:t>
            </a:r>
            <a:r>
              <a:rPr lang="en-US" altLang="zh-TW" dirty="0">
                <a:latin typeface="Calibri"/>
                <a:cs typeface="Calibri"/>
              </a:rPr>
              <a:t>→</a:t>
            </a:r>
            <a:r>
              <a:rPr lang="en-US" altLang="zh-TW" dirty="0"/>
              <a:t> by 1987, all depository institutions became subject to the same reserve requirements to keep deposits at the Fed and all depository institutions were given access to the Federal reserve facilities such as the discount window and Fed check clearing</a:t>
            </a:r>
          </a:p>
          <a:p>
            <a:pPr lvl="1"/>
            <a:r>
              <a:rPr lang="en-US" altLang="zh-TW" dirty="0"/>
              <a:t>Currently few distinctions between member and non-member banks</a:t>
            </a:r>
          </a:p>
        </p:txBody>
      </p:sp>
      <p:sp>
        <p:nvSpPr>
          <p:cNvPr id="8" name="Slide Number Placeholder 5"/>
          <p:cNvSpPr>
            <a:spLocks noGrp="1"/>
          </p:cNvSpPr>
          <p:nvPr>
            <p:ph type="sldNum" sz="quarter" idx="10"/>
          </p:nvPr>
        </p:nvSpPr>
        <p:spPr/>
        <p:txBody>
          <a:bodyPr vert="horz" wrap="square" lIns="91440" tIns="45720" rIns="91440" bIns="45720" numCol="1" anchor="ctr" anchorCtr="0" compatLnSpc="1">
            <a:prstTxWarp prst="textNoShape">
              <a:avLst/>
            </a:prstTxWarp>
          </a:bodyPr>
          <a:lstStyle/>
          <a:p>
            <a:fld id="{6BA6D564-C7CF-4898-B148-5B873F2F5B65}" type="slidenum">
              <a:rPr lang="en-US" altLang="en-US" sz="1400"/>
              <a:pPr/>
              <a:t>99</a:t>
            </a:fld>
            <a:endParaRPr lang="en-US" altLang="en-US" sz="1400"/>
          </a:p>
        </p:txBody>
      </p:sp>
      <p:sp>
        <p:nvSpPr>
          <p:cNvPr id="191492" name="Rectangle 4"/>
          <p:cNvSpPr>
            <a:spLocks noChangeArrowheads="1"/>
          </p:cNvSpPr>
          <p:nvPr/>
        </p:nvSpPr>
        <p:spPr bwMode="auto">
          <a:xfrm>
            <a:off x="7620000" y="1905000"/>
            <a:ext cx="1447800" cy="28194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nchor="ctr"/>
          <a:lstStyle/>
          <a:p>
            <a:pPr algn="ctr" eaLnBrk="0" hangingPunct="0"/>
            <a:r>
              <a:rPr lang="en-US" altLang="zh-TW" b="1" dirty="0">
                <a:latin typeface="+mn-lt"/>
                <a:ea typeface="PMingLiU" pitchFamily="18" charset="-120"/>
              </a:rPr>
              <a:t>Currently about 1/3 of the commercial banks in the US are members of the Fed</a:t>
            </a:r>
          </a:p>
        </p:txBody>
      </p:sp>
      <p:sp>
        <p:nvSpPr>
          <p:cNvPr id="191493" name="Text Box 5"/>
          <p:cNvSpPr txBox="1">
            <a:spLocks noChangeArrowheads="1"/>
          </p:cNvSpPr>
          <p:nvPr/>
        </p:nvSpPr>
        <p:spPr bwMode="auto">
          <a:xfrm>
            <a:off x="3687" y="5867400"/>
            <a:ext cx="2057400" cy="304800"/>
          </a:xfrm>
          <a:prstGeom prst="rect">
            <a:avLst/>
          </a:prstGeom>
          <a:noFill/>
        </p:spPr>
        <p:txBody>
          <a:bodyPr wrap="square" rtlCol="0">
            <a:spAutoFit/>
          </a:bodyPr>
          <a:lstStyle>
            <a:defPPr>
              <a:defRPr lang="en-US"/>
            </a:defPPr>
            <a:lvl1pPr>
              <a:defRPr sz="1400" i="1">
                <a:latin typeface="+mn-lt"/>
              </a:defRPr>
            </a:lvl1pPr>
          </a:lstStyle>
          <a:p>
            <a:r>
              <a:rPr lang="en-US" altLang="zh-TW" dirty="0"/>
              <a:t>Source: </a:t>
            </a:r>
            <a:r>
              <a:rPr lang="en-US" altLang="zh-TW" dirty="0" err="1"/>
              <a:t>Mishkin</a:t>
            </a:r>
            <a:r>
              <a:rPr lang="en-US" altLang="zh-TW" dirty="0"/>
              <a:t>/Eakins</a:t>
            </a:r>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Central Banking and Monetary Policy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14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14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14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1491">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149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1492"/>
                                        </p:tgtEl>
                                        <p:attrNameLst>
                                          <p:attrName>style.visibility</p:attrName>
                                        </p:attrNameLst>
                                      </p:cBhvr>
                                      <p:to>
                                        <p:strVal val="visible"/>
                                      </p:to>
                                    </p:set>
                                    <p:animEffect transition="in" filter="fade">
                                      <p:cBhvr>
                                        <p:cTn id="25" dur="500"/>
                                        <p:tgtEl>
                                          <p:spTgt spid="191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build="p"/>
      <p:bldP spid="19149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RNRSTYLE" val="Green Flat Text Box"/>
</p:tagLst>
</file>

<file path=ppt/theme/theme1.xml><?xml version="1.0" encoding="utf-8"?>
<a:theme xmlns:a="http://schemas.openxmlformats.org/drawingml/2006/main" name="HKUST Business Schoo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solidFill>
          <a:schemeClr val="accent1">
            <a:lumMod val="20000"/>
            <a:lumOff val="80000"/>
          </a:schemeClr>
        </a:solidFill>
      </a:spPr>
      <a:bodyPr vert="horz" lIns="91440" tIns="45720" rIns="91440" bIns="45720" rtlCol="0" anchor="ctr">
        <a:normAutofit/>
      </a:bodyPr>
      <a:lstStyle>
        <a:defPPr marL="0" marR="0" indent="0" algn="l" defTabSz="914400" rtl="0" eaLnBrk="1" fontAlgn="auto" latinLnBrk="0" hangingPunct="1">
          <a:lnSpc>
            <a:spcPct val="100000"/>
          </a:lnSpc>
          <a:spcBef>
            <a:spcPct val="0"/>
          </a:spcBef>
          <a:spcAft>
            <a:spcPts val="0"/>
          </a:spcAft>
          <a:buClrTx/>
          <a:buSzTx/>
          <a:buFontTx/>
          <a:buNone/>
          <a:tabLst/>
          <a:defRPr kumimoji="0" sz="4400" b="0" i="0" u="none" strike="noStrike" kern="1200" cap="none" spc="0" normalizeH="0" baseline="0" noProof="0" dirty="0" smtClean="0">
            <a:ln>
              <a:noFill/>
            </a:ln>
            <a:solidFill>
              <a:schemeClr val="tx1"/>
            </a:solidFill>
            <a:effectLst/>
            <a:uLnTx/>
            <a:uFillTx/>
            <a:latin typeface="+mj-lt"/>
            <a:ea typeface="+mj-ea"/>
            <a:cs typeface="+mj-cs"/>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10F4346924FD54F9299498371E6DC80" ma:contentTypeVersion="13" ma:contentTypeDescription="Create a new document." ma:contentTypeScope="" ma:versionID="2453ae604f3510ece19b7fcec74cbe32">
  <xsd:schema xmlns:xsd="http://www.w3.org/2001/XMLSchema" xmlns:xs="http://www.w3.org/2001/XMLSchema" xmlns:p="http://schemas.microsoft.com/office/2006/metadata/properties" xmlns:ns3="eade027f-faa8-4d0b-811b-220684f1c7d6" xmlns:ns4="4b9e29de-6306-42e0-9b78-a8f04289eb8a" targetNamespace="http://schemas.microsoft.com/office/2006/metadata/properties" ma:root="true" ma:fieldsID="ab66db41115c860044f0e7c2715c2953" ns3:_="" ns4:_="">
    <xsd:import namespace="eade027f-faa8-4d0b-811b-220684f1c7d6"/>
    <xsd:import namespace="4b9e29de-6306-42e0-9b78-a8f04289eb8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de027f-faa8-4d0b-811b-220684f1c7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9e29de-6306-42e0-9b78-a8f04289eb8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754EC5-ACBD-44C4-84DE-679896C996E0}">
  <ds:schemaRefs>
    <ds:schemaRef ds:uri="http://schemas.microsoft.com/sharepoint/v3/contenttype/forms"/>
  </ds:schemaRefs>
</ds:datastoreItem>
</file>

<file path=customXml/itemProps2.xml><?xml version="1.0" encoding="utf-8"?>
<ds:datastoreItem xmlns:ds="http://schemas.openxmlformats.org/officeDocument/2006/customXml" ds:itemID="{F2B765D3-8FC6-4B90-810D-BBFA5B2B641E}">
  <ds:schemaRefs>
    <ds:schemaRef ds:uri="4b9e29de-6306-42e0-9b78-a8f04289eb8a"/>
    <ds:schemaRef ds:uri="http://schemas.microsoft.com/office/2006/documentManagement/types"/>
    <ds:schemaRef ds:uri="http://purl.org/dc/dcmitype/"/>
    <ds:schemaRef ds:uri="http://www.w3.org/XML/1998/namespace"/>
    <ds:schemaRef ds:uri="http://purl.org/dc/term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eade027f-faa8-4d0b-811b-220684f1c7d6"/>
  </ds:schemaRefs>
</ds:datastoreItem>
</file>

<file path=customXml/itemProps3.xml><?xml version="1.0" encoding="utf-8"?>
<ds:datastoreItem xmlns:ds="http://schemas.openxmlformats.org/officeDocument/2006/customXml" ds:itemID="{3C17FFB3-AC60-481A-9735-7CECD7750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ade027f-faa8-4d0b-811b-220684f1c7d6"/>
    <ds:schemaRef ds:uri="4b9e29de-6306-42e0-9b78-a8f04289eb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HKUST Business School</Template>
  <TotalTime>3957</TotalTime>
  <Words>32070</Words>
  <Application>Microsoft Office PowerPoint</Application>
  <PresentationFormat>On-screen Show (4:3)</PresentationFormat>
  <Paragraphs>2472</Paragraphs>
  <Slides>148</Slides>
  <Notes>131</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148</vt:i4>
      </vt:variant>
    </vt:vector>
  </HeadingPairs>
  <TitlesOfParts>
    <vt:vector size="163" baseType="lpstr">
      <vt:lpstr>新細明體</vt:lpstr>
      <vt:lpstr>新細明體</vt:lpstr>
      <vt:lpstr>SimSun</vt:lpstr>
      <vt:lpstr>Arial</vt:lpstr>
      <vt:lpstr>Calibri</vt:lpstr>
      <vt:lpstr>Calibri (Body)</vt:lpstr>
      <vt:lpstr>Century Gothic</vt:lpstr>
      <vt:lpstr>Symbol</vt:lpstr>
      <vt:lpstr>Times New Roman</vt:lpstr>
      <vt:lpstr>Wingdings</vt:lpstr>
      <vt:lpstr>Wingdings 2</vt:lpstr>
      <vt:lpstr>Wingdings 3</vt:lpstr>
      <vt:lpstr>HKUST Business School</vt:lpstr>
      <vt:lpstr>Document</vt:lpstr>
      <vt:lpstr>Formel</vt:lpstr>
      <vt:lpstr>FINA 1303 FINANCIAL REGULATION &amp; MONETARY POLICY</vt:lpstr>
      <vt:lpstr>Course Map</vt:lpstr>
      <vt:lpstr>Course Map</vt:lpstr>
      <vt:lpstr>Class discussion</vt:lpstr>
      <vt:lpstr>Goals of Financial Regulation</vt:lpstr>
      <vt:lpstr>Goals of Financial Regulation (Cont)</vt:lpstr>
      <vt:lpstr>Fair and effective markets</vt:lpstr>
      <vt:lpstr>Regulation of Financial Sector</vt:lpstr>
      <vt:lpstr>Financial Regulation in the US and Abroad </vt:lpstr>
      <vt:lpstr>Governance and Compliance…             </vt:lpstr>
      <vt:lpstr>Regulatory Pendulum: CRIC</vt:lpstr>
      <vt:lpstr>Cost of the GFC</vt:lpstr>
      <vt:lpstr>Effect of the GFC</vt:lpstr>
      <vt:lpstr>…not that easy</vt:lpstr>
      <vt:lpstr>The regulatory landscape</vt:lpstr>
      <vt:lpstr>EU financial supervision framework</vt:lpstr>
      <vt:lpstr>PowerPoint Presentation</vt:lpstr>
      <vt:lpstr>Snapshot of Dodd-Frank Act 2010</vt:lpstr>
      <vt:lpstr>Snapshot of Dodd-Frank Act 2010</vt:lpstr>
      <vt:lpstr>US financial industry regulatory web</vt:lpstr>
      <vt:lpstr>Global Regulation</vt:lpstr>
      <vt:lpstr>International organisations concerned with financial stability</vt:lpstr>
      <vt:lpstr>SUMMARY</vt:lpstr>
      <vt:lpstr>Test Your Understanding</vt:lpstr>
      <vt:lpstr>Course Map</vt:lpstr>
      <vt:lpstr>Basic Categories of Banking Regulation</vt:lpstr>
      <vt:lpstr>Bank Supervision: Chartering and Examination</vt:lpstr>
      <vt:lpstr>Bank Supervision</vt:lpstr>
      <vt:lpstr>Disclosure Requirements &amp; Consumer Protection </vt:lpstr>
      <vt:lpstr>Restrictions on Competition</vt:lpstr>
      <vt:lpstr>Restriction on Assets Holdings</vt:lpstr>
      <vt:lpstr>SUMMARY</vt:lpstr>
      <vt:lpstr>Test Your Understanding</vt:lpstr>
      <vt:lpstr>Prudential ratios -  liquidity &amp; reserve requirements</vt:lpstr>
      <vt:lpstr>Prudential ratios - capital requirements</vt:lpstr>
      <vt:lpstr>Calculating the Leverage Ratio</vt:lpstr>
      <vt:lpstr>Capital Structure and BIS Ratio (Basel I)</vt:lpstr>
      <vt:lpstr>Capital Adequacy Ratio “BIS ratio” Basel I</vt:lpstr>
      <vt:lpstr>Capital Adequacy Ratio “BIS Ratio” Basel I (Continued)</vt:lpstr>
      <vt:lpstr>Capital Adequacy Ratio “BIS ratio” Basel I (Continued)</vt:lpstr>
      <vt:lpstr>Capital Adequacy Ratio “BIS ratio” Basel I (Continued)</vt:lpstr>
      <vt:lpstr>Calculating the BIS Ratio (Basel I CAR)</vt:lpstr>
      <vt:lpstr>Calculating Risk-Adjusted Requirements</vt:lpstr>
      <vt:lpstr>Calculating Basel I (BIS) Ratio</vt:lpstr>
      <vt:lpstr>SUMMARY</vt:lpstr>
      <vt:lpstr>Test Your Understanding</vt:lpstr>
      <vt:lpstr>1996 Market Risk Amendment</vt:lpstr>
      <vt:lpstr>The Second Basel Capital Accord (Basel II)</vt:lpstr>
      <vt:lpstr>The Second Basel Capital Accord (Basel II)</vt:lpstr>
      <vt:lpstr>Basel II (Three-pillar structure)</vt:lpstr>
      <vt:lpstr>Basel II implementation issues</vt:lpstr>
      <vt:lpstr>4Q08 Survey of US Banking Executives: Do you Expect Your Capital Requirements to Rise Under Basel II? </vt:lpstr>
      <vt:lpstr>Basel III – response to GFC</vt:lpstr>
      <vt:lpstr>Comparison of Basel regimes</vt:lpstr>
      <vt:lpstr>Basel III – New Leverage Ratio</vt:lpstr>
      <vt:lpstr>How to measure banks</vt:lpstr>
      <vt:lpstr>Basel III – New Liquidity Policy </vt:lpstr>
      <vt:lpstr>Basel III – new Liquidity and Funding Ratios</vt:lpstr>
      <vt:lpstr>Issues with Basel III</vt:lpstr>
      <vt:lpstr>Central Banking in Asia: what are the most recent developments? </vt:lpstr>
      <vt:lpstr>Summary </vt:lpstr>
      <vt:lpstr>Test Your Understanding</vt:lpstr>
      <vt:lpstr>Important other regulatory issues</vt:lpstr>
      <vt:lpstr>Impact of banking regulation: stronger global banks</vt:lpstr>
      <vt:lpstr>How banks got there</vt:lpstr>
      <vt:lpstr>Result: Less profitable global banks</vt:lpstr>
      <vt:lpstr>Domestic banks Tier 1 capital to risk-weighted assets</vt:lpstr>
      <vt:lpstr>Government Safety Net: deposit insurance and lender of last resort</vt:lpstr>
      <vt:lpstr>Current issues in regulation</vt:lpstr>
      <vt:lpstr>The revolving door issue: independence of regulators? </vt:lpstr>
      <vt:lpstr>Course Map</vt:lpstr>
      <vt:lpstr>HK Financial Services Regulation</vt:lpstr>
      <vt:lpstr>Who is who in HK financial services regulation?</vt:lpstr>
      <vt:lpstr>Role of the HKMA</vt:lpstr>
      <vt:lpstr>Monetary Policy in Hong Kong</vt:lpstr>
      <vt:lpstr>HKMA initiatives : SVFs</vt:lpstr>
      <vt:lpstr>HKMA initiatives: Virtual Banks in Hong Kong</vt:lpstr>
      <vt:lpstr>PowerPoint Presentation</vt:lpstr>
      <vt:lpstr>Latest FinTech Initiatives</vt:lpstr>
      <vt:lpstr>HKMA measures to respond to pandemic</vt:lpstr>
      <vt:lpstr>Fighting the Virus and Supporting the Economy</vt:lpstr>
      <vt:lpstr>Summary </vt:lpstr>
      <vt:lpstr>Test Your Understanding</vt:lpstr>
      <vt:lpstr>China’s Financial Regulators (pre-reform)</vt:lpstr>
      <vt:lpstr>China’s Financial Regulators (post-reform)</vt:lpstr>
      <vt:lpstr>Summary</vt:lpstr>
      <vt:lpstr>Course Map</vt:lpstr>
      <vt:lpstr>Banking Regulation and Monetary Policy (in normal times – pre-pandemic)</vt:lpstr>
      <vt:lpstr>Central Banking</vt:lpstr>
      <vt:lpstr>Purpose of the Fed</vt:lpstr>
      <vt:lpstr>Responsibilities of the Fed</vt:lpstr>
      <vt:lpstr>Formal Structure of the Federal Reserve System</vt:lpstr>
      <vt:lpstr>Formal Structure of the Federal Reserve System</vt:lpstr>
      <vt:lpstr>Twelve Federal Reserve Banks</vt:lpstr>
      <vt:lpstr>Twelve Federal Reserve Banks (Cont)</vt:lpstr>
      <vt:lpstr>Federal Reserve Banks</vt:lpstr>
      <vt:lpstr>The Federal Reserve Bank of New York</vt:lpstr>
      <vt:lpstr>Federal Reserve Bank Functions</vt:lpstr>
      <vt:lpstr>Member Banks</vt:lpstr>
      <vt:lpstr>Board of Governors</vt:lpstr>
      <vt:lpstr>Current members of the BOG</vt:lpstr>
      <vt:lpstr>Chair of the Federal Reserve System</vt:lpstr>
      <vt:lpstr>Federal Open Market Committee (FOMC)</vt:lpstr>
      <vt:lpstr>Federal Open Market Committee (FOMC) (Cont)</vt:lpstr>
      <vt:lpstr>How Independent is the Fed?</vt:lpstr>
      <vt:lpstr>Summary</vt:lpstr>
      <vt:lpstr>Test Your Understanding</vt:lpstr>
      <vt:lpstr>Course Map</vt:lpstr>
      <vt:lpstr>European Central Bank</vt:lpstr>
      <vt:lpstr>Bank of England</vt:lpstr>
      <vt:lpstr>Bank of England (Cont)</vt:lpstr>
      <vt:lpstr>Bank of Canada</vt:lpstr>
      <vt:lpstr>Bank of Japan</vt:lpstr>
      <vt:lpstr>Central Banking in Asia: what are the most recent developments? </vt:lpstr>
      <vt:lpstr>People’s Bank of China</vt:lpstr>
      <vt:lpstr>People’s Bank of China (Cont)</vt:lpstr>
      <vt:lpstr>China’s financial reforms: deposit insurance</vt:lpstr>
      <vt:lpstr>Who is who?</vt:lpstr>
      <vt:lpstr>Comparison of Asian central banks monetary policy goal &amp; tool sets</vt:lpstr>
      <vt:lpstr>Comparison of Asian central banks monetary policy goal &amp; tool sets</vt:lpstr>
      <vt:lpstr>Summary </vt:lpstr>
      <vt:lpstr>Test Your Understanding</vt:lpstr>
      <vt:lpstr>Course Map</vt:lpstr>
      <vt:lpstr>Fiscal &amp; Monetary Policy</vt:lpstr>
      <vt:lpstr>Goals of Monetary Policy</vt:lpstr>
      <vt:lpstr>Fed Goals (before pandemic)</vt:lpstr>
      <vt:lpstr>New Fed Goals (post-Pandemic)</vt:lpstr>
      <vt:lpstr>The Federal Reserve’s Balance Sheet</vt:lpstr>
      <vt:lpstr>Balance Sheet of the Federal Reserve (in billions of dollars, 2004)</vt:lpstr>
      <vt:lpstr>Key role of reserves in monetary policy</vt:lpstr>
      <vt:lpstr>Objective of Monetary Policy</vt:lpstr>
      <vt:lpstr>Monetary Policy Tools, old and new</vt:lpstr>
      <vt:lpstr>Tools of Monetary Policy: Open Market Operations</vt:lpstr>
      <vt:lpstr>Impact of Open Market Purchase from the public on Fed’s Balance Sheet</vt:lpstr>
      <vt:lpstr>Tools of Monetary Policy: Discount Loans</vt:lpstr>
      <vt:lpstr>Tools of Monetary Policy: Discount Loans</vt:lpstr>
      <vt:lpstr>Impact of Discount Lending on the Federal Reserve Balance Sheet</vt:lpstr>
      <vt:lpstr>Tools of Monetary Policy: Reserve Requirements</vt:lpstr>
      <vt:lpstr>Summary </vt:lpstr>
      <vt:lpstr>Test Your Understanding</vt:lpstr>
      <vt:lpstr>Recent tools</vt:lpstr>
      <vt:lpstr>NIRP (not yet deployed in US)….</vt:lpstr>
      <vt:lpstr>….although….</vt:lpstr>
      <vt:lpstr>Tools deployed during GFC</vt:lpstr>
      <vt:lpstr>New new tools (pandemic)</vt:lpstr>
      <vt:lpstr>Current news &amp; issues</vt:lpstr>
      <vt:lpstr>Monetary Policy in China: what is PBOC's policy? What instruments does it use? How is it evolving? Issues and implications?</vt:lpstr>
      <vt:lpstr>Summary</vt:lpstr>
    </vt:vector>
  </TitlesOfParts>
  <Company>HKUST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Institutions in Practice FINA 691B</dc:title>
  <dc:creator>vlafon</dc:creator>
  <cp:lastModifiedBy>Veronique J A LAFON-VINAIS</cp:lastModifiedBy>
  <cp:revision>363</cp:revision>
  <cp:lastPrinted>2021-05-03T05:27:28Z</cp:lastPrinted>
  <dcterms:created xsi:type="dcterms:W3CDTF">2009-08-25T07:20:40Z</dcterms:created>
  <dcterms:modified xsi:type="dcterms:W3CDTF">2021-05-07T03:39:19Z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0x010100110F4346924FD54F9299498371E6DC80</vt:lpwstr>
  </property>
</Properties>
</file>